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7"/>
  </p:notesMasterIdLst>
  <p:sldIdLst>
    <p:sldId id="271" r:id="rId5"/>
    <p:sldId id="299" r:id="rId6"/>
    <p:sldId id="300" r:id="rId7"/>
    <p:sldId id="301" r:id="rId8"/>
    <p:sldId id="315" r:id="rId9"/>
    <p:sldId id="302" r:id="rId10"/>
    <p:sldId id="312" r:id="rId11"/>
    <p:sldId id="304" r:id="rId12"/>
    <p:sldId id="303" r:id="rId13"/>
    <p:sldId id="305" r:id="rId14"/>
    <p:sldId id="306" r:id="rId15"/>
    <p:sldId id="279" r:id="rId16"/>
    <p:sldId id="308" r:id="rId17"/>
    <p:sldId id="309" r:id="rId18"/>
    <p:sldId id="310" r:id="rId19"/>
    <p:sldId id="311" r:id="rId20"/>
    <p:sldId id="313" r:id="rId21"/>
    <p:sldId id="314" r:id="rId22"/>
    <p:sldId id="327" r:id="rId23"/>
    <p:sldId id="325" r:id="rId24"/>
    <p:sldId id="326" r:id="rId25"/>
    <p:sldId id="316" r:id="rId26"/>
    <p:sldId id="328" r:id="rId27"/>
    <p:sldId id="329" r:id="rId28"/>
    <p:sldId id="330" r:id="rId29"/>
    <p:sldId id="335" r:id="rId30"/>
    <p:sldId id="336" r:id="rId31"/>
    <p:sldId id="337" r:id="rId32"/>
    <p:sldId id="331" r:id="rId33"/>
    <p:sldId id="332" r:id="rId34"/>
    <p:sldId id="333" r:id="rId35"/>
    <p:sldId id="285" r:id="rId36"/>
  </p:sldIdLst>
  <p:sldSz cx="12192000" cy="6858000"/>
  <p:notesSz cx="6858000" cy="9144000"/>
  <p:embeddedFontLst>
    <p:embeddedFont>
      <p:font typeface="Be Vietnam" panose="00000500000000000000" pitchFamily="2"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Open Sans" panose="020B0606030504020204" pitchFamily="34" charset="0"/>
      <p:regular r:id="rId48"/>
      <p:bold r:id="rId49"/>
      <p:italic r:id="rId50"/>
      <p:boldItalic r:id="rId51"/>
    </p:embeddedFont>
    <p:embeddedFont>
      <p:font typeface="Playfair Display" pitchFamily="2" charset="0"/>
      <p:regular r:id="rId52"/>
      <p:bold r:id="rId53"/>
      <p:italic r:id="rId54"/>
      <p:boldItalic r:id="rId55"/>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7610DCDD-5D07-43DE-AD38-B20B24404B65}">
          <p14:sldIdLst>
            <p14:sldId id="271"/>
            <p14:sldId id="299"/>
            <p14:sldId id="300"/>
            <p14:sldId id="301"/>
            <p14:sldId id="315"/>
            <p14:sldId id="302"/>
            <p14:sldId id="312"/>
            <p14:sldId id="304"/>
            <p14:sldId id="303"/>
            <p14:sldId id="305"/>
            <p14:sldId id="306"/>
            <p14:sldId id="279"/>
            <p14:sldId id="308"/>
            <p14:sldId id="309"/>
            <p14:sldId id="310"/>
            <p14:sldId id="311"/>
            <p14:sldId id="313"/>
            <p14:sldId id="314"/>
            <p14:sldId id="327"/>
            <p14:sldId id="325"/>
            <p14:sldId id="326"/>
            <p14:sldId id="316"/>
            <p14:sldId id="328"/>
            <p14:sldId id="329"/>
            <p14:sldId id="330"/>
            <p14:sldId id="335"/>
            <p14:sldId id="336"/>
            <p14:sldId id="337"/>
            <p14:sldId id="331"/>
            <p14:sldId id="332"/>
            <p14:sldId id="333"/>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290" autoAdjust="0"/>
  </p:normalViewPr>
  <p:slideViewPr>
    <p:cSldViewPr snapToGrid="0" snapToObjects="1">
      <p:cViewPr varScale="1">
        <p:scale>
          <a:sx n="67" d="100"/>
          <a:sy n="67" d="100"/>
        </p:scale>
        <p:origin x="126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634F9-084E-499E-A655-33D4C476BA96}" type="datetimeFigureOut">
              <a:rPr lang="fi-FI" smtClean="0"/>
              <a:t>17.12.2020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D9F3D-0236-4197-8616-0F74D550DE1A}" type="slidenum">
              <a:rPr lang="fi-FI" smtClean="0"/>
              <a:t>‹#›</a:t>
            </a:fld>
            <a:endParaRPr lang="fi-FI"/>
          </a:p>
        </p:txBody>
      </p:sp>
    </p:spTree>
    <p:extLst>
      <p:ext uri="{BB962C8B-B14F-4D97-AF65-F5344CB8AC3E}">
        <p14:creationId xmlns:p14="http://schemas.microsoft.com/office/powerpoint/2010/main" val="27904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a:t>
            </a:fld>
            <a:endParaRPr lang="fi-FI"/>
          </a:p>
        </p:txBody>
      </p:sp>
    </p:spTree>
    <p:extLst>
      <p:ext uri="{BB962C8B-B14F-4D97-AF65-F5344CB8AC3E}">
        <p14:creationId xmlns:p14="http://schemas.microsoft.com/office/powerpoint/2010/main" val="120627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Lähde: eduskunta</a:t>
            </a:r>
          </a:p>
        </p:txBody>
      </p:sp>
      <p:sp>
        <p:nvSpPr>
          <p:cNvPr id="4" name="Dian numeron paikkamerkki 3"/>
          <p:cNvSpPr>
            <a:spLocks noGrp="1"/>
          </p:cNvSpPr>
          <p:nvPr>
            <p:ph type="sldNum" sz="quarter" idx="5"/>
          </p:nvPr>
        </p:nvSpPr>
        <p:spPr/>
        <p:txBody>
          <a:bodyPr/>
          <a:lstStyle/>
          <a:p>
            <a:fld id="{657D9F3D-0236-4197-8616-0F74D550DE1A}" type="slidenum">
              <a:rPr lang="fi-FI" smtClean="0"/>
              <a:t>10</a:t>
            </a:fld>
            <a:endParaRPr lang="fi-FI"/>
          </a:p>
        </p:txBody>
      </p:sp>
    </p:spTree>
    <p:extLst>
      <p:ext uri="{BB962C8B-B14F-4D97-AF65-F5344CB8AC3E}">
        <p14:creationId xmlns:p14="http://schemas.microsoft.com/office/powerpoint/2010/main" val="45536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Miten päätösvaltaisuuden voi todeta etäyhteyksillä pidettävässä kokouksessa? Sopikaa etukäteen, miten osallistujat todennetaan. Useilla ohjelmilla voi ladata osallistujalistan. Kokouksen puheenjohtaja voi myös pyytää osallistujia kirjaamaan nimensä chattiin, josta osallistujat on sitten helppo kerätä myös kirjallisesti. </a:t>
            </a:r>
          </a:p>
        </p:txBody>
      </p:sp>
      <p:sp>
        <p:nvSpPr>
          <p:cNvPr id="4" name="Dian numeron paikkamerkki 3"/>
          <p:cNvSpPr>
            <a:spLocks noGrp="1"/>
          </p:cNvSpPr>
          <p:nvPr>
            <p:ph type="sldNum" sz="quarter" idx="5"/>
          </p:nvPr>
        </p:nvSpPr>
        <p:spPr/>
        <p:txBody>
          <a:bodyPr/>
          <a:lstStyle/>
          <a:p>
            <a:fld id="{657D9F3D-0236-4197-8616-0F74D550DE1A}" type="slidenum">
              <a:rPr lang="fi-FI" smtClean="0"/>
              <a:t>11</a:t>
            </a:fld>
            <a:endParaRPr lang="fi-FI"/>
          </a:p>
        </p:txBody>
      </p:sp>
    </p:spTree>
    <p:extLst>
      <p:ext uri="{BB962C8B-B14F-4D97-AF65-F5344CB8AC3E}">
        <p14:creationId xmlns:p14="http://schemas.microsoft.com/office/powerpoint/2010/main" val="193639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12</a:t>
            </a:fld>
            <a:endParaRPr lang="fi-FI"/>
          </a:p>
        </p:txBody>
      </p:sp>
    </p:spTree>
    <p:extLst>
      <p:ext uri="{BB962C8B-B14F-4D97-AF65-F5344CB8AC3E}">
        <p14:creationId xmlns:p14="http://schemas.microsoft.com/office/powerpoint/2010/main" val="72425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Pöytäkirja on yhteistyön väline ja oikeussuoja, jos kokouksen osallistujilla on myöhemmin eriävä näkemys kokouksen kulusta. </a:t>
            </a:r>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13</a:t>
            </a:fld>
            <a:endParaRPr lang="fi-FI"/>
          </a:p>
        </p:txBody>
      </p:sp>
    </p:spTree>
    <p:extLst>
      <p:ext uri="{BB962C8B-B14F-4D97-AF65-F5344CB8AC3E}">
        <p14:creationId xmlns:p14="http://schemas.microsoft.com/office/powerpoint/2010/main" val="420907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14</a:t>
            </a:fld>
            <a:endParaRPr lang="fi-FI"/>
          </a:p>
        </p:txBody>
      </p:sp>
    </p:spTree>
    <p:extLst>
      <p:ext uri="{BB962C8B-B14F-4D97-AF65-F5344CB8AC3E}">
        <p14:creationId xmlns:p14="http://schemas.microsoft.com/office/powerpoint/2010/main" val="116157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Lisätietoa pöytäkirjamalleista esim. https://www.yhdistystoimijat.fi/toiminnot/asiakirjat/poytakirja/</a:t>
            </a:r>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15</a:t>
            </a:fld>
            <a:endParaRPr lang="fi-FI"/>
          </a:p>
        </p:txBody>
      </p:sp>
    </p:spTree>
    <p:extLst>
      <p:ext uri="{BB962C8B-B14F-4D97-AF65-F5344CB8AC3E}">
        <p14:creationId xmlns:p14="http://schemas.microsoft.com/office/powerpoint/2010/main" val="40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Kokouksessa kannattaa varata tarpeeksi aikaa asioille, joiden arvioit herättävän paljon keskustelua.</a:t>
            </a:r>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16</a:t>
            </a:fld>
            <a:endParaRPr lang="fi-FI"/>
          </a:p>
        </p:txBody>
      </p:sp>
    </p:spTree>
    <p:extLst>
      <p:ext uri="{BB962C8B-B14F-4D97-AF65-F5344CB8AC3E}">
        <p14:creationId xmlns:p14="http://schemas.microsoft.com/office/powerpoint/2010/main" val="111139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17</a:t>
            </a:fld>
            <a:endParaRPr lang="fi-FI"/>
          </a:p>
        </p:txBody>
      </p:sp>
    </p:spTree>
    <p:extLst>
      <p:ext uri="{BB962C8B-B14F-4D97-AF65-F5344CB8AC3E}">
        <p14:creationId xmlns:p14="http://schemas.microsoft.com/office/powerpoint/2010/main" val="313345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Esimerkki valtuuston kokouksesta</a:t>
            </a:r>
            <a:endParaRPr lang="fi-FI" dirty="0"/>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18</a:t>
            </a:fld>
            <a:endParaRPr lang="fi-FI"/>
          </a:p>
        </p:txBody>
      </p:sp>
    </p:spTree>
    <p:extLst>
      <p:ext uri="{BB962C8B-B14F-4D97-AF65-F5344CB8AC3E}">
        <p14:creationId xmlns:p14="http://schemas.microsoft.com/office/powerpoint/2010/main" val="41205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Esimerkki valtuuston kokouksesta</a:t>
            </a:r>
            <a:endParaRPr lang="fi-FI" dirty="0"/>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19</a:t>
            </a:fld>
            <a:endParaRPr lang="fi-FI"/>
          </a:p>
        </p:txBody>
      </p:sp>
    </p:spTree>
    <p:extLst>
      <p:ext uri="{BB962C8B-B14F-4D97-AF65-F5344CB8AC3E}">
        <p14:creationId xmlns:p14="http://schemas.microsoft.com/office/powerpoint/2010/main" val="182521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a:t>Millaisista aineksista syntyy onnistunut kokous? Millainen on hyvä puheenjohtaja? Miten voit itse kokouksen osallistujana edesauttaa kokouksen sujumista?</a:t>
            </a:r>
            <a:endParaRPr lang="fi-FI" baseline="0" dirty="0"/>
          </a:p>
        </p:txBody>
      </p:sp>
      <p:sp>
        <p:nvSpPr>
          <p:cNvPr id="4" name="Dian numeron paikkamerkki 3"/>
          <p:cNvSpPr>
            <a:spLocks noGrp="1"/>
          </p:cNvSpPr>
          <p:nvPr>
            <p:ph type="sldNum" sz="quarter" idx="5"/>
          </p:nvPr>
        </p:nvSpPr>
        <p:spPr/>
        <p:txBody>
          <a:bodyPr/>
          <a:lstStyle/>
          <a:p>
            <a:fld id="{657D9F3D-0236-4197-8616-0F74D550DE1A}" type="slidenum">
              <a:rPr lang="fi-FI" smtClean="0"/>
              <a:t>2</a:t>
            </a:fld>
            <a:endParaRPr lang="fi-FI"/>
          </a:p>
        </p:txBody>
      </p:sp>
    </p:spTree>
    <p:extLst>
      <p:ext uri="{BB962C8B-B14F-4D97-AF65-F5344CB8AC3E}">
        <p14:creationId xmlns:p14="http://schemas.microsoft.com/office/powerpoint/2010/main" val="3057422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Mitkä ovat yleisimmät puheenvuorotyypit kokouksissa?</a:t>
            </a:r>
            <a:endParaRPr lang="fi-FI" dirty="0"/>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20</a:t>
            </a:fld>
            <a:endParaRPr lang="fi-FI"/>
          </a:p>
        </p:txBody>
      </p:sp>
    </p:spTree>
    <p:extLst>
      <p:ext uri="{BB962C8B-B14F-4D97-AF65-F5344CB8AC3E}">
        <p14:creationId xmlns:p14="http://schemas.microsoft.com/office/powerpoint/2010/main" val="300331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21</a:t>
            </a:fld>
            <a:endParaRPr lang="fi-FI"/>
          </a:p>
        </p:txBody>
      </p:sp>
    </p:spTree>
    <p:extLst>
      <p:ext uri="{BB962C8B-B14F-4D97-AF65-F5344CB8AC3E}">
        <p14:creationId xmlns:p14="http://schemas.microsoft.com/office/powerpoint/2010/main" val="857945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Esimerkki valtuuston kokouksesta</a:t>
            </a:r>
            <a:endParaRPr lang="fi-FI" dirty="0"/>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22</a:t>
            </a:fld>
            <a:endParaRPr lang="fi-FI"/>
          </a:p>
        </p:txBody>
      </p:sp>
    </p:spTree>
    <p:extLst>
      <p:ext uri="{BB962C8B-B14F-4D97-AF65-F5344CB8AC3E}">
        <p14:creationId xmlns:p14="http://schemas.microsoft.com/office/powerpoint/2010/main" val="37274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Esimerkki valtuuston kokouksesta</a:t>
            </a:r>
            <a:endParaRPr lang="fi-FI" dirty="0"/>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23</a:t>
            </a:fld>
            <a:endParaRPr lang="fi-FI"/>
          </a:p>
        </p:txBody>
      </p:sp>
    </p:spTree>
    <p:extLst>
      <p:ext uri="{BB962C8B-B14F-4D97-AF65-F5344CB8AC3E}">
        <p14:creationId xmlns:p14="http://schemas.microsoft.com/office/powerpoint/2010/main" val="210819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muita esimerkkejä nousee mieleen?</a:t>
            </a:r>
          </a:p>
        </p:txBody>
      </p:sp>
      <p:sp>
        <p:nvSpPr>
          <p:cNvPr id="4" name="Dian numeron paikkamerkki 3"/>
          <p:cNvSpPr>
            <a:spLocks noGrp="1"/>
          </p:cNvSpPr>
          <p:nvPr>
            <p:ph type="sldNum" sz="quarter" idx="5"/>
          </p:nvPr>
        </p:nvSpPr>
        <p:spPr/>
        <p:txBody>
          <a:bodyPr/>
          <a:lstStyle/>
          <a:p>
            <a:fld id="{657D9F3D-0236-4197-8616-0F74D550DE1A}" type="slidenum">
              <a:rPr lang="fi-FI" smtClean="0"/>
              <a:t>24</a:t>
            </a:fld>
            <a:endParaRPr lang="fi-FI"/>
          </a:p>
        </p:txBody>
      </p:sp>
    </p:spTree>
    <p:extLst>
      <p:ext uri="{BB962C8B-B14F-4D97-AF65-F5344CB8AC3E}">
        <p14:creationId xmlns:p14="http://schemas.microsoft.com/office/powerpoint/2010/main" val="2434628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Millaisia etäkokouskokemuksia teillä on?</a:t>
            </a:r>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25</a:t>
            </a:fld>
            <a:endParaRPr lang="fi-FI"/>
          </a:p>
        </p:txBody>
      </p:sp>
    </p:spTree>
    <p:extLst>
      <p:ext uri="{BB962C8B-B14F-4D97-AF65-F5344CB8AC3E}">
        <p14:creationId xmlns:p14="http://schemas.microsoft.com/office/powerpoint/2010/main" val="838654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Keskustelkaa yhdessä kokemuksistanne pandemia-ajan etäkokouksista. Millainen on hyvä etäkokous? Miten etäkokouksen vetäjä, puheenjohtaja saa luotua hyvän kokoustunnelman? Miten kaikki osallistujat huomioidaan? Mitä kannattaa välttää etäkokouksissa?</a:t>
            </a:r>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26</a:t>
            </a:fld>
            <a:endParaRPr lang="fi-FI"/>
          </a:p>
        </p:txBody>
      </p:sp>
    </p:spTree>
    <p:extLst>
      <p:ext uri="{BB962C8B-B14F-4D97-AF65-F5344CB8AC3E}">
        <p14:creationId xmlns:p14="http://schemas.microsoft.com/office/powerpoint/2010/main" val="278397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Keskustelkaa yhdessä kokemuksistanne pandemia-ajan etäkokouksista. Millainen on hyvä etäkokous? Miten etäkokouksen vetäjä, puheenjohtaja saa luotua hyvän kokoustunnelman? Miten kaikki osallistujat huomioidaan? Mitä kannattaa välttää etäkokouksissa?</a:t>
            </a:r>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27</a:t>
            </a:fld>
            <a:endParaRPr lang="fi-FI"/>
          </a:p>
        </p:txBody>
      </p:sp>
    </p:spTree>
    <p:extLst>
      <p:ext uri="{BB962C8B-B14F-4D97-AF65-F5344CB8AC3E}">
        <p14:creationId xmlns:p14="http://schemas.microsoft.com/office/powerpoint/2010/main" val="1706504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Tyhjä pohja seuraavaan koulutukseen</a:t>
            </a:r>
          </a:p>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28</a:t>
            </a:fld>
            <a:endParaRPr lang="fi-FI"/>
          </a:p>
        </p:txBody>
      </p:sp>
    </p:spTree>
    <p:extLst>
      <p:ext uri="{BB962C8B-B14F-4D97-AF65-F5344CB8AC3E}">
        <p14:creationId xmlns:p14="http://schemas.microsoft.com/office/powerpoint/2010/main" val="3347722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muita esimerkkejä nousee mieleen?</a:t>
            </a:r>
          </a:p>
        </p:txBody>
      </p:sp>
      <p:sp>
        <p:nvSpPr>
          <p:cNvPr id="4" name="Dian numeron paikkamerkki 3"/>
          <p:cNvSpPr>
            <a:spLocks noGrp="1"/>
          </p:cNvSpPr>
          <p:nvPr>
            <p:ph type="sldNum" sz="quarter" idx="5"/>
          </p:nvPr>
        </p:nvSpPr>
        <p:spPr/>
        <p:txBody>
          <a:bodyPr/>
          <a:lstStyle/>
          <a:p>
            <a:fld id="{657D9F3D-0236-4197-8616-0F74D550DE1A}" type="slidenum">
              <a:rPr lang="fi-FI" smtClean="0"/>
              <a:t>29</a:t>
            </a:fld>
            <a:endParaRPr lang="fi-FI"/>
          </a:p>
        </p:txBody>
      </p:sp>
    </p:spTree>
    <p:extLst>
      <p:ext uri="{BB962C8B-B14F-4D97-AF65-F5344CB8AC3E}">
        <p14:creationId xmlns:p14="http://schemas.microsoft.com/office/powerpoint/2010/main" val="128150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Millaisilla konkreettisilla keinoilla kokoustaja voi osoittaa yhteistyöhalukkuuttaan ja aktiivisuuttaan? Miten näitä asioita voi edistää etäyhteyksillä pidettävissä kokouksissa? Etäkokouksissa hyvä kokoustaja keskittyy kokoukseen ja kuuntelee muita keskeyttämättä. Myös verkkokokousalustan keskustelupalstaa, esim. chatia voi käyttää, jos se yhteisesti sovitaan keskustelun lisäalustaksi. </a:t>
            </a:r>
          </a:p>
        </p:txBody>
      </p:sp>
      <p:sp>
        <p:nvSpPr>
          <p:cNvPr id="4" name="Dian numeron paikkamerkki 3"/>
          <p:cNvSpPr>
            <a:spLocks noGrp="1"/>
          </p:cNvSpPr>
          <p:nvPr>
            <p:ph type="sldNum" sz="quarter" idx="5"/>
          </p:nvPr>
        </p:nvSpPr>
        <p:spPr/>
        <p:txBody>
          <a:bodyPr/>
          <a:lstStyle/>
          <a:p>
            <a:fld id="{657D9F3D-0236-4197-8616-0F74D550DE1A}" type="slidenum">
              <a:rPr lang="fi-FI" smtClean="0"/>
              <a:t>3</a:t>
            </a:fld>
            <a:endParaRPr lang="fi-FI"/>
          </a:p>
        </p:txBody>
      </p:sp>
    </p:spTree>
    <p:extLst>
      <p:ext uri="{BB962C8B-B14F-4D97-AF65-F5344CB8AC3E}">
        <p14:creationId xmlns:p14="http://schemas.microsoft.com/office/powerpoint/2010/main" val="1771172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muita esimerkkejä nousee mieleen?</a:t>
            </a:r>
          </a:p>
        </p:txBody>
      </p:sp>
      <p:sp>
        <p:nvSpPr>
          <p:cNvPr id="4" name="Dian numeron paikkamerkki 3"/>
          <p:cNvSpPr>
            <a:spLocks noGrp="1"/>
          </p:cNvSpPr>
          <p:nvPr>
            <p:ph type="sldNum" sz="quarter" idx="5"/>
          </p:nvPr>
        </p:nvSpPr>
        <p:spPr/>
        <p:txBody>
          <a:bodyPr/>
          <a:lstStyle/>
          <a:p>
            <a:fld id="{657D9F3D-0236-4197-8616-0F74D550DE1A}" type="slidenum">
              <a:rPr lang="fi-FI" smtClean="0"/>
              <a:t>30</a:t>
            </a:fld>
            <a:endParaRPr lang="fi-FI"/>
          </a:p>
        </p:txBody>
      </p:sp>
    </p:spTree>
    <p:extLst>
      <p:ext uri="{BB962C8B-B14F-4D97-AF65-F5344CB8AC3E}">
        <p14:creationId xmlns:p14="http://schemas.microsoft.com/office/powerpoint/2010/main" val="2569663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muita esimerkkejä nousee mieleen?</a:t>
            </a:r>
          </a:p>
        </p:txBody>
      </p:sp>
      <p:sp>
        <p:nvSpPr>
          <p:cNvPr id="4" name="Dian numeron paikkamerkki 3"/>
          <p:cNvSpPr>
            <a:spLocks noGrp="1"/>
          </p:cNvSpPr>
          <p:nvPr>
            <p:ph type="sldNum" sz="quarter" idx="5"/>
          </p:nvPr>
        </p:nvSpPr>
        <p:spPr/>
        <p:txBody>
          <a:bodyPr/>
          <a:lstStyle/>
          <a:p>
            <a:fld id="{657D9F3D-0236-4197-8616-0F74D550DE1A}" type="slidenum">
              <a:rPr lang="fi-FI" smtClean="0"/>
              <a:t>31</a:t>
            </a:fld>
            <a:endParaRPr lang="fi-FI"/>
          </a:p>
        </p:txBody>
      </p:sp>
    </p:spTree>
    <p:extLst>
      <p:ext uri="{BB962C8B-B14F-4D97-AF65-F5344CB8AC3E}">
        <p14:creationId xmlns:p14="http://schemas.microsoft.com/office/powerpoint/2010/main" val="125900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57D9F3D-0236-4197-8616-0F74D550DE1A}" type="slidenum">
              <a:rPr lang="fi-FI" smtClean="0"/>
              <a:t>32</a:t>
            </a:fld>
            <a:endParaRPr lang="fi-FI"/>
          </a:p>
        </p:txBody>
      </p:sp>
    </p:spTree>
    <p:extLst>
      <p:ext uri="{BB962C8B-B14F-4D97-AF65-F5344CB8AC3E}">
        <p14:creationId xmlns:p14="http://schemas.microsoft.com/office/powerpoint/2010/main" val="205268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Miten puheenjohtaja voi rohkaista kokouksen osallistujia osallistumaan? Miten puheenvuoroja voi jakaa tilanteessa, jossa joku tai jotkut osallistujista hallitsevat tilannetta? Puheenjohtaja voi esimerkiksi kehottaa pyytämään puheenvuoroja ja kysyä hiljaisemmilta kommentteja. Sama pätee myös etäyhteyksillä pidettäviin kokouksiin, jolloin apuna on lisäksi myös keskustelupalsta tai chat.</a:t>
            </a:r>
          </a:p>
        </p:txBody>
      </p:sp>
      <p:sp>
        <p:nvSpPr>
          <p:cNvPr id="4" name="Dian numeron paikkamerkki 3"/>
          <p:cNvSpPr>
            <a:spLocks noGrp="1"/>
          </p:cNvSpPr>
          <p:nvPr>
            <p:ph type="sldNum" sz="quarter" idx="5"/>
          </p:nvPr>
        </p:nvSpPr>
        <p:spPr/>
        <p:txBody>
          <a:bodyPr/>
          <a:lstStyle/>
          <a:p>
            <a:fld id="{657D9F3D-0236-4197-8616-0F74D550DE1A}" type="slidenum">
              <a:rPr lang="fi-FI" smtClean="0"/>
              <a:t>4</a:t>
            </a:fld>
            <a:endParaRPr lang="fi-FI"/>
          </a:p>
        </p:txBody>
      </p:sp>
    </p:spTree>
    <p:extLst>
      <p:ext uri="{BB962C8B-B14F-4D97-AF65-F5344CB8AC3E}">
        <p14:creationId xmlns:p14="http://schemas.microsoft.com/office/powerpoint/2010/main" val="344092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Puheenjohtaja vastaa kokouksen hyvästä sujumisesta.</a:t>
            </a:r>
          </a:p>
        </p:txBody>
      </p:sp>
      <p:sp>
        <p:nvSpPr>
          <p:cNvPr id="4" name="Dian numeron paikkamerkki 3"/>
          <p:cNvSpPr>
            <a:spLocks noGrp="1"/>
          </p:cNvSpPr>
          <p:nvPr>
            <p:ph type="sldNum" sz="quarter" idx="5"/>
          </p:nvPr>
        </p:nvSpPr>
        <p:spPr/>
        <p:txBody>
          <a:bodyPr/>
          <a:lstStyle/>
          <a:p>
            <a:fld id="{657D9F3D-0236-4197-8616-0F74D550DE1A}" type="slidenum">
              <a:rPr lang="fi-FI" smtClean="0"/>
              <a:t>5</a:t>
            </a:fld>
            <a:endParaRPr lang="fi-FI"/>
          </a:p>
        </p:txBody>
      </p:sp>
    </p:spTree>
    <p:extLst>
      <p:ext uri="{BB962C8B-B14F-4D97-AF65-F5344CB8AC3E}">
        <p14:creationId xmlns:p14="http://schemas.microsoft.com/office/powerpoint/2010/main" val="367950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Hyvällä valmistautumisella edesautat kokouksen sujumista ja kunnioitat kaikkien osallistujien yhteistä aikaa. </a:t>
            </a:r>
          </a:p>
        </p:txBody>
      </p:sp>
      <p:sp>
        <p:nvSpPr>
          <p:cNvPr id="4" name="Dian numeron paikkamerkki 3"/>
          <p:cNvSpPr>
            <a:spLocks noGrp="1"/>
          </p:cNvSpPr>
          <p:nvPr>
            <p:ph type="sldNum" sz="quarter" idx="5"/>
          </p:nvPr>
        </p:nvSpPr>
        <p:spPr/>
        <p:txBody>
          <a:bodyPr/>
          <a:lstStyle/>
          <a:p>
            <a:fld id="{657D9F3D-0236-4197-8616-0F74D550DE1A}" type="slidenum">
              <a:rPr lang="fi-FI" smtClean="0"/>
              <a:t>6</a:t>
            </a:fld>
            <a:endParaRPr lang="fi-FI"/>
          </a:p>
        </p:txBody>
      </p:sp>
    </p:spTree>
    <p:extLst>
      <p:ext uri="{BB962C8B-B14F-4D97-AF65-F5344CB8AC3E}">
        <p14:creationId xmlns:p14="http://schemas.microsoft.com/office/powerpoint/2010/main" val="82637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a:t>Millaisia seikkoja jää toteutumatta kokouksessa, joka ei tunnu onnistuneelta? Onko se esim. huonosti valmisteltu, onko keskustelulle liian vähän aikaa, ovatko osallistujien vaikuttamismahdollisuudet heikkoja?</a:t>
            </a:r>
            <a:endParaRPr lang="fi-FI" baseline="0" dirty="0"/>
          </a:p>
        </p:txBody>
      </p:sp>
      <p:sp>
        <p:nvSpPr>
          <p:cNvPr id="4" name="Dian numeron paikkamerkki 3"/>
          <p:cNvSpPr>
            <a:spLocks noGrp="1"/>
          </p:cNvSpPr>
          <p:nvPr>
            <p:ph type="sldNum" sz="quarter" idx="5"/>
          </p:nvPr>
        </p:nvSpPr>
        <p:spPr/>
        <p:txBody>
          <a:bodyPr/>
          <a:lstStyle/>
          <a:p>
            <a:fld id="{657D9F3D-0236-4197-8616-0F74D550DE1A}" type="slidenum">
              <a:rPr lang="fi-FI" smtClean="0"/>
              <a:t>7</a:t>
            </a:fld>
            <a:endParaRPr lang="fi-FI"/>
          </a:p>
        </p:txBody>
      </p:sp>
    </p:spTree>
    <p:extLst>
      <p:ext uri="{BB962C8B-B14F-4D97-AF65-F5344CB8AC3E}">
        <p14:creationId xmlns:p14="http://schemas.microsoft.com/office/powerpoint/2010/main" val="213060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aseline="0"/>
              <a:t>Millaisista aineksista syntyy onnistunut kokous? Millainen on hyvä puheenjohtaja? Miten voit itse kokouksen osallistujana edesauttaa kokouksen sujumista?</a:t>
            </a:r>
            <a:endParaRPr lang="fi-FI" baseline="0" dirty="0"/>
          </a:p>
        </p:txBody>
      </p:sp>
      <p:sp>
        <p:nvSpPr>
          <p:cNvPr id="4" name="Dian numeron paikkamerkki 3"/>
          <p:cNvSpPr>
            <a:spLocks noGrp="1"/>
          </p:cNvSpPr>
          <p:nvPr>
            <p:ph type="sldNum" sz="quarter" idx="5"/>
          </p:nvPr>
        </p:nvSpPr>
        <p:spPr/>
        <p:txBody>
          <a:bodyPr/>
          <a:lstStyle/>
          <a:p>
            <a:fld id="{657D9F3D-0236-4197-8616-0F74D550DE1A}" type="slidenum">
              <a:rPr lang="fi-FI" smtClean="0"/>
              <a:t>8</a:t>
            </a:fld>
            <a:endParaRPr lang="fi-FI"/>
          </a:p>
        </p:txBody>
      </p:sp>
    </p:spTree>
    <p:extLst>
      <p:ext uri="{BB962C8B-B14F-4D97-AF65-F5344CB8AC3E}">
        <p14:creationId xmlns:p14="http://schemas.microsoft.com/office/powerpoint/2010/main" val="415666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Esimerkki valtuustosta</a:t>
            </a:r>
          </a:p>
        </p:txBody>
      </p:sp>
      <p:sp>
        <p:nvSpPr>
          <p:cNvPr id="4" name="Dian numeron paikkamerkki 3"/>
          <p:cNvSpPr>
            <a:spLocks noGrp="1"/>
          </p:cNvSpPr>
          <p:nvPr>
            <p:ph type="sldNum" sz="quarter" idx="5"/>
          </p:nvPr>
        </p:nvSpPr>
        <p:spPr/>
        <p:txBody>
          <a:bodyPr/>
          <a:lstStyle/>
          <a:p>
            <a:fld id="{657D9F3D-0236-4197-8616-0F74D550DE1A}" type="slidenum">
              <a:rPr lang="fi-FI" smtClean="0"/>
              <a:t>9</a:t>
            </a:fld>
            <a:endParaRPr lang="fi-FI"/>
          </a:p>
        </p:txBody>
      </p:sp>
    </p:spTree>
    <p:extLst>
      <p:ext uri="{BB962C8B-B14F-4D97-AF65-F5344CB8AC3E}">
        <p14:creationId xmlns:p14="http://schemas.microsoft.com/office/powerpoint/2010/main" val="195630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C2E7-D384-F847-B774-1DCB399FD7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I"/>
          </a:p>
        </p:txBody>
      </p:sp>
      <p:sp>
        <p:nvSpPr>
          <p:cNvPr id="3" name="Subtitle 2">
            <a:extLst>
              <a:ext uri="{FF2B5EF4-FFF2-40B4-BE49-F238E27FC236}">
                <a16:creationId xmlns:a16="http://schemas.microsoft.com/office/drawing/2014/main" id="{8AEA7DA0-1873-684E-93EC-6F2609E33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D9ECBC0C-B81F-8D4C-916F-CDF06E77D846}"/>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5" name="Footer Placeholder 4">
            <a:extLst>
              <a:ext uri="{FF2B5EF4-FFF2-40B4-BE49-F238E27FC236}">
                <a16:creationId xmlns:a16="http://schemas.microsoft.com/office/drawing/2014/main" id="{3DC14189-37FB-904A-8F4A-94038D68839B}"/>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C7A39DC-5D10-9241-8F16-0FA54DF732E6}"/>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27914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39D2-00B8-7C42-B81F-7B58AD6D8A91}"/>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63151896-434D-4A43-9A84-0711157A6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DCF8B705-4E51-004E-A827-DBAFE9A126A8}"/>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5" name="Footer Placeholder 4">
            <a:extLst>
              <a:ext uri="{FF2B5EF4-FFF2-40B4-BE49-F238E27FC236}">
                <a16:creationId xmlns:a16="http://schemas.microsoft.com/office/drawing/2014/main" id="{1CB53DA8-D21A-5849-9C7E-317E7094DEBA}"/>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3EF15E98-4F6A-CA45-86C8-3B43DA382F2F}"/>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52676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3F008-3BB4-9E43-9B77-B8248F0D24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3C1DE04D-F5DA-F44E-8261-A395DE06B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BAD73FD2-AD3A-B54A-8E77-0F375317732A}"/>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5" name="Footer Placeholder 4">
            <a:extLst>
              <a:ext uri="{FF2B5EF4-FFF2-40B4-BE49-F238E27FC236}">
                <a16:creationId xmlns:a16="http://schemas.microsoft.com/office/drawing/2014/main" id="{4CF320BD-29C6-D849-BF57-B0911FB2E43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E0643A8F-D873-9D44-A8A6-9EB5F3F010F3}"/>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36662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1E5A-DBAC-7B40-B1C2-77697A9C8DAD}"/>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B46BDBC7-A2A1-E547-A15F-97B77D704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1ACFC02C-E98D-DA47-804C-9A18D79500F9}"/>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5" name="Footer Placeholder 4">
            <a:extLst>
              <a:ext uri="{FF2B5EF4-FFF2-40B4-BE49-F238E27FC236}">
                <a16:creationId xmlns:a16="http://schemas.microsoft.com/office/drawing/2014/main" id="{ED635DE5-DC8A-704B-9383-81D050DC4AFD}"/>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35C23B7-EC94-7140-B6D9-10F6B80DF55B}"/>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426104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9C2-F129-6D4B-B079-BA791F8E8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9811D503-9392-C848-875F-7A94C55D4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CA444-9C1E-E943-ABB6-4882F4BC2E66}"/>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5" name="Footer Placeholder 4">
            <a:extLst>
              <a:ext uri="{FF2B5EF4-FFF2-40B4-BE49-F238E27FC236}">
                <a16:creationId xmlns:a16="http://schemas.microsoft.com/office/drawing/2014/main" id="{36FF41EF-752B-5240-A4E4-DCAE569861A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01EBF93C-213A-9047-9051-7EAA055FE871}"/>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50273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6894-7860-3248-869A-C649B11F346D}"/>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96EA0F77-E65F-4B47-86C2-C29DD297D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087E3AC4-A4F7-CD4D-BA0D-39EDEBA55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Date Placeholder 4">
            <a:extLst>
              <a:ext uri="{FF2B5EF4-FFF2-40B4-BE49-F238E27FC236}">
                <a16:creationId xmlns:a16="http://schemas.microsoft.com/office/drawing/2014/main" id="{6BCA742E-923A-EB49-8A58-70F7371AFA56}"/>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6" name="Footer Placeholder 5">
            <a:extLst>
              <a:ext uri="{FF2B5EF4-FFF2-40B4-BE49-F238E27FC236}">
                <a16:creationId xmlns:a16="http://schemas.microsoft.com/office/drawing/2014/main" id="{FCDC11A1-1412-BA47-AA3A-8509B26C6FC5}"/>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C5B29A8-34C6-CB4C-A3E9-65D53140F628}"/>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47126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35FC-184C-F64C-AA54-8588DEA2ECEC}"/>
              </a:ext>
            </a:extLst>
          </p:cNvPr>
          <p:cNvSpPr>
            <a:spLocks noGrp="1"/>
          </p:cNvSpPr>
          <p:nvPr>
            <p:ph type="title"/>
          </p:nvPr>
        </p:nvSpPr>
        <p:spPr>
          <a:xfrm>
            <a:off x="839788" y="365125"/>
            <a:ext cx="10515600" cy="1325563"/>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415142D1-0CB6-0D47-8FB9-7528F9A1B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4FB0-EB5F-7645-9F12-F614639BC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6DBEABB7-46D2-1148-88AA-639C93D8C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2B26E-8ABC-EE46-81D5-29EE17189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Date Placeholder 6">
            <a:extLst>
              <a:ext uri="{FF2B5EF4-FFF2-40B4-BE49-F238E27FC236}">
                <a16:creationId xmlns:a16="http://schemas.microsoft.com/office/drawing/2014/main" id="{D4793294-1E29-F04A-BAB1-0EC31B29A630}"/>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8" name="Footer Placeholder 7">
            <a:extLst>
              <a:ext uri="{FF2B5EF4-FFF2-40B4-BE49-F238E27FC236}">
                <a16:creationId xmlns:a16="http://schemas.microsoft.com/office/drawing/2014/main" id="{3B67A9A3-8E18-1E44-9984-7B990E4680F9}"/>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F0A6356F-3CDA-204B-BCED-2DDB6823BADD}"/>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281400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82C2-8A84-2741-A9CF-299BC74C553D}"/>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61DEEA21-636D-1143-B81D-BB0A536C87FB}"/>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4" name="Footer Placeholder 3">
            <a:extLst>
              <a:ext uri="{FF2B5EF4-FFF2-40B4-BE49-F238E27FC236}">
                <a16:creationId xmlns:a16="http://schemas.microsoft.com/office/drawing/2014/main" id="{7C43AE30-D096-0E4F-9A19-F8FECFFD4760}"/>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B68807E9-A796-F546-928C-B24DD0428962}"/>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37286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959F4-9812-2247-A261-698F2071D5C7}"/>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3" name="Footer Placeholder 2">
            <a:extLst>
              <a:ext uri="{FF2B5EF4-FFF2-40B4-BE49-F238E27FC236}">
                <a16:creationId xmlns:a16="http://schemas.microsoft.com/office/drawing/2014/main" id="{7E92C5AE-DBA2-8F48-9374-D0B43A899795}"/>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18273888-0921-1A48-8FCF-9022EEAFE204}"/>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43089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F357-2A75-A644-A639-9FD1601B1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FDC4B8EB-04ED-7E47-BA55-D420AFEAE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8012D133-79E5-C34E-A36C-3B14D6732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78608-50E0-4149-8209-1380DA1051C1}"/>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6" name="Footer Placeholder 5">
            <a:extLst>
              <a:ext uri="{FF2B5EF4-FFF2-40B4-BE49-F238E27FC236}">
                <a16:creationId xmlns:a16="http://schemas.microsoft.com/office/drawing/2014/main" id="{BE641FA7-9019-5644-8315-F0392B952C77}"/>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5664902A-6EAE-994F-AA00-5EA844170FF9}"/>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48193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10DE-D4A3-0C44-8ADE-C9BB60250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DA636336-96D3-FE40-9C3A-150074263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23CC4BD2-9B09-7C42-BDD5-29FA6208D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E8A95-FD3E-8640-A5AC-D0D4974E2C4B}"/>
              </a:ext>
            </a:extLst>
          </p:cNvPr>
          <p:cNvSpPr>
            <a:spLocks noGrp="1"/>
          </p:cNvSpPr>
          <p:nvPr>
            <p:ph type="dt" sz="half" idx="10"/>
          </p:nvPr>
        </p:nvSpPr>
        <p:spPr/>
        <p:txBody>
          <a:bodyPr/>
          <a:lstStyle/>
          <a:p>
            <a:fld id="{01853057-53DE-0D44-A3EB-971B1180E4A5}" type="datetimeFigureOut">
              <a:rPr lang="en-FI" smtClean="0"/>
              <a:t>12/17/2020</a:t>
            </a:fld>
            <a:endParaRPr lang="en-FI"/>
          </a:p>
        </p:txBody>
      </p:sp>
      <p:sp>
        <p:nvSpPr>
          <p:cNvPr id="6" name="Footer Placeholder 5">
            <a:extLst>
              <a:ext uri="{FF2B5EF4-FFF2-40B4-BE49-F238E27FC236}">
                <a16:creationId xmlns:a16="http://schemas.microsoft.com/office/drawing/2014/main" id="{2F35CB52-8258-C345-A0A1-5721F667B55D}"/>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9C356F7-6D19-4442-89A2-E365DE2018D1}"/>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4445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F6CD6-D8DD-2340-9512-126183FF7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ADDD1C85-803A-1E47-B845-D52942043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73D41167-8A98-9C49-9886-BC6B9176A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53057-53DE-0D44-A3EB-971B1180E4A5}" type="datetimeFigureOut">
              <a:rPr lang="en-FI" smtClean="0"/>
              <a:t>12/17/2020</a:t>
            </a:fld>
            <a:endParaRPr lang="en-FI"/>
          </a:p>
        </p:txBody>
      </p:sp>
      <p:sp>
        <p:nvSpPr>
          <p:cNvPr id="5" name="Footer Placeholder 4">
            <a:extLst>
              <a:ext uri="{FF2B5EF4-FFF2-40B4-BE49-F238E27FC236}">
                <a16:creationId xmlns:a16="http://schemas.microsoft.com/office/drawing/2014/main" id="{0A014549-3C4B-5840-8C04-705AB5142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5B7B1AEC-7E06-804A-AF8C-495BE919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69617-A2F5-3A49-97AF-1BFF2BC6F0D6}" type="slidenum">
              <a:rPr lang="en-FI" smtClean="0"/>
              <a:t>‹#›</a:t>
            </a:fld>
            <a:endParaRPr lang="en-FI"/>
          </a:p>
        </p:txBody>
      </p:sp>
    </p:spTree>
    <p:extLst>
      <p:ext uri="{BB962C8B-B14F-4D97-AF65-F5344CB8AC3E}">
        <p14:creationId xmlns:p14="http://schemas.microsoft.com/office/powerpoint/2010/main" val="249153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msl.fi/verkko-opisto/wp-content/uploads/sites/5/2016/07/Puheenvuoro-kokouksessa.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verkko-opisto.msl.fi/jarjestotoimijan-abc/kokouskaytannot/puheenvuorotyyp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meet.jit.si/"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apps.google.com/meet/" TargetMode="External"/><Relationship Id="rId5" Type="http://schemas.openxmlformats.org/officeDocument/2006/relationships/hyperlink" Target="https://zoom.us/" TargetMode="External"/><Relationship Id="rId4" Type="http://schemas.openxmlformats.org/officeDocument/2006/relationships/hyperlink" Target="https://www.microsoft.com/fi-fi/microsoft-365/microsoft-teams/fre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mentimeter.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google.com/forms/about/" TargetMode="External"/><Relationship Id="rId5" Type="http://schemas.openxmlformats.org/officeDocument/2006/relationships/hyperlink" Target="https://www.opavote.com/" TargetMode="External"/><Relationship Id="rId4" Type="http://schemas.openxmlformats.org/officeDocument/2006/relationships/hyperlink" Target="https://&#228;&#228;nestyskoppi.f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flinga.fi/" TargetMode="External"/><Relationship Id="rId5" Type="http://schemas.openxmlformats.org/officeDocument/2006/relationships/hyperlink" Target="https://padlet.com/" TargetMode="External"/><Relationship Id="rId4" Type="http://schemas.openxmlformats.org/officeDocument/2006/relationships/hyperlink" Target="https://www.mentimeter.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moodle.msl.fi/course/view.php?id=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524000" y="2358657"/>
            <a:ext cx="9144000" cy="2387600"/>
          </a:xfrm>
        </p:spPr>
        <p:txBody>
          <a:bodyPr anchor="ctr">
            <a:normAutofit/>
          </a:bodyPr>
          <a:lstStyle/>
          <a:p>
            <a:r>
              <a:rPr lang="fi-FI">
                <a:solidFill>
                  <a:schemeClr val="bg1"/>
                </a:solidFill>
                <a:latin typeface="Playfair Display" pitchFamily="2" charset="77"/>
              </a:rPr>
              <a:t>Kokoustaidot</a:t>
            </a:r>
            <a:br>
              <a:rPr lang="fi-FI">
                <a:solidFill>
                  <a:schemeClr val="bg1"/>
                </a:solidFill>
                <a:latin typeface="Playfair Display" pitchFamily="2" charset="77"/>
              </a:rPr>
            </a:br>
            <a:endParaRPr lang="en-FI" dirty="0">
              <a:solidFill>
                <a:schemeClr val="bg1"/>
              </a:solidFill>
              <a:latin typeface="Playfair Display" pitchFamily="2" charset="77"/>
            </a:endParaRPr>
          </a:p>
        </p:txBody>
      </p:sp>
    </p:spTree>
    <p:extLst>
      <p:ext uri="{BB962C8B-B14F-4D97-AF65-F5344CB8AC3E}">
        <p14:creationId xmlns:p14="http://schemas.microsoft.com/office/powerpoint/2010/main" val="32186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079156" y="602825"/>
            <a:ext cx="10658101" cy="840260"/>
          </a:xfrm>
        </p:spPr>
        <p:txBody>
          <a:bodyPr anchor="ctr">
            <a:normAutofit fontScale="90000"/>
          </a:bodyPr>
          <a:lstStyle/>
          <a:p>
            <a:r>
              <a:rPr lang="fi-FI" sz="4400" b="1">
                <a:solidFill>
                  <a:schemeClr val="bg1"/>
                </a:solidFill>
                <a:latin typeface="Playfair Display" pitchFamily="2" charset="0"/>
                <a:ea typeface="Arvo" panose="02000000000000000000" pitchFamily="2" charset="0"/>
                <a:cs typeface="Arial" panose="020B0604020202020204" pitchFamily="34" charset="0"/>
              </a:rPr>
              <a:t>Läsnä olevien ja heidän </a:t>
            </a:r>
            <a:br>
              <a:rPr lang="fi-FI" sz="4400" b="1">
                <a:solidFill>
                  <a:schemeClr val="bg1"/>
                </a:solidFill>
                <a:latin typeface="Playfair Display" pitchFamily="2" charset="0"/>
                <a:ea typeface="Arvo" panose="02000000000000000000" pitchFamily="2" charset="0"/>
                <a:cs typeface="Arial" panose="020B0604020202020204" pitchFamily="34" charset="0"/>
              </a:rPr>
            </a:br>
            <a:r>
              <a:rPr lang="fi-FI" sz="4400" b="1">
                <a:solidFill>
                  <a:schemeClr val="bg1"/>
                </a:solidFill>
                <a:latin typeface="Playfair Display" pitchFamily="2" charset="0"/>
                <a:ea typeface="Arvo" panose="02000000000000000000" pitchFamily="2" charset="0"/>
                <a:cs typeface="Arial" panose="020B0604020202020204" pitchFamily="34" charset="0"/>
              </a:rPr>
              <a:t>läsnäolo-oikeutensa toteaminen</a:t>
            </a:r>
            <a:endParaRPr lang="en-FI" sz="4400" dirty="0">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706203" y="2242751"/>
            <a:ext cx="11031054" cy="2554545"/>
          </a:xfrm>
          <a:prstGeom prst="rect">
            <a:avLst/>
          </a:prstGeom>
          <a:noFill/>
        </p:spPr>
        <p:txBody>
          <a:bodyPr wrap="square" rtlCol="0">
            <a:spAutoFit/>
          </a:bodyPr>
          <a:lstStyle/>
          <a:p>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Taustalla</a:t>
            </a:r>
          </a:p>
          <a:p>
            <a:pPr marL="285750" indent="-28575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Laki</a:t>
            </a:r>
          </a:p>
          <a:p>
            <a:pPr marL="285750" indent="-28575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Säännöt</a:t>
            </a:r>
          </a:p>
          <a:p>
            <a:pPr marL="742950" lvl="1" indent="-285750">
              <a:buFont typeface="Courier New" panose="02070309020205020404" pitchFamily="49" charset="0"/>
              <a:buChar char="o"/>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hallintosääntö</a:t>
            </a:r>
          </a:p>
          <a:p>
            <a:pPr marL="285750" indent="-28575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Päätökset</a:t>
            </a:r>
          </a:p>
          <a:p>
            <a:pPr marL="342900" indent="-342900" algn="ctr">
              <a:buFont typeface="Wingdings" panose="05000000000000000000" pitchFamily="2" charset="2"/>
              <a:buChar char="ü"/>
            </a:pPr>
            <a:endParaRPr lang="fi-FI" sz="2000" dirty="0">
              <a:solidFill>
                <a:schemeClr val="bg1"/>
              </a:solidFill>
              <a:latin typeface="Be Vietnam" pitchFamily="2" charset="77"/>
            </a:endParaRPr>
          </a:p>
        </p:txBody>
      </p:sp>
      <p:pic>
        <p:nvPicPr>
          <p:cNvPr id="5" name="Kuva 4" descr="Kuva kokoushuoneesta jossa kokouspöytä, tuolit, näyttö, naulakko ja kaksi tussitaulua. Huoneen ovi on auki ja ovesta näkyy osa toisesta huoneesta, jossa on sohva, lamppu ja taulu.">
            <a:extLst>
              <a:ext uri="{FF2B5EF4-FFF2-40B4-BE49-F238E27FC236}">
                <a16:creationId xmlns:a16="http://schemas.microsoft.com/office/drawing/2014/main" id="{ABEF2E3A-95A6-41A8-B0BC-854E73853418}"/>
              </a:ext>
            </a:extLst>
          </p:cNvPr>
          <p:cNvPicPr>
            <a:picLocks noChangeAspect="1"/>
          </p:cNvPicPr>
          <p:nvPr/>
        </p:nvPicPr>
        <p:blipFill>
          <a:blip r:embed="rId4"/>
          <a:stretch>
            <a:fillRect/>
          </a:stretch>
        </p:blipFill>
        <p:spPr>
          <a:xfrm>
            <a:off x="5279307" y="1920240"/>
            <a:ext cx="6206490" cy="4137660"/>
          </a:xfrm>
          <a:prstGeom prst="rect">
            <a:avLst/>
          </a:prstGeom>
        </p:spPr>
      </p:pic>
      <p:sp>
        <p:nvSpPr>
          <p:cNvPr id="6" name="Suorakulmio 5">
            <a:extLst>
              <a:ext uri="{FF2B5EF4-FFF2-40B4-BE49-F238E27FC236}">
                <a16:creationId xmlns:a16="http://schemas.microsoft.com/office/drawing/2014/main" id="{9E0F6648-42F9-4B7C-B078-8491DC6C99F1}"/>
              </a:ext>
            </a:extLst>
          </p:cNvPr>
          <p:cNvSpPr/>
          <p:nvPr/>
        </p:nvSpPr>
        <p:spPr>
          <a:xfrm>
            <a:off x="5305559" y="6253389"/>
            <a:ext cx="1218603" cy="276999"/>
          </a:xfrm>
          <a:prstGeom prst="rect">
            <a:avLst/>
          </a:prstGeom>
        </p:spPr>
        <p:txBody>
          <a:bodyPr wrap="none">
            <a:spAutoFit/>
          </a:bodyPr>
          <a:lstStyle/>
          <a:p>
            <a:r>
              <a:rPr lang="fi-FI" sz="1200">
                <a:latin typeface="Be Vietnam" panose="00000500000000000000" pitchFamily="2" charset="0"/>
                <a:ea typeface="Open Sans" panose="020B0606030504020204" pitchFamily="34" charset="0"/>
                <a:cs typeface="Open Sans" panose="020B0606030504020204" pitchFamily="34" charset="0"/>
              </a:rPr>
              <a:t>Kuva: Pixabay</a:t>
            </a:r>
          </a:p>
        </p:txBody>
      </p:sp>
    </p:spTree>
    <p:extLst>
      <p:ext uri="{BB962C8B-B14F-4D97-AF65-F5344CB8AC3E}">
        <p14:creationId xmlns:p14="http://schemas.microsoft.com/office/powerpoint/2010/main" val="253656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079156" y="602825"/>
            <a:ext cx="10033687" cy="840260"/>
          </a:xfrm>
        </p:spPr>
        <p:txBody>
          <a:bodyPr anchor="ctr">
            <a:normAutofit/>
          </a:bodyPr>
          <a:lstStyle/>
          <a:p>
            <a:pPr algn="l"/>
            <a:r>
              <a:rPr lang="fi-FI" sz="4400" b="1">
                <a:solidFill>
                  <a:schemeClr val="bg1"/>
                </a:solidFill>
                <a:latin typeface="Playfair Display" pitchFamily="2" charset="0"/>
                <a:ea typeface="Arvo" panose="02000000000000000000" pitchFamily="2" charset="0"/>
                <a:cs typeface="Arial" panose="020B0604020202020204" pitchFamily="34" charset="0"/>
              </a:rPr>
              <a:t>Kokouksen päätösvaltaisuus</a:t>
            </a:r>
            <a:endParaRPr lang="en-FI" sz="4400" dirty="0">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80472" y="1716971"/>
            <a:ext cx="11031054" cy="4708981"/>
          </a:xfrm>
          <a:prstGeom prst="rect">
            <a:avLst/>
          </a:prstGeom>
          <a:noFill/>
        </p:spPr>
        <p:txBody>
          <a:bodyPr wrap="square" rtlCol="0">
            <a:spAutoFit/>
          </a:bodyPr>
          <a:lstStyle/>
          <a:p>
            <a:r>
              <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rPr>
              <a:t>Laillisuuden ja päätösvaltaisuuden toteaminen on periaatteessa kolmivaiheinen:</a:t>
            </a:r>
          </a:p>
          <a:p>
            <a:endPar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endParaRPr>
          </a:p>
          <a:p>
            <a:pPr marL="457200" indent="-457200">
              <a:buAutoNum type="arabicPeriod"/>
            </a:pPr>
            <a:r>
              <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rPr>
              <a:t>Ensin puheenjohtaja selostaa tai lukee päätösvaltaisuuden ehdot eli määräykset kokouksen koollekutsumistavasta ja -ajasta, kokouskutsun sisällöstä ja osallistujien määrästä.</a:t>
            </a:r>
          </a:p>
          <a:p>
            <a:pPr marL="457200" indent="-457200">
              <a:buAutoNum type="arabicPeriod"/>
            </a:pPr>
            <a:endPar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endParaRPr>
          </a:p>
          <a:p>
            <a:pPr marL="457200" indent="-457200">
              <a:buAutoNum type="arabicPeriod"/>
            </a:pPr>
            <a:r>
              <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rPr>
              <a:t>Sen jälkeen puheenjohtaja selostaa, miten päätösvaltaisuuden ehdot täyttyvät juuri tämän kokouksen kohdalla. Hän vertaa tilannetta lakiin tai sääntöjen asiaa koskevaan kohtaan, ja kertoo miten ja milloin kutsu tähän kokoukseen on toimitettu, sekä toteaa läsnäolijoiden määrän.</a:t>
            </a:r>
          </a:p>
          <a:p>
            <a:pPr marL="457200" indent="-457200">
              <a:buAutoNum type="arabicPeriod"/>
            </a:pPr>
            <a:endPar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endParaRPr>
          </a:p>
          <a:p>
            <a:pPr marL="457200" indent="-457200">
              <a:buAutoNum type="arabicPeriod"/>
            </a:pPr>
            <a:r>
              <a:rPr lang="fi-FI" sz="2000">
                <a:solidFill>
                  <a:schemeClr val="bg1"/>
                </a:solidFill>
                <a:latin typeface="Be Vietnam" panose="00000500000000000000" pitchFamily="2" charset="0"/>
                <a:ea typeface="Open Sans" panose="020B0606030504020204" pitchFamily="34" charset="0"/>
                <a:cs typeface="Open Sans" panose="020B0606030504020204" pitchFamily="34" charset="0"/>
              </a:rPr>
              <a:t>Lopuksi puheenjohtaja toteaa, että päätösvaltaisuuden ehdot ovat tulleet täytetyiksi ja ehdottaa päätösvaltaisuuden hyväksymistä ("Koska sääntöjen ehdot täyttyvät, totean kokouksen lailliseksi ja päätösvaltaiseksi." (X))</a:t>
            </a:r>
          </a:p>
          <a:p>
            <a:pPr marL="342900" indent="-342900" algn="ctr">
              <a:buFont typeface="Wingdings" panose="05000000000000000000" pitchFamily="2" charset="2"/>
              <a:buChar char="ü"/>
            </a:pPr>
            <a:endParaRPr lang="fi-FI" sz="2000" dirty="0">
              <a:solidFill>
                <a:schemeClr val="bg1"/>
              </a:solidFill>
              <a:latin typeface="Be Vietnam" pitchFamily="2" charset="77"/>
            </a:endParaRPr>
          </a:p>
        </p:txBody>
      </p:sp>
    </p:spTree>
    <p:extLst>
      <p:ext uri="{BB962C8B-B14F-4D97-AF65-F5344CB8AC3E}">
        <p14:creationId xmlns:p14="http://schemas.microsoft.com/office/powerpoint/2010/main" val="386753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397858" y="2623958"/>
            <a:ext cx="10033687" cy="840260"/>
          </a:xfrm>
        </p:spPr>
        <p:txBody>
          <a:bodyPr anchor="ctr">
            <a:noAutofit/>
          </a:bodyPr>
          <a:lstStyle/>
          <a:p>
            <a:r>
              <a:rPr lang="fi-FI">
                <a:latin typeface="Playfair Display" pitchFamily="2" charset="77"/>
              </a:rPr>
              <a:t>Kokouksesta on pidettävä </a:t>
            </a:r>
            <a:br>
              <a:rPr lang="fi-FI">
                <a:latin typeface="Playfair Display" pitchFamily="2" charset="77"/>
              </a:rPr>
            </a:br>
            <a:r>
              <a:rPr lang="fi-FI">
                <a:latin typeface="Playfair Display" pitchFamily="2" charset="77"/>
              </a:rPr>
              <a:t>pöytäkirjaa</a:t>
            </a:r>
            <a:endParaRPr lang="en-FI" dirty="0">
              <a:latin typeface="Playfair Display" pitchFamily="2" charset="77"/>
            </a:endParaRPr>
          </a:p>
        </p:txBody>
      </p:sp>
    </p:spTree>
    <p:extLst>
      <p:ext uri="{BB962C8B-B14F-4D97-AF65-F5344CB8AC3E}">
        <p14:creationId xmlns:p14="http://schemas.microsoft.com/office/powerpoint/2010/main" val="166282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09188" y="380589"/>
            <a:ext cx="10033687" cy="840260"/>
          </a:xfrm>
        </p:spPr>
        <p:txBody>
          <a:bodyPr anchor="ctr">
            <a:normAutofit/>
          </a:bodyPr>
          <a:lstStyle/>
          <a:p>
            <a:r>
              <a:rPr lang="fi-FI" sz="4400">
                <a:latin typeface="Playfair Display" pitchFamily="2" charset="77"/>
              </a:rPr>
              <a:t>Pöytäkirjan tarkoitus</a:t>
            </a:r>
            <a:endParaRPr lang="en-FI" sz="4400" dirty="0">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483378"/>
            <a:ext cx="10194325" cy="5047536"/>
          </a:xfrm>
          <a:prstGeom prst="rect">
            <a:avLst/>
          </a:prstGeom>
          <a:noFill/>
        </p:spPr>
        <p:txBody>
          <a:bodyPr wrap="square" rtlCol="0">
            <a:spAutoFit/>
          </a:bodyPr>
          <a:lstStyle/>
          <a:p>
            <a:pPr marL="457200" indent="-457200">
              <a:buFont typeface="Wingdings" panose="05000000000000000000" pitchFamily="2" charset="2"/>
              <a:buChar char="ü"/>
            </a:pPr>
            <a:endParaRPr lang="fi-FI" sz="2800" dirty="0">
              <a:latin typeface="Be Vietnam" pitchFamily="2" charset="77"/>
            </a:endParaRPr>
          </a:p>
          <a:p>
            <a:pPr marL="457200" indent="-457200">
              <a:lnSpc>
                <a:spcPct val="150000"/>
              </a:lnSpc>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Perustuu kokouksen kulkuun</a:t>
            </a:r>
          </a:p>
          <a:p>
            <a:pPr marL="457200" indent="-457200">
              <a:lnSpc>
                <a:spcPct val="150000"/>
              </a:lnSpc>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Säilyttää tietoa</a:t>
            </a:r>
          </a:p>
          <a:p>
            <a:pPr marL="457200" indent="-457200">
              <a:lnSpc>
                <a:spcPct val="150000"/>
              </a:lnSpc>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Toimii tiedon siirron välineenä</a:t>
            </a:r>
          </a:p>
          <a:p>
            <a:pPr marL="457200" indent="-457200">
              <a:lnSpc>
                <a:spcPct val="150000"/>
              </a:lnSpc>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Toimii oikeussuojana</a:t>
            </a:r>
          </a:p>
          <a:p>
            <a:pPr marL="457200" indent="-457200">
              <a:lnSpc>
                <a:spcPct val="150000"/>
              </a:lnSpc>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Valvonnan väline</a:t>
            </a:r>
            <a:endParaRPr lang="fi-FI" sz="3200">
              <a:latin typeface="Be Vietnam" panose="00000500000000000000" pitchFamily="2" charset="0"/>
              <a:ea typeface="Open Sans" panose="020B0606030504020204" pitchFamily="34" charset="0"/>
              <a:cs typeface="Open Sans" panose="020B0606030504020204" pitchFamily="34" charset="0"/>
            </a:endParaRPr>
          </a:p>
          <a:p>
            <a:br>
              <a:rPr lang="en-FI" sz="2800" dirty="0">
                <a:latin typeface="Be Vietnam" pitchFamily="2" charset="77"/>
              </a:rPr>
            </a:br>
            <a:br>
              <a:rPr lang="en-FI" sz="2800" dirty="0">
                <a:latin typeface="Be Vietnam" pitchFamily="2" charset="77"/>
              </a:rPr>
            </a:br>
            <a:endParaRPr lang="en-FI" sz="2800" dirty="0">
              <a:latin typeface="Be Vietnam" pitchFamily="2" charset="77"/>
            </a:endParaRPr>
          </a:p>
        </p:txBody>
      </p:sp>
    </p:spTree>
    <p:extLst>
      <p:ext uri="{BB962C8B-B14F-4D97-AF65-F5344CB8AC3E}">
        <p14:creationId xmlns:p14="http://schemas.microsoft.com/office/powerpoint/2010/main" val="375504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09188" y="380589"/>
            <a:ext cx="10033687" cy="840260"/>
          </a:xfrm>
        </p:spPr>
        <p:txBody>
          <a:bodyPr anchor="ctr">
            <a:normAutofit/>
          </a:bodyPr>
          <a:lstStyle/>
          <a:p>
            <a:r>
              <a:rPr lang="fi-FI" sz="4400">
                <a:latin typeface="Playfair Display" pitchFamily="2" charset="77"/>
              </a:rPr>
              <a:t>Pöytäkirjantarkistajat</a:t>
            </a:r>
            <a:endParaRPr lang="en-FI" sz="4400" dirty="0">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833463" y="1220849"/>
            <a:ext cx="6253137" cy="6047809"/>
          </a:xfrm>
          <a:prstGeom prst="rect">
            <a:avLst/>
          </a:prstGeom>
          <a:noFill/>
        </p:spPr>
        <p:txBody>
          <a:bodyPr wrap="square" rtlCol="0">
            <a:spAutoFit/>
          </a:bodyPr>
          <a:lstStyle/>
          <a:p>
            <a:pPr marL="457200" indent="-457200">
              <a:buFont typeface="Wingdings" panose="05000000000000000000" pitchFamily="2" charset="2"/>
              <a:buChar char="ü"/>
            </a:pPr>
            <a:endParaRPr lang="fi-FI" sz="2800" dirty="0">
              <a:latin typeface="Be Vietnam" pitchFamily="2" charset="77"/>
            </a:endParaRPr>
          </a:p>
          <a:p>
            <a:pPr marL="457200" indent="-457200">
              <a:buFont typeface="Arial" panose="020B0604020202020204" pitchFamily="34" charset="0"/>
              <a:buChar char="•"/>
            </a:pPr>
            <a:r>
              <a:rPr lang="fi-FI" sz="2500">
                <a:latin typeface="Be Vietnam" panose="00000500000000000000" pitchFamily="2" charset="0"/>
                <a:ea typeface="Open Sans" panose="020B0606030504020204" pitchFamily="34" charset="0"/>
                <a:cs typeface="Open Sans" panose="020B0606030504020204" pitchFamily="34" charset="0"/>
              </a:rPr>
              <a:t>Vähintään kaksi</a:t>
            </a:r>
          </a:p>
          <a:p>
            <a:pPr marL="457200" indent="-457200">
              <a:buFont typeface="Arial" panose="020B0604020202020204" pitchFamily="34" charset="0"/>
              <a:buChar char="•"/>
            </a:pPr>
            <a:r>
              <a:rPr lang="fi-FI" sz="2500">
                <a:latin typeface="Be Vietnam" panose="00000500000000000000" pitchFamily="2" charset="0"/>
                <a:ea typeface="Open Sans" panose="020B0606030504020204" pitchFamily="34" charset="0"/>
                <a:cs typeface="Open Sans" panose="020B0606030504020204" pitchFamily="34" charset="0"/>
              </a:rPr>
              <a:t>Oltava läsnä koko kokouksen ajan</a:t>
            </a:r>
          </a:p>
          <a:p>
            <a:pPr marL="457200" indent="-457200">
              <a:buFont typeface="Arial" panose="020B0604020202020204" pitchFamily="34" charset="0"/>
              <a:buChar char="•"/>
            </a:pPr>
            <a:r>
              <a:rPr lang="fi-FI" sz="2500">
                <a:latin typeface="Be Vietnam" panose="00000500000000000000" pitchFamily="2" charset="0"/>
                <a:ea typeface="Open Sans" panose="020B0606030504020204" pitchFamily="34" charset="0"/>
                <a:cs typeface="Open Sans" panose="020B0606030504020204" pitchFamily="34" charset="0"/>
              </a:rPr>
              <a:t>Tekevät muistiinpanoja kokouksen päätöksistä</a:t>
            </a:r>
          </a:p>
          <a:p>
            <a:pPr marL="457200" indent="-457200">
              <a:buFont typeface="Arial" panose="020B0604020202020204" pitchFamily="34" charset="0"/>
              <a:buChar char="•"/>
            </a:pPr>
            <a:r>
              <a:rPr lang="fi-FI" sz="2500">
                <a:latin typeface="Be Vietnam" panose="00000500000000000000" pitchFamily="2" charset="0"/>
                <a:ea typeface="Open Sans" panose="020B0606030504020204" pitchFamily="34" charset="0"/>
                <a:cs typeface="Open Sans" panose="020B0606030504020204" pitchFamily="34" charset="0"/>
              </a:rPr>
              <a:t>Hyväksyvät tai hylkäävät aikanaan esitettävän pöytäkirjan</a:t>
            </a:r>
          </a:p>
          <a:p>
            <a:pPr marL="457200" indent="-457200">
              <a:buFont typeface="Arial" panose="020B0604020202020204" pitchFamily="34" charset="0"/>
              <a:buChar char="•"/>
            </a:pPr>
            <a:r>
              <a:rPr lang="fi-FI" sz="2500">
                <a:latin typeface="Be Vietnam" panose="00000500000000000000" pitchFamily="2" charset="0"/>
                <a:ea typeface="Open Sans" panose="020B0606030504020204" pitchFamily="34" charset="0"/>
                <a:cs typeface="Open Sans" panose="020B0606030504020204" pitchFamily="34" charset="0"/>
              </a:rPr>
              <a:t>Etäkokouksissa kannattaa sopia yhteisesti, miten pöytäkirja tarkistetaan. Allekirjoituksen voi tehdä esim. sähköisellä allekirjoituspalvelulla</a:t>
            </a:r>
          </a:p>
          <a:p>
            <a:br>
              <a:rPr lang="en-FI" sz="2800" dirty="0">
                <a:latin typeface="Be Vietnam" pitchFamily="2" charset="77"/>
              </a:rPr>
            </a:br>
            <a:br>
              <a:rPr lang="en-FI" sz="2800" dirty="0">
                <a:latin typeface="Be Vietnam" pitchFamily="2" charset="77"/>
              </a:rPr>
            </a:br>
            <a:endParaRPr lang="en-FI" sz="2800" dirty="0">
              <a:latin typeface="Be Vietnam" pitchFamily="2" charset="77"/>
            </a:endParaRPr>
          </a:p>
        </p:txBody>
      </p:sp>
      <p:pic>
        <p:nvPicPr>
          <p:cNvPr id="5" name="Kuva 4" descr="Kuva, jossa näkyy allekirjoitusta tekevä käsi.">
            <a:extLst>
              <a:ext uri="{FF2B5EF4-FFF2-40B4-BE49-F238E27FC236}">
                <a16:creationId xmlns:a16="http://schemas.microsoft.com/office/drawing/2014/main" id="{418C41B6-CB5C-4731-AC8B-8F6733FF8F03}"/>
              </a:ext>
            </a:extLst>
          </p:cNvPr>
          <p:cNvPicPr>
            <a:picLocks noChangeAspect="1"/>
          </p:cNvPicPr>
          <p:nvPr/>
        </p:nvPicPr>
        <p:blipFill>
          <a:blip r:embed="rId4"/>
          <a:stretch>
            <a:fillRect/>
          </a:stretch>
        </p:blipFill>
        <p:spPr>
          <a:xfrm>
            <a:off x="6844885" y="1658608"/>
            <a:ext cx="4954685" cy="3716014"/>
          </a:xfrm>
          <a:prstGeom prst="rect">
            <a:avLst/>
          </a:prstGeom>
        </p:spPr>
      </p:pic>
      <p:sp>
        <p:nvSpPr>
          <p:cNvPr id="6" name="Suorakulmio 5">
            <a:extLst>
              <a:ext uri="{FF2B5EF4-FFF2-40B4-BE49-F238E27FC236}">
                <a16:creationId xmlns:a16="http://schemas.microsoft.com/office/drawing/2014/main" id="{89855E8C-8BFA-4922-BAB4-0C922B293FD3}"/>
              </a:ext>
            </a:extLst>
          </p:cNvPr>
          <p:cNvSpPr/>
          <p:nvPr/>
        </p:nvSpPr>
        <p:spPr>
          <a:xfrm>
            <a:off x="6764875" y="5464123"/>
            <a:ext cx="1386918" cy="307777"/>
          </a:xfrm>
          <a:prstGeom prst="rect">
            <a:avLst/>
          </a:prstGeom>
        </p:spPr>
        <p:txBody>
          <a:bodyPr wrap="none">
            <a:spAutoFit/>
          </a:bodyPr>
          <a:lstStyle/>
          <a:p>
            <a:r>
              <a:rPr lang="fi-FI" sz="1400">
                <a:latin typeface="Be Vietnam" panose="00000500000000000000" pitchFamily="2" charset="0"/>
                <a:ea typeface="Open Sans" panose="020B0606030504020204" pitchFamily="34" charset="0"/>
                <a:cs typeface="Open Sans" panose="020B0606030504020204" pitchFamily="34" charset="0"/>
              </a:rPr>
              <a:t>Kuva: Pixabay</a:t>
            </a:r>
          </a:p>
        </p:txBody>
      </p:sp>
    </p:spTree>
    <p:extLst>
      <p:ext uri="{BB962C8B-B14F-4D97-AF65-F5344CB8AC3E}">
        <p14:creationId xmlns:p14="http://schemas.microsoft.com/office/powerpoint/2010/main" val="226680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09188" y="380589"/>
            <a:ext cx="10033687" cy="840260"/>
          </a:xfrm>
        </p:spPr>
        <p:txBody>
          <a:bodyPr anchor="ctr">
            <a:normAutofit/>
          </a:bodyPr>
          <a:lstStyle/>
          <a:p>
            <a:r>
              <a:rPr lang="fi-FI" sz="4400">
                <a:latin typeface="Playfair Display" pitchFamily="2" charset="77"/>
              </a:rPr>
              <a:t>Pöytäkirjan mallit</a:t>
            </a:r>
            <a:endParaRPr lang="en-FI" sz="4400" dirty="0">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483378"/>
            <a:ext cx="10194325" cy="4832092"/>
          </a:xfrm>
          <a:prstGeom prst="rect">
            <a:avLst/>
          </a:prstGeom>
          <a:noFill/>
        </p:spPr>
        <p:txBody>
          <a:bodyPr wrap="square" rtlCol="0">
            <a:spAutoFit/>
          </a:bodyPr>
          <a:lstStyle/>
          <a:p>
            <a:pPr marL="457200" indent="-457200">
              <a:buFont typeface="Wingdings" panose="05000000000000000000" pitchFamily="2" charset="2"/>
              <a:buChar char="ü"/>
            </a:pPr>
            <a:endParaRPr lang="fi-FI" sz="2800" dirty="0">
              <a:latin typeface="Be Vietnam" pitchFamily="2" charset="77"/>
            </a:endParaRPr>
          </a:p>
          <a:p>
            <a:r>
              <a:rPr lang="fi-FI" sz="2800">
                <a:latin typeface="Be Vietnam" panose="00000500000000000000" pitchFamily="2" charset="0"/>
                <a:ea typeface="Open Sans" panose="020B0606030504020204" pitchFamily="34" charset="0"/>
                <a:cs typeface="Open Sans" panose="020B0606030504020204" pitchFamily="34" charset="0"/>
              </a:rPr>
              <a:t>Päätöspöytäkirja: päätökset ja äänestyksen tulos</a:t>
            </a:r>
          </a:p>
          <a:p>
            <a:endParaRPr lang="fi-FI" sz="2800">
              <a:latin typeface="Be Vietnam" panose="00000500000000000000" pitchFamily="2" charset="0"/>
              <a:ea typeface="Open Sans" panose="020B0606030504020204" pitchFamily="34" charset="0"/>
              <a:cs typeface="Open Sans" panose="020B0606030504020204" pitchFamily="34" charset="0"/>
            </a:endParaRPr>
          </a:p>
          <a:p>
            <a:r>
              <a:rPr lang="fi-FI" sz="2800">
                <a:latin typeface="Be Vietnam" panose="00000500000000000000" pitchFamily="2" charset="0"/>
                <a:ea typeface="Open Sans" panose="020B0606030504020204" pitchFamily="34" charset="0"/>
                <a:cs typeface="Open Sans" panose="020B0606030504020204" pitchFamily="34" charset="0"/>
              </a:rPr>
              <a:t>Selostuspöytäkirja: esitykset, päätökset, äänestys ja tulos sekä puheenvuoroista pääkohdat</a:t>
            </a:r>
          </a:p>
          <a:p>
            <a:endParaRPr lang="fi-FI" sz="2800">
              <a:latin typeface="Be Vietnam" panose="00000500000000000000" pitchFamily="2" charset="0"/>
              <a:ea typeface="Open Sans" panose="020B0606030504020204" pitchFamily="34" charset="0"/>
              <a:cs typeface="Open Sans" panose="020B0606030504020204" pitchFamily="34" charset="0"/>
            </a:endParaRPr>
          </a:p>
          <a:p>
            <a:r>
              <a:rPr lang="fi-FI" sz="2800">
                <a:latin typeface="Be Vietnam" panose="00000500000000000000" pitchFamily="2" charset="0"/>
                <a:ea typeface="Open Sans" panose="020B0606030504020204" pitchFamily="34" charset="0"/>
                <a:cs typeface="Open Sans" panose="020B0606030504020204" pitchFamily="34" charset="0"/>
              </a:rPr>
              <a:t>Keskustelupöytäkirja: kaikki puheenvuorot, esitykset, äänestys ja tulos, päätökset sanatarkasti tai pääkohdittain</a:t>
            </a:r>
            <a:endParaRPr lang="fi-FI" sz="3200">
              <a:latin typeface="Be Vietnam" panose="00000500000000000000" pitchFamily="2" charset="0"/>
              <a:ea typeface="Open Sans" panose="020B0606030504020204" pitchFamily="34" charset="0"/>
              <a:cs typeface="Open Sans" panose="020B0606030504020204" pitchFamily="34" charset="0"/>
            </a:endParaRPr>
          </a:p>
          <a:p>
            <a:br>
              <a:rPr lang="en-FI" sz="2800" dirty="0">
                <a:latin typeface="Be Vietnam" pitchFamily="2" charset="77"/>
              </a:rPr>
            </a:br>
            <a:br>
              <a:rPr lang="en-FI" sz="2800" dirty="0">
                <a:latin typeface="Be Vietnam" pitchFamily="2" charset="77"/>
              </a:rPr>
            </a:br>
            <a:endParaRPr lang="en-FI" sz="2800" dirty="0">
              <a:latin typeface="Be Vietnam" pitchFamily="2" charset="77"/>
            </a:endParaRPr>
          </a:p>
        </p:txBody>
      </p:sp>
    </p:spTree>
    <p:extLst>
      <p:ext uri="{BB962C8B-B14F-4D97-AF65-F5344CB8AC3E}">
        <p14:creationId xmlns:p14="http://schemas.microsoft.com/office/powerpoint/2010/main" val="41140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09188" y="380589"/>
            <a:ext cx="10033687" cy="840260"/>
          </a:xfrm>
        </p:spPr>
        <p:txBody>
          <a:bodyPr anchor="ctr">
            <a:normAutofit/>
          </a:bodyPr>
          <a:lstStyle/>
          <a:p>
            <a:r>
              <a:rPr lang="fi-FI" sz="4400">
                <a:latin typeface="Playfair Display" pitchFamily="2" charset="77"/>
              </a:rPr>
              <a:t>Kokouksen työjärjestys</a:t>
            </a:r>
            <a:endParaRPr lang="en-FI" sz="4400" dirty="0">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998837" y="923669"/>
            <a:ext cx="10194325" cy="6740307"/>
          </a:xfrm>
          <a:prstGeom prst="rect">
            <a:avLst/>
          </a:prstGeom>
          <a:noFill/>
        </p:spPr>
        <p:txBody>
          <a:bodyPr wrap="square" rtlCol="0">
            <a:spAutoFit/>
          </a:bodyPr>
          <a:lstStyle/>
          <a:p>
            <a:pPr marL="457200" indent="-457200">
              <a:buFont typeface="Wingdings" panose="05000000000000000000" pitchFamily="2" charset="2"/>
              <a:buChar char="ü"/>
            </a:pPr>
            <a:endParaRPr lang="fi-FI" sz="2800" dirty="0">
              <a:latin typeface="Be Vietnam" pitchFamily="2" charset="77"/>
            </a:endParaRPr>
          </a:p>
          <a:p>
            <a:r>
              <a:rPr lang="fi-FI" sz="2400">
                <a:latin typeface="Be Vietnam" panose="00000500000000000000" pitchFamily="2" charset="0"/>
                <a:ea typeface="Open Sans" panose="020B0606030504020204" pitchFamily="34" charset="0"/>
                <a:cs typeface="Open Sans" panose="020B0606030504020204" pitchFamily="34" charset="0"/>
              </a:rPr>
              <a:t>Asialista</a:t>
            </a:r>
          </a:p>
          <a:p>
            <a:pPr marL="800100" lvl="1" indent="-342900">
              <a:buFont typeface="Arial" panose="020B0604020202020204" pitchFamily="34" charset="0"/>
              <a:buChar char="•"/>
            </a:pPr>
            <a:r>
              <a:rPr lang="fi-FI" sz="2400">
                <a:latin typeface="Be Vietnam" panose="00000500000000000000" pitchFamily="2" charset="0"/>
                <a:ea typeface="Open Sans" panose="020B0606030504020204" pitchFamily="34" charset="0"/>
                <a:cs typeface="Open Sans" panose="020B0606030504020204" pitchFamily="34" charset="0"/>
              </a:rPr>
              <a:t>Yksinkertainen malli, jossa esillä kokouksessa käsiteltävät asiat usein vain otsikkoina</a:t>
            </a:r>
          </a:p>
          <a:p>
            <a:pPr lvl="1"/>
            <a:endParaRPr lang="fi-FI" sz="2400">
              <a:latin typeface="Be Vietnam" panose="00000500000000000000" pitchFamily="2" charset="0"/>
              <a:ea typeface="Open Sans" panose="020B0606030504020204" pitchFamily="34" charset="0"/>
              <a:cs typeface="Open Sans" panose="020B0606030504020204" pitchFamily="34" charset="0"/>
            </a:endParaRPr>
          </a:p>
          <a:p>
            <a:r>
              <a:rPr lang="fi-FI" sz="2400">
                <a:latin typeface="Be Vietnam" panose="00000500000000000000" pitchFamily="2" charset="0"/>
                <a:ea typeface="Open Sans" panose="020B0606030504020204" pitchFamily="34" charset="0"/>
                <a:cs typeface="Open Sans" panose="020B0606030504020204" pitchFamily="34" charset="0"/>
              </a:rPr>
              <a:t>Esityslista</a:t>
            </a:r>
          </a:p>
          <a:p>
            <a:pPr marL="800100" lvl="1" indent="-342900">
              <a:buFont typeface="Arial" panose="020B0604020202020204" pitchFamily="34" charset="0"/>
              <a:buChar char="•"/>
            </a:pPr>
            <a:r>
              <a:rPr lang="fi-FI" sz="2400">
                <a:latin typeface="Be Vietnam" panose="00000500000000000000" pitchFamily="2" charset="0"/>
                <a:ea typeface="Open Sans" panose="020B0606030504020204" pitchFamily="34" charset="0"/>
                <a:cs typeface="Open Sans" panose="020B0606030504020204" pitchFamily="34" charset="0"/>
              </a:rPr>
              <a:t>Usein synonyyminä asialistalle, mutta sisältää myös päätösesitykset</a:t>
            </a:r>
          </a:p>
          <a:p>
            <a:pPr marL="800100" lvl="1" indent="-342900">
              <a:buFont typeface="Arial" panose="020B0604020202020204" pitchFamily="34" charset="0"/>
              <a:buChar char="•"/>
            </a:pPr>
            <a:r>
              <a:rPr lang="fi-FI" sz="2400">
                <a:latin typeface="Be Vietnam" panose="00000500000000000000" pitchFamily="2" charset="0"/>
                <a:ea typeface="Open Sans" panose="020B0606030504020204" pitchFamily="34" charset="0"/>
                <a:cs typeface="Open Sans" panose="020B0606030504020204" pitchFamily="34" charset="0"/>
              </a:rPr>
              <a:t>Valmistellut esitykset nopeuttavat kokoustamista</a:t>
            </a:r>
          </a:p>
          <a:p>
            <a:pPr lvl="1"/>
            <a:endParaRPr lang="fi-FI" sz="2400">
              <a:latin typeface="Be Vietnam" panose="00000500000000000000" pitchFamily="2" charset="0"/>
              <a:ea typeface="Open Sans" panose="020B0606030504020204" pitchFamily="34" charset="0"/>
              <a:cs typeface="Open Sans" panose="020B0606030504020204" pitchFamily="34" charset="0"/>
            </a:endParaRPr>
          </a:p>
          <a:p>
            <a:r>
              <a:rPr lang="fi-FI" sz="2800" b="1">
                <a:latin typeface="Be Vietnam" panose="00000500000000000000" pitchFamily="2" charset="0"/>
                <a:ea typeface="Open Sans" panose="020B0606030504020204" pitchFamily="34" charset="0"/>
                <a:cs typeface="Open Sans" panose="020B0606030504020204" pitchFamily="34" charset="0"/>
              </a:rPr>
              <a:t>Käsiteltävien asioiden järjestys on usein myös tärkeysjärjestys</a:t>
            </a:r>
          </a:p>
          <a:p>
            <a:pPr marL="800100" lvl="1" indent="-342900">
              <a:buFont typeface="Arial" panose="020B0604020202020204" pitchFamily="34" charset="0"/>
              <a:buChar char="•"/>
            </a:pPr>
            <a:r>
              <a:rPr lang="fi-FI" sz="2400">
                <a:latin typeface="Be Vietnam" panose="00000500000000000000" pitchFamily="2" charset="0"/>
                <a:ea typeface="Open Sans" panose="020B0606030504020204" pitchFamily="34" charset="0"/>
                <a:cs typeface="Open Sans" panose="020B0606030504020204" pitchFamily="34" charset="0"/>
              </a:rPr>
              <a:t>Huomaa tyypillinen kokousdynamiikka, jossa ensimmäiset asiat vievät suurimman osan ajasta</a:t>
            </a:r>
          </a:p>
          <a:p>
            <a:br>
              <a:rPr lang="en-FI" sz="2800" dirty="0">
                <a:latin typeface="Be Vietnam" pitchFamily="2" charset="77"/>
              </a:rPr>
            </a:br>
            <a:br>
              <a:rPr lang="en-FI" sz="2800" dirty="0">
                <a:latin typeface="Be Vietnam" pitchFamily="2" charset="77"/>
              </a:rPr>
            </a:br>
            <a:endParaRPr lang="en-FI" sz="2800" dirty="0">
              <a:latin typeface="Be Vietnam" pitchFamily="2" charset="77"/>
            </a:endParaRPr>
          </a:p>
        </p:txBody>
      </p:sp>
    </p:spTree>
    <p:extLst>
      <p:ext uri="{BB962C8B-B14F-4D97-AF65-F5344CB8AC3E}">
        <p14:creationId xmlns:p14="http://schemas.microsoft.com/office/powerpoint/2010/main" val="427065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09188" y="380589"/>
            <a:ext cx="10033687" cy="840260"/>
          </a:xfrm>
        </p:spPr>
        <p:txBody>
          <a:bodyPr anchor="ctr">
            <a:normAutofit/>
          </a:bodyPr>
          <a:lstStyle/>
          <a:p>
            <a:r>
              <a:rPr lang="fi-FI" sz="4400">
                <a:latin typeface="Playfair Display" pitchFamily="2" charset="77"/>
              </a:rPr>
              <a:t>Ilmoitusasiat</a:t>
            </a:r>
            <a:endParaRPr lang="en-FI" sz="4400" dirty="0">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164933" y="1220849"/>
            <a:ext cx="10194325" cy="4832092"/>
          </a:xfrm>
          <a:prstGeom prst="rect">
            <a:avLst/>
          </a:prstGeom>
          <a:noFill/>
        </p:spPr>
        <p:txBody>
          <a:bodyPr wrap="square" rtlCol="0">
            <a:spAutoFit/>
          </a:bodyPr>
          <a:lstStyle/>
          <a:p>
            <a:pPr marL="457200" indent="-457200">
              <a:buFont typeface="Wingdings" panose="05000000000000000000" pitchFamily="2" charset="2"/>
              <a:buChar char="ü"/>
            </a:pPr>
            <a:endParaRPr lang="fi-FI" sz="2800" dirty="0">
              <a:latin typeface="Be Vietnam" panose="00000500000000000000" pitchFamily="2" charset="0"/>
            </a:endParaRPr>
          </a:p>
          <a:p>
            <a:pPr marL="457200" indent="-457200">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Tiedoksi annettavat asiat</a:t>
            </a:r>
          </a:p>
          <a:p>
            <a:pPr marL="914400" lvl="1" indent="-457200">
              <a:buFont typeface="Courier New" panose="02070309020205020404" pitchFamily="49" charset="0"/>
              <a:buChar char="o"/>
            </a:pPr>
            <a:r>
              <a:rPr lang="fi-FI" sz="2800">
                <a:latin typeface="Be Vietnam" panose="00000500000000000000" pitchFamily="2" charset="0"/>
                <a:ea typeface="Open Sans" panose="020B0606030504020204" pitchFamily="34" charset="0"/>
                <a:cs typeface="Open Sans" panose="020B0606030504020204" pitchFamily="34" charset="0"/>
              </a:rPr>
              <a:t>Esim. aikaisempien päätösten toimeenpanotietoja, edustamiset, tulevat tapahtumat ja kokoukset</a:t>
            </a:r>
          </a:p>
          <a:p>
            <a:pPr marL="914400" lvl="1" indent="-457200">
              <a:buFont typeface="Courier New" panose="02070309020205020404" pitchFamily="49" charset="0"/>
              <a:buChar char="o"/>
            </a:pPr>
            <a:r>
              <a:rPr lang="fi-FI" sz="2800">
                <a:latin typeface="Be Vietnam" panose="00000500000000000000" pitchFamily="2" charset="0"/>
                <a:ea typeface="Open Sans" panose="020B0606030504020204" pitchFamily="34" charset="0"/>
                <a:cs typeface="Open Sans" panose="020B0606030504020204" pitchFamily="34" charset="0"/>
              </a:rPr>
              <a:t>Usein nopeasti läpikäytäviä</a:t>
            </a:r>
          </a:p>
          <a:p>
            <a:pPr lvl="1"/>
            <a:endParaRPr lang="fi-FI" sz="2800">
              <a:latin typeface="Be Vietnam" panose="00000500000000000000" pitchFamily="2"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fi-FI" sz="2800">
                <a:latin typeface="Be Vietnam" panose="00000500000000000000" pitchFamily="2" charset="0"/>
                <a:ea typeface="Open Sans" panose="020B0606030504020204" pitchFamily="34" charset="0"/>
                <a:cs typeface="Open Sans" panose="020B0606030504020204" pitchFamily="34" charset="0"/>
              </a:rPr>
              <a:t>Keskustelua herättävät aiheet on syytä siirtää kohtaan ”Muut asiat”</a:t>
            </a:r>
          </a:p>
          <a:p>
            <a:br>
              <a:rPr lang="en-FI" sz="2800" dirty="0">
                <a:latin typeface="Be Vietnam" pitchFamily="2" charset="77"/>
              </a:rPr>
            </a:br>
            <a:br>
              <a:rPr lang="en-FI" sz="2800" dirty="0">
                <a:latin typeface="Be Vietnam" pitchFamily="2" charset="77"/>
              </a:rPr>
            </a:br>
            <a:endParaRPr lang="en-FI" sz="2800" dirty="0">
              <a:latin typeface="Be Vietnam" pitchFamily="2" charset="77"/>
            </a:endParaRPr>
          </a:p>
        </p:txBody>
      </p:sp>
    </p:spTree>
    <p:extLst>
      <p:ext uri="{BB962C8B-B14F-4D97-AF65-F5344CB8AC3E}">
        <p14:creationId xmlns:p14="http://schemas.microsoft.com/office/powerpoint/2010/main" val="327164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250606" y="2755249"/>
            <a:ext cx="10033687" cy="840260"/>
          </a:xfrm>
        </p:spPr>
        <p:txBody>
          <a:bodyPr anchor="ctr">
            <a:noAutofit/>
          </a:bodyPr>
          <a:lstStyle/>
          <a:p>
            <a:r>
              <a:rPr kumimoji="0" lang="fi-FI" b="0" i="0" u="none" strike="noStrike" kern="1200" cap="none" spc="0" normalizeH="0" baseline="0" noProof="0">
                <a:ln>
                  <a:noFill/>
                </a:ln>
                <a:solidFill>
                  <a:prstClr val="white"/>
                </a:solidFill>
                <a:effectLst/>
                <a:uLnTx/>
                <a:uFillTx/>
                <a:latin typeface="Playfair Display" pitchFamily="2" charset="77"/>
                <a:ea typeface="+mj-ea"/>
                <a:cs typeface="+mj-cs"/>
              </a:rPr>
              <a:t>Puheenvuorotyypit, </a:t>
            </a:r>
            <a:br>
              <a:rPr kumimoji="0" lang="fi-FI" b="0" i="0" u="none" strike="noStrike" kern="1200" cap="none" spc="0" normalizeH="0" baseline="0" noProof="0">
                <a:ln>
                  <a:noFill/>
                </a:ln>
                <a:solidFill>
                  <a:prstClr val="white"/>
                </a:solidFill>
                <a:effectLst/>
                <a:uLnTx/>
                <a:uFillTx/>
                <a:latin typeface="Playfair Display" pitchFamily="2" charset="77"/>
                <a:ea typeface="+mj-ea"/>
                <a:cs typeface="+mj-cs"/>
              </a:rPr>
            </a:br>
            <a:r>
              <a:rPr kumimoji="0" lang="fi-FI" b="0" i="0" u="none" strike="noStrike" kern="1200" cap="none" spc="0" normalizeH="0" baseline="0" noProof="0">
                <a:ln>
                  <a:noFill/>
                </a:ln>
                <a:solidFill>
                  <a:prstClr val="white"/>
                </a:solidFill>
                <a:effectLst/>
                <a:uLnTx/>
                <a:uFillTx/>
                <a:latin typeface="Playfair Display" pitchFamily="2" charset="77"/>
                <a:ea typeface="+mj-ea"/>
                <a:cs typeface="+mj-cs"/>
              </a:rPr>
              <a:t>äänestäminen ja vaali</a:t>
            </a:r>
            <a:endParaRPr lang="en-FI" dirty="0">
              <a:solidFill>
                <a:schemeClr val="bg1"/>
              </a:solidFill>
              <a:latin typeface="Playfair Display" pitchFamily="2" charset="77"/>
            </a:endParaRPr>
          </a:p>
        </p:txBody>
      </p:sp>
    </p:spTree>
    <p:extLst>
      <p:ext uri="{BB962C8B-B14F-4D97-AF65-F5344CB8AC3E}">
        <p14:creationId xmlns:p14="http://schemas.microsoft.com/office/powerpoint/2010/main" val="390866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517748" y="312009"/>
            <a:ext cx="10033687" cy="840260"/>
          </a:xfrm>
        </p:spPr>
        <p:txBody>
          <a:bodyPr anchor="ctr">
            <a:normAutofit/>
          </a:bodyPr>
          <a:lstStyle/>
          <a:p>
            <a:pPr algn="l"/>
            <a:r>
              <a:rPr kumimoji="0" lang="fi-FI" sz="4400" b="0" i="0" u="none" strike="noStrike" kern="1200" cap="none" spc="0" normalizeH="0" baseline="0" noProof="0">
                <a:ln>
                  <a:noFill/>
                </a:ln>
                <a:solidFill>
                  <a:prstClr val="white"/>
                </a:solidFill>
                <a:effectLst/>
                <a:uLnTx/>
                <a:uFillTx/>
                <a:latin typeface="Playfair Display" pitchFamily="2" charset="77"/>
                <a:ea typeface="+mj-ea"/>
                <a:cs typeface="+mj-cs"/>
              </a:rPr>
              <a:t>Varsinaisen kokousasian käsittely</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556951"/>
            <a:ext cx="10194325" cy="4832092"/>
          </a:xfrm>
          <a:prstGeom prst="rect">
            <a:avLst/>
          </a:prstGeom>
          <a:noFill/>
        </p:spPr>
        <p:txBody>
          <a:bodyPr wrap="square" rtlCol="0">
            <a:spAutoFit/>
          </a:bodyPr>
          <a:lstStyle/>
          <a:p>
            <a:r>
              <a:rPr lang="fi-FI" sz="2800" b="1">
                <a:latin typeface="Be Vietnam" panose="00000500000000000000" pitchFamily="2" charset="0"/>
                <a:ea typeface="Open Sans" panose="020B0606030504020204" pitchFamily="34" charset="0"/>
                <a:cs typeface="Open Sans" panose="020B0606030504020204" pitchFamily="34" charset="0"/>
              </a:rPr>
              <a:t>1. Esittely</a:t>
            </a:r>
          </a:p>
          <a:p>
            <a:r>
              <a:rPr lang="fi-FI" sz="2800" b="1">
                <a:latin typeface="Be Vietnam" panose="00000500000000000000" pitchFamily="2" charset="0"/>
                <a:ea typeface="Open Sans" panose="020B0606030504020204" pitchFamily="34" charset="0"/>
                <a:cs typeface="Open Sans" panose="020B0606030504020204" pitchFamily="34" charset="0"/>
              </a:rPr>
              <a:t>2. Keskustelu</a:t>
            </a:r>
          </a:p>
          <a:p>
            <a:r>
              <a:rPr lang="fi-FI" sz="2800" b="1">
                <a:latin typeface="Be Vietnam" panose="00000500000000000000" pitchFamily="2" charset="0"/>
                <a:ea typeface="Open Sans" panose="020B0606030504020204" pitchFamily="34" charset="0"/>
                <a:cs typeface="Open Sans" panose="020B0606030504020204" pitchFamily="34" charset="0"/>
              </a:rPr>
              <a:t>3. Keskustelun päättäminen</a:t>
            </a:r>
          </a:p>
          <a:p>
            <a:r>
              <a:rPr lang="fi-FI" sz="2800" b="1">
                <a:latin typeface="Be Vietnam" panose="00000500000000000000" pitchFamily="2" charset="0"/>
                <a:ea typeface="Open Sans" panose="020B0606030504020204" pitchFamily="34" charset="0"/>
                <a:cs typeface="Open Sans" panose="020B0606030504020204" pitchFamily="34" charset="0"/>
              </a:rPr>
              <a:t>4. Ehdotusten toteaminen ja tarkistaminen</a:t>
            </a:r>
          </a:p>
          <a:p>
            <a:r>
              <a:rPr lang="fi-FI" sz="2800">
                <a:latin typeface="Be Vietnam" panose="00000500000000000000" pitchFamily="2" charset="0"/>
                <a:ea typeface="Open Sans" panose="020B0606030504020204" pitchFamily="34" charset="0"/>
                <a:cs typeface="Open Sans" panose="020B0606030504020204" pitchFamily="34" charset="0"/>
              </a:rPr>
              <a:t>5. Äänestystavasta päättäminen</a:t>
            </a:r>
          </a:p>
          <a:p>
            <a:r>
              <a:rPr lang="fi-FI" sz="2800">
                <a:latin typeface="Be Vietnam" panose="00000500000000000000" pitchFamily="2" charset="0"/>
                <a:ea typeface="Open Sans" panose="020B0606030504020204" pitchFamily="34" charset="0"/>
                <a:cs typeface="Open Sans" panose="020B0606030504020204" pitchFamily="34" charset="0"/>
              </a:rPr>
              <a:t>6. Äänestysjärjestyksestä päättäminen</a:t>
            </a:r>
          </a:p>
          <a:p>
            <a:r>
              <a:rPr lang="fi-FI" sz="2800">
                <a:latin typeface="Be Vietnam" panose="00000500000000000000" pitchFamily="2" charset="0"/>
                <a:ea typeface="Open Sans" panose="020B0606030504020204" pitchFamily="34" charset="0"/>
                <a:cs typeface="Open Sans" panose="020B0606030504020204" pitchFamily="34" charset="0"/>
              </a:rPr>
              <a:t>7. Äänestäminen</a:t>
            </a:r>
          </a:p>
          <a:p>
            <a:r>
              <a:rPr lang="fi-FI" sz="2800">
                <a:latin typeface="Be Vietnam" panose="00000500000000000000" pitchFamily="2" charset="0"/>
                <a:ea typeface="Open Sans" panose="020B0606030504020204" pitchFamily="34" charset="0"/>
                <a:cs typeface="Open Sans" panose="020B0606030504020204" pitchFamily="34" charset="0"/>
              </a:rPr>
              <a:t>8. Äänestyksen tuloksen julistaminen</a:t>
            </a:r>
          </a:p>
          <a:p>
            <a:r>
              <a:rPr lang="fi-FI" sz="2800" b="1">
                <a:latin typeface="Be Vietnam" panose="00000500000000000000" pitchFamily="2" charset="0"/>
                <a:ea typeface="Open Sans" panose="020B0606030504020204" pitchFamily="34" charset="0"/>
                <a:cs typeface="Open Sans" panose="020B0606030504020204" pitchFamily="34" charset="0"/>
              </a:rPr>
              <a:t>9. Päätöksen ilmoittaminen</a:t>
            </a:r>
          </a:p>
          <a:p>
            <a:r>
              <a:rPr lang="fi-FI" sz="2800" b="1">
                <a:latin typeface="Be Vietnam" panose="00000500000000000000" pitchFamily="2" charset="0"/>
                <a:ea typeface="Open Sans" panose="020B0606030504020204" pitchFamily="34" charset="0"/>
                <a:cs typeface="Open Sans" panose="020B0606030504020204" pitchFamily="34" charset="0"/>
              </a:rPr>
              <a:t>10. Asian käsittelyn lopettaminen</a:t>
            </a:r>
          </a:p>
          <a:p>
            <a:pPr marR="0" lvl="0" algn="l" defTabSz="914400" rtl="0" eaLnBrk="1" fontAlgn="auto" latinLnBrk="0" hangingPunct="1">
              <a:lnSpc>
                <a:spcPct val="100000"/>
              </a:lnSpc>
              <a:spcBef>
                <a:spcPts val="0"/>
              </a:spcBef>
              <a:spcAft>
                <a:spcPts val="0"/>
              </a:spcAft>
              <a:buClrTx/>
              <a:buSzTx/>
              <a:tabLst/>
              <a:defRPr/>
            </a:pPr>
            <a:endParaRPr kumimoji="0" lang="fi-FI" sz="2800" b="0" i="0" u="none" strike="noStrike" kern="1200" cap="none" spc="0" normalizeH="0" baseline="0" noProof="0" dirty="0">
              <a:ln>
                <a:noFill/>
              </a:ln>
              <a:solidFill>
                <a:srgbClr val="0563C1"/>
              </a:solidFill>
              <a:effectLst/>
              <a:uLnTx/>
              <a:uFillTx/>
              <a:latin typeface="Be Vietnam" pitchFamily="2" charset="77"/>
              <a:ea typeface="+mn-ea"/>
              <a:cs typeface="+mn-cs"/>
            </a:endParaRPr>
          </a:p>
        </p:txBody>
      </p:sp>
    </p:spTree>
    <p:extLst>
      <p:ext uri="{BB962C8B-B14F-4D97-AF65-F5344CB8AC3E}">
        <p14:creationId xmlns:p14="http://schemas.microsoft.com/office/powerpoint/2010/main" val="59036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257300" y="2061477"/>
            <a:ext cx="9410700" cy="2387600"/>
          </a:xfrm>
        </p:spPr>
        <p:txBody>
          <a:bodyPr anchor="ctr">
            <a:normAutofit fontScale="90000"/>
          </a:bodyPr>
          <a:lstStyle/>
          <a:p>
            <a:r>
              <a:rPr lang="fi-FI">
                <a:solidFill>
                  <a:schemeClr val="bg1"/>
                </a:solidFill>
                <a:latin typeface="Playfair Display" pitchFamily="2" charset="77"/>
              </a:rPr>
              <a:t>Keskustelua: </a:t>
            </a:r>
            <a:br>
              <a:rPr lang="fi-FI">
                <a:solidFill>
                  <a:schemeClr val="bg1"/>
                </a:solidFill>
                <a:latin typeface="Playfair Display" pitchFamily="2" charset="77"/>
              </a:rPr>
            </a:br>
            <a:r>
              <a:rPr lang="fi-FI">
                <a:solidFill>
                  <a:schemeClr val="bg1"/>
                </a:solidFill>
                <a:latin typeface="Playfair Display" pitchFamily="2" charset="77"/>
              </a:rPr>
              <a:t>Muistelkaa erityisen onnistunutta kokousta. Mikä teki kokouksesta onnistuneen?</a:t>
            </a:r>
            <a:endParaRPr lang="en-FI" dirty="0">
              <a:solidFill>
                <a:schemeClr val="bg1"/>
              </a:solidFill>
              <a:latin typeface="Playfair Display" pitchFamily="2" charset="77"/>
            </a:endParaRPr>
          </a:p>
        </p:txBody>
      </p:sp>
    </p:spTree>
    <p:extLst>
      <p:ext uri="{BB962C8B-B14F-4D97-AF65-F5344CB8AC3E}">
        <p14:creationId xmlns:p14="http://schemas.microsoft.com/office/powerpoint/2010/main" val="219000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2284043" y="374832"/>
            <a:ext cx="10033687" cy="840260"/>
          </a:xfrm>
        </p:spPr>
        <p:txBody>
          <a:bodyPr anchor="ctr">
            <a:normAutofit/>
          </a:bodyPr>
          <a:lstStyle/>
          <a:p>
            <a:pPr algn="l"/>
            <a:r>
              <a:rPr kumimoji="0" lang="fi-FI" sz="4400" b="0" i="0" u="none" strike="noStrike" kern="1200" cap="none" spc="0" normalizeH="0" baseline="0" noProof="0">
                <a:ln>
                  <a:noFill/>
                </a:ln>
                <a:solidFill>
                  <a:prstClr val="white"/>
                </a:solidFill>
                <a:effectLst/>
                <a:uLnTx/>
                <a:uFillTx/>
                <a:latin typeface="Playfair Display" pitchFamily="2" charset="77"/>
                <a:ea typeface="+mj-ea"/>
                <a:cs typeface="+mj-cs"/>
              </a:rPr>
              <a:t>Erilaisia puheenvuoroja</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810603" y="1410355"/>
            <a:ext cx="10194325" cy="5447645"/>
          </a:xfrm>
          <a:prstGeom prst="rect">
            <a:avLst/>
          </a:prstGeom>
          <a:noFill/>
        </p:spPr>
        <p:txBody>
          <a:bodyPr wrap="square" rtlCol="0">
            <a:spAutoFit/>
          </a:bodyPr>
          <a:lstStyle/>
          <a:p>
            <a:pPr algn="ctr"/>
            <a:r>
              <a:rPr lang="fi-FI" sz="2800">
                <a:latin typeface="Be Vietnam" panose="00000500000000000000" pitchFamily="2" charset="0"/>
                <a:ea typeface="Open Sans" panose="020B0606030504020204" pitchFamily="34" charset="0"/>
                <a:cs typeface="Open Sans" panose="020B0606030504020204" pitchFamily="34" charset="0"/>
              </a:rPr>
              <a:t>Johtopuheenvuoro, Esittelypuheenvuoro,</a:t>
            </a:r>
          </a:p>
          <a:p>
            <a:pPr algn="ctr"/>
            <a:r>
              <a:rPr lang="fi-FI" sz="2800">
                <a:latin typeface="Be Vietnam" panose="00000500000000000000" pitchFamily="2" charset="0"/>
                <a:ea typeface="Open Sans" panose="020B0606030504020204" pitchFamily="34" charset="0"/>
                <a:cs typeface="Open Sans" panose="020B0606030504020204" pitchFamily="34" charset="0"/>
              </a:rPr>
              <a:t>Ryhmäpuheenvuoro, Ehdotuspuheenvuoro,</a:t>
            </a:r>
          </a:p>
          <a:p>
            <a:pPr algn="ctr"/>
            <a:r>
              <a:rPr lang="fi-FI" sz="2800">
                <a:latin typeface="Be Vietnam" panose="00000500000000000000" pitchFamily="2" charset="0"/>
                <a:ea typeface="Open Sans" panose="020B0606030504020204" pitchFamily="34" charset="0"/>
                <a:cs typeface="Open Sans" panose="020B0606030504020204" pitchFamily="34" charset="0"/>
              </a:rPr>
              <a:t>Kannatuspuheenvuoro,</a:t>
            </a:r>
          </a:p>
          <a:p>
            <a:pPr algn="ctr"/>
            <a:r>
              <a:rPr lang="fi-FI" sz="2800">
                <a:latin typeface="Be Vietnam" panose="00000500000000000000" pitchFamily="2" charset="0"/>
                <a:ea typeface="Open Sans" panose="020B0606030504020204" pitchFamily="34" charset="0"/>
                <a:cs typeface="Open Sans" panose="020B0606030504020204" pitchFamily="34" charset="0"/>
              </a:rPr>
              <a:t>Keskustelupuheenvuoro (repliikki),</a:t>
            </a:r>
          </a:p>
          <a:p>
            <a:pPr algn="ctr"/>
            <a:r>
              <a:rPr lang="fi-FI" sz="2800">
                <a:latin typeface="Be Vietnam" panose="00000500000000000000" pitchFamily="2" charset="0"/>
                <a:ea typeface="Open Sans" panose="020B0606030504020204" pitchFamily="34" charset="0"/>
                <a:cs typeface="Open Sans" panose="020B0606030504020204" pitchFamily="34" charset="0"/>
              </a:rPr>
              <a:t>Kysymyspuheenvuoro, Vastauspuheenvuoro,</a:t>
            </a:r>
          </a:p>
          <a:p>
            <a:pPr algn="ctr"/>
            <a:r>
              <a:rPr lang="fi-FI" sz="2800">
                <a:latin typeface="Be Vietnam" panose="00000500000000000000" pitchFamily="2" charset="0"/>
                <a:ea typeface="Open Sans" panose="020B0606030504020204" pitchFamily="34" charset="0"/>
                <a:cs typeface="Open Sans" panose="020B0606030504020204" pitchFamily="34" charset="0"/>
              </a:rPr>
              <a:t>Pöydällepanopuheenvuoro, Palautuspuheenvuoro,</a:t>
            </a:r>
          </a:p>
          <a:p>
            <a:pPr algn="ctr"/>
            <a:r>
              <a:rPr lang="fi-FI" sz="2800">
                <a:latin typeface="Be Vietnam" panose="00000500000000000000" pitchFamily="2" charset="0"/>
                <a:ea typeface="Open Sans" panose="020B0606030504020204" pitchFamily="34" charset="0"/>
                <a:cs typeface="Open Sans" panose="020B0606030504020204" pitchFamily="34" charset="0"/>
              </a:rPr>
              <a:t>Siirtopuheenvuoro, Työjärjestyspuheenvuoro,</a:t>
            </a:r>
          </a:p>
          <a:p>
            <a:pPr algn="ctr"/>
            <a:r>
              <a:rPr lang="fi-FI" sz="2800">
                <a:latin typeface="Be Vietnam" panose="00000500000000000000" pitchFamily="2" charset="0"/>
                <a:ea typeface="Open Sans" panose="020B0606030504020204" pitchFamily="34" charset="0"/>
                <a:cs typeface="Open Sans" panose="020B0606030504020204" pitchFamily="34" charset="0"/>
              </a:rPr>
              <a:t>Ponsipuheenvuoro</a:t>
            </a:r>
          </a:p>
          <a:p>
            <a:pPr algn="ctr"/>
            <a:endParaRPr lang="fi-FI" sz="2800">
              <a:latin typeface="Be Vietnam" panose="00000500000000000000" pitchFamily="2" charset="0"/>
              <a:ea typeface="Open Sans" panose="020B0606030504020204" pitchFamily="34" charset="0"/>
              <a:cs typeface="Open Sans" panose="020B0606030504020204" pitchFamily="34" charset="0"/>
            </a:endParaRPr>
          </a:p>
          <a:p>
            <a:pPr algn="ctr"/>
            <a:r>
              <a:rPr lang="fi-FI" sz="2000">
                <a:latin typeface="Be Vietnam" panose="00000500000000000000" pitchFamily="2" charset="0"/>
                <a:ea typeface="Open Sans" panose="020B0606030504020204" pitchFamily="34" charset="0"/>
                <a:cs typeface="Open Sans" panose="020B0606030504020204" pitchFamily="34" charset="0"/>
              </a:rPr>
              <a:t>Lue lisää: </a:t>
            </a:r>
            <a:r>
              <a:rPr lang="fi-FI" sz="2000">
                <a:latin typeface="Be Vietnam" panose="00000500000000000000" pitchFamily="2" charset="0"/>
                <a:ea typeface="Open Sans" panose="020B0606030504020204" pitchFamily="34" charset="0"/>
                <a:cs typeface="Open Sans" panose="020B0606030504020204" pitchFamily="34" charset="0"/>
                <a:hlinkClick r:id="rId4"/>
              </a:rPr>
              <a:t>https://msl.fi/verkko-opisto/wp-content/uploads/sites/5/2016/07/Puheenvuoro-kokouksessa.pdf</a:t>
            </a:r>
            <a:endParaRPr lang="fi-FI" sz="2000">
              <a:latin typeface="Be Vietnam" panose="00000500000000000000" pitchFamily="2" charset="0"/>
              <a:ea typeface="Open Sans" panose="020B0606030504020204" pitchFamily="34" charset="0"/>
              <a:cs typeface="Open Sans" panose="020B0606030504020204" pitchFamily="34" charset="0"/>
            </a:endParaRPr>
          </a:p>
          <a:p>
            <a:pPr algn="ctr"/>
            <a:endParaRPr lang="fi-FI" sz="280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i-FI" sz="2800" b="0" i="0" u="none" strike="noStrike" kern="1200" cap="none" spc="0" normalizeH="0" baseline="0" noProof="0" dirty="0">
              <a:ln>
                <a:noFill/>
              </a:ln>
              <a:solidFill>
                <a:srgbClr val="0563C1"/>
              </a:solidFill>
              <a:effectLst/>
              <a:uLnTx/>
              <a:uFillTx/>
              <a:latin typeface="Be Vietnam" pitchFamily="2" charset="77"/>
              <a:ea typeface="+mn-ea"/>
              <a:cs typeface="+mn-cs"/>
            </a:endParaRPr>
          </a:p>
        </p:txBody>
      </p:sp>
    </p:spTree>
    <p:extLst>
      <p:ext uri="{BB962C8B-B14F-4D97-AF65-F5344CB8AC3E}">
        <p14:creationId xmlns:p14="http://schemas.microsoft.com/office/powerpoint/2010/main" val="224253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3026993" y="374832"/>
            <a:ext cx="10033687" cy="840260"/>
          </a:xfrm>
        </p:spPr>
        <p:txBody>
          <a:bodyPr anchor="ctr">
            <a:normAutofit/>
          </a:bodyPr>
          <a:lstStyle/>
          <a:p>
            <a:pPr algn="l"/>
            <a:r>
              <a:rPr kumimoji="0" lang="fi-FI" sz="4400" b="0" i="0" u="none" strike="noStrike" kern="1200" cap="none" spc="0" normalizeH="0" baseline="0" noProof="0">
                <a:ln>
                  <a:noFill/>
                </a:ln>
                <a:solidFill>
                  <a:prstClr val="white"/>
                </a:solidFill>
                <a:effectLst/>
                <a:uLnTx/>
                <a:uFillTx/>
                <a:latin typeface="Playfair Display" pitchFamily="2" charset="77"/>
                <a:ea typeface="+mj-ea"/>
                <a:cs typeface="+mj-cs"/>
              </a:rPr>
              <a:t>Ehdotukset</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36383" y="1688240"/>
            <a:ext cx="10194325" cy="5324535"/>
          </a:xfrm>
          <a:prstGeom prst="rect">
            <a:avLst/>
          </a:prstGeom>
          <a:noFill/>
        </p:spPr>
        <p:txBody>
          <a:bodyPr wrap="square" rtlCol="0">
            <a:spAutoFit/>
          </a:bodyPr>
          <a:lstStyle/>
          <a:p>
            <a:r>
              <a:rPr lang="fi-FI" sz="2800">
                <a:latin typeface="Be Vietnam" panose="00000500000000000000" pitchFamily="2" charset="0"/>
                <a:ea typeface="Open Sans" panose="020B0606030504020204" pitchFamily="34" charset="0"/>
                <a:cs typeface="Open Sans" panose="020B0606030504020204" pitchFamily="34" charset="0"/>
              </a:rPr>
              <a:t>Pääehdotus</a:t>
            </a:r>
          </a:p>
          <a:p>
            <a:r>
              <a:rPr lang="fi-FI" sz="2800">
                <a:latin typeface="Be Vietnam" panose="00000500000000000000" pitchFamily="2" charset="0"/>
                <a:ea typeface="Open Sans" panose="020B0606030504020204" pitchFamily="34" charset="0"/>
                <a:cs typeface="Open Sans" panose="020B0606030504020204" pitchFamily="34" charset="0"/>
              </a:rPr>
              <a:t>Vastaehdotus</a:t>
            </a:r>
          </a:p>
          <a:p>
            <a:r>
              <a:rPr lang="fi-FI" sz="2800">
                <a:latin typeface="Be Vietnam" panose="00000500000000000000" pitchFamily="2" charset="0"/>
                <a:ea typeface="Open Sans" panose="020B0606030504020204" pitchFamily="34" charset="0"/>
                <a:cs typeface="Open Sans" panose="020B0606030504020204" pitchFamily="34" charset="0"/>
              </a:rPr>
              <a:t>Lykkäysehdotus</a:t>
            </a:r>
          </a:p>
          <a:p>
            <a:r>
              <a:rPr lang="fi-FI" sz="2800">
                <a:latin typeface="Be Vietnam" panose="00000500000000000000" pitchFamily="2" charset="0"/>
                <a:ea typeface="Open Sans" panose="020B0606030504020204" pitchFamily="34" charset="0"/>
                <a:cs typeface="Open Sans" panose="020B0606030504020204" pitchFamily="34" charset="0"/>
              </a:rPr>
              <a:t>Hylkäävä ehdotus </a:t>
            </a:r>
            <a:endParaRPr lang="fi-FI" sz="2900">
              <a:latin typeface="Be Vietnam" panose="00000500000000000000" pitchFamily="2" charset="0"/>
              <a:ea typeface="Open Sans" panose="020B0606030504020204" pitchFamily="34" charset="0"/>
              <a:cs typeface="Open Sans" panose="020B0606030504020204" pitchFamily="34" charset="0"/>
            </a:endParaRPr>
          </a:p>
          <a:p>
            <a:pPr algn="ctr"/>
            <a:endParaRPr lang="fi-FI" sz="2800">
              <a:latin typeface="Be Vietnam" panose="00000500000000000000" pitchFamily="2" charset="0"/>
              <a:ea typeface="Open Sans" panose="020B0606030504020204" pitchFamily="34" charset="0"/>
              <a:cs typeface="Open Sans" panose="020B0606030504020204" pitchFamily="34" charset="0"/>
            </a:endParaRPr>
          </a:p>
          <a:p>
            <a:pPr algn="ctr"/>
            <a:endParaRPr lang="fi-FI" sz="2800">
              <a:latin typeface="Be Vietnam" panose="00000500000000000000" pitchFamily="2" charset="0"/>
              <a:ea typeface="Open Sans" panose="020B0606030504020204" pitchFamily="34" charset="0"/>
              <a:cs typeface="Open Sans" panose="020B0606030504020204" pitchFamily="34" charset="0"/>
            </a:endParaRPr>
          </a:p>
          <a:p>
            <a:pPr algn="ctr"/>
            <a:endParaRPr lang="fi-FI" sz="2400">
              <a:latin typeface="Be Vietnam" panose="00000500000000000000" pitchFamily="2" charset="0"/>
              <a:ea typeface="Open Sans" panose="020B0606030504020204" pitchFamily="34" charset="0"/>
              <a:cs typeface="Open Sans" panose="020B0606030504020204" pitchFamily="34" charset="0"/>
            </a:endParaRPr>
          </a:p>
          <a:p>
            <a:pPr algn="ctr"/>
            <a:endParaRPr lang="fi-FI" sz="2400">
              <a:latin typeface="Be Vietnam" panose="00000500000000000000" pitchFamily="2" charset="0"/>
              <a:ea typeface="Open Sans" panose="020B0606030504020204" pitchFamily="34" charset="0"/>
              <a:cs typeface="Open Sans" panose="020B0606030504020204" pitchFamily="34" charset="0"/>
            </a:endParaRPr>
          </a:p>
          <a:p>
            <a:pPr algn="ctr"/>
            <a:endParaRPr lang="fi-FI" sz="2400">
              <a:latin typeface="Be Vietnam" panose="00000500000000000000" pitchFamily="2" charset="0"/>
              <a:ea typeface="Open Sans" panose="020B0606030504020204" pitchFamily="34" charset="0"/>
              <a:cs typeface="Open Sans" panose="020B0606030504020204" pitchFamily="34" charset="0"/>
            </a:endParaRPr>
          </a:p>
          <a:p>
            <a:pPr algn="ctr"/>
            <a:r>
              <a:rPr lang="fi-FI" sz="2400">
                <a:latin typeface="Be Vietnam" panose="00000500000000000000" pitchFamily="2" charset="0"/>
                <a:ea typeface="Open Sans" panose="020B0606030504020204" pitchFamily="34" charset="0"/>
                <a:cs typeface="Open Sans" panose="020B0606030504020204" pitchFamily="34" charset="0"/>
              </a:rPr>
              <a:t>Kuva: </a:t>
            </a:r>
            <a:r>
              <a:rPr lang="fi-FI" sz="2400">
                <a:latin typeface="Be Vietnam" panose="00000500000000000000" pitchFamily="2" charset="0"/>
                <a:ea typeface="Open Sans" panose="020B0606030504020204" pitchFamily="34" charset="0"/>
                <a:cs typeface="Open Sans" panose="020B0606030504020204" pitchFamily="34" charset="0"/>
                <a:hlinkClick r:id="rId4"/>
              </a:rPr>
              <a:t>https://verkko-opisto.msl.fi/jarjestotoimijan-abc/kokouskaytannot/puheenvuorotyypit/</a:t>
            </a:r>
            <a:endParaRPr lang="fi-FI" sz="2400">
              <a:latin typeface="Be Vietnam" panose="00000500000000000000" pitchFamily="2" charset="0"/>
              <a:ea typeface="Open Sans" panose="020B0606030504020204" pitchFamily="34" charset="0"/>
              <a:cs typeface="Open Sans" panose="020B0606030504020204" pitchFamily="34" charset="0"/>
            </a:endParaRPr>
          </a:p>
          <a:p>
            <a:pPr algn="ctr"/>
            <a:endParaRPr lang="fi-FI" sz="240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i-FI" sz="2800" b="0" i="0" u="none" strike="noStrike" kern="1200" cap="none" spc="0" normalizeH="0" baseline="0" noProof="0" dirty="0">
              <a:ln>
                <a:noFill/>
              </a:ln>
              <a:solidFill>
                <a:srgbClr val="0563C1"/>
              </a:solidFill>
              <a:effectLst/>
              <a:uLnTx/>
              <a:uFillTx/>
              <a:latin typeface="Be Vietnam" pitchFamily="2" charset="77"/>
              <a:ea typeface="+mn-ea"/>
              <a:cs typeface="+mn-cs"/>
            </a:endParaRPr>
          </a:p>
        </p:txBody>
      </p:sp>
      <p:pic>
        <p:nvPicPr>
          <p:cNvPr id="4" name="Kuva 3">
            <a:extLst>
              <a:ext uri="{FF2B5EF4-FFF2-40B4-BE49-F238E27FC236}">
                <a16:creationId xmlns:a16="http://schemas.microsoft.com/office/drawing/2014/main" id="{B32CF9E5-4907-4875-920C-11AF0A6EC608}"/>
              </a:ext>
            </a:extLst>
          </p:cNvPr>
          <p:cNvPicPr>
            <a:picLocks noChangeAspect="1"/>
          </p:cNvPicPr>
          <p:nvPr/>
        </p:nvPicPr>
        <p:blipFill rotWithShape="1">
          <a:blip r:embed="rId5"/>
          <a:srcRect l="-1" r="34775" b="22609"/>
          <a:stretch/>
        </p:blipFill>
        <p:spPr>
          <a:xfrm>
            <a:off x="5509260" y="1275754"/>
            <a:ext cx="6160770" cy="3866774"/>
          </a:xfrm>
          <a:prstGeom prst="rect">
            <a:avLst/>
          </a:prstGeom>
        </p:spPr>
      </p:pic>
    </p:spTree>
    <p:extLst>
      <p:ext uri="{BB962C8B-B14F-4D97-AF65-F5344CB8AC3E}">
        <p14:creationId xmlns:p14="http://schemas.microsoft.com/office/powerpoint/2010/main" val="339430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97708" y="197709"/>
            <a:ext cx="10033687" cy="840260"/>
          </a:xfrm>
        </p:spPr>
        <p:txBody>
          <a:bodyPr anchor="ctr">
            <a:normAutofit/>
          </a:bodyPr>
          <a:lstStyle/>
          <a:p>
            <a:pPr algn="l"/>
            <a:r>
              <a:rPr kumimoji="0" lang="fi-FI" sz="4400" b="0" i="0" u="none" strike="noStrike" kern="1200" cap="none" spc="0" normalizeH="0" baseline="0" noProof="0">
                <a:ln>
                  <a:noFill/>
                </a:ln>
                <a:solidFill>
                  <a:prstClr val="white"/>
                </a:solidFill>
                <a:effectLst/>
                <a:uLnTx/>
                <a:uFillTx/>
                <a:latin typeface="Playfair Display" pitchFamily="2" charset="77"/>
                <a:ea typeface="+mj-ea"/>
                <a:cs typeface="+mj-cs"/>
              </a:rPr>
              <a:t>Yksityiskohtainen äänestysjärjestys</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556951"/>
            <a:ext cx="10194325" cy="446276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i-FI" sz="2800">
                <a:latin typeface="Be Vietnam" panose="00000500000000000000" pitchFamily="2" charset="0"/>
              </a:rPr>
              <a:t>Lykätään / Päätetään nyt</a:t>
            </a:r>
          </a:p>
          <a:p>
            <a:pPr marL="457200" indent="-457200">
              <a:spcAft>
                <a:spcPts val="1200"/>
              </a:spcAft>
              <a:buFont typeface="Arial" panose="020B0604020202020204" pitchFamily="34" charset="0"/>
              <a:buChar char="•"/>
            </a:pPr>
            <a:r>
              <a:rPr lang="fi-FI" sz="2800">
                <a:latin typeface="Be Vietnam" panose="00000500000000000000" pitchFamily="2" charset="0"/>
              </a:rPr>
              <a:t>Pääehdotuksesta eniten poikkeava / Toiseksi eniten poikkeava</a:t>
            </a:r>
          </a:p>
          <a:p>
            <a:pPr marL="457200" indent="-457200">
              <a:spcAft>
                <a:spcPts val="1200"/>
              </a:spcAft>
              <a:buFont typeface="Arial" panose="020B0604020202020204" pitchFamily="34" charset="0"/>
              <a:buChar char="•"/>
            </a:pPr>
            <a:r>
              <a:rPr lang="fi-FI" sz="2800">
                <a:latin typeface="Be Vietnam" panose="00000500000000000000" pitchFamily="2" charset="0"/>
              </a:rPr>
              <a:t>Edellisessä voittanut / Seuraavaksi etäisin</a:t>
            </a:r>
          </a:p>
          <a:p>
            <a:pPr marL="457200" indent="-457200">
              <a:spcAft>
                <a:spcPts val="1200"/>
              </a:spcAft>
              <a:buFont typeface="Arial" panose="020B0604020202020204" pitchFamily="34" charset="0"/>
              <a:buChar char="•"/>
            </a:pPr>
            <a:r>
              <a:rPr lang="fi-FI" sz="2800">
                <a:latin typeface="Be Vietnam" panose="00000500000000000000" pitchFamily="2" charset="0"/>
              </a:rPr>
              <a:t>Muut kuin pääehdotus vastakkain</a:t>
            </a:r>
          </a:p>
          <a:p>
            <a:pPr marL="457200" indent="-457200">
              <a:spcAft>
                <a:spcPts val="1200"/>
              </a:spcAft>
              <a:buFont typeface="Arial" panose="020B0604020202020204" pitchFamily="34" charset="0"/>
              <a:buChar char="•"/>
            </a:pPr>
            <a:r>
              <a:rPr lang="fi-FI" sz="2800">
                <a:latin typeface="Be Vietnam" panose="00000500000000000000" pitchFamily="2" charset="0"/>
              </a:rPr>
              <a:t>Edellisessä voittanut muu ehdotus / Pääehdotus</a:t>
            </a:r>
          </a:p>
          <a:p>
            <a:pPr marL="457200" indent="-457200">
              <a:spcAft>
                <a:spcPts val="1200"/>
              </a:spcAft>
              <a:buFont typeface="Arial" panose="020B0604020202020204" pitchFamily="34" charset="0"/>
              <a:buChar char="•"/>
            </a:pPr>
            <a:r>
              <a:rPr lang="fi-FI" sz="2800">
                <a:latin typeface="Be Vietnam" panose="00000500000000000000" pitchFamily="2" charset="0"/>
              </a:rPr>
              <a:t>Edellisessä voittanut / Hylkäävä ehdotus</a:t>
            </a:r>
            <a:endParaRPr lang="fi-FI" sz="2900">
              <a:latin typeface="Be Vietnam" panose="00000500000000000000" pitchFamily="2"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fi-FI" sz="2800" b="0" i="0" u="none" strike="noStrike" kern="1200" cap="none" spc="0" normalizeH="0" baseline="0" noProof="0" dirty="0">
              <a:ln>
                <a:noFill/>
              </a:ln>
              <a:solidFill>
                <a:srgbClr val="0563C1"/>
              </a:solidFill>
              <a:effectLst/>
              <a:uLnTx/>
              <a:uFillTx/>
              <a:latin typeface="Be Vietnam" pitchFamily="2" charset="77"/>
              <a:ea typeface="+mn-ea"/>
              <a:cs typeface="+mn-cs"/>
            </a:endParaRPr>
          </a:p>
        </p:txBody>
      </p:sp>
    </p:spTree>
    <p:extLst>
      <p:ext uri="{BB962C8B-B14F-4D97-AF65-F5344CB8AC3E}">
        <p14:creationId xmlns:p14="http://schemas.microsoft.com/office/powerpoint/2010/main" val="422998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title"/>
          </p:nvPr>
        </p:nvSpPr>
        <p:spPr/>
        <p:txBody>
          <a:bodyPr anchor="ctr">
            <a:normAutofit/>
          </a:bodyPr>
          <a:lstStyle/>
          <a:p>
            <a:pPr algn="l"/>
            <a:r>
              <a:rPr kumimoji="0" lang="fi-FI" sz="4400" b="0" i="0" u="none" strike="noStrike" kern="1200" cap="none" spc="0" normalizeH="0" baseline="0" noProof="0">
                <a:ln>
                  <a:noFill/>
                </a:ln>
                <a:solidFill>
                  <a:prstClr val="white"/>
                </a:solidFill>
                <a:effectLst/>
                <a:uLnTx/>
                <a:uFillTx/>
                <a:latin typeface="Playfair Display" pitchFamily="2" charset="77"/>
                <a:ea typeface="+mj-ea"/>
                <a:cs typeface="+mj-cs"/>
              </a:rPr>
              <a:t>Yksityiskohtainen äänestysjärjestys</a:t>
            </a:r>
            <a:endParaRPr lang="en-FI" sz="4400" dirty="0">
              <a:solidFill>
                <a:schemeClr val="bg1"/>
              </a:solidFill>
              <a:latin typeface="Playfair Display" pitchFamily="2" charset="77"/>
            </a:endParaRPr>
          </a:p>
        </p:txBody>
      </p:sp>
      <p:sp>
        <p:nvSpPr>
          <p:cNvPr id="4" name="Tekstin paikkamerkki 3">
            <a:extLst>
              <a:ext uri="{FF2B5EF4-FFF2-40B4-BE49-F238E27FC236}">
                <a16:creationId xmlns:a16="http://schemas.microsoft.com/office/drawing/2014/main" id="{68CC5028-5784-4FC1-AAC9-B29F4AE8624C}"/>
              </a:ext>
            </a:extLst>
          </p:cNvPr>
          <p:cNvSpPr>
            <a:spLocks noGrp="1"/>
          </p:cNvSpPr>
          <p:nvPr>
            <p:ph type="body" idx="1"/>
          </p:nvPr>
        </p:nvSpPr>
        <p:spPr>
          <a:xfrm>
            <a:off x="2737806" y="1681163"/>
            <a:ext cx="3853180" cy="823912"/>
          </a:xfrm>
        </p:spPr>
        <p:txBody>
          <a:bodyPr/>
          <a:lstStyle/>
          <a:p>
            <a:r>
              <a:rPr lang="fi-FI"/>
              <a:t>Äänestys</a:t>
            </a:r>
          </a:p>
        </p:txBody>
      </p:sp>
      <p:sp>
        <p:nvSpPr>
          <p:cNvPr id="5" name="Sisällön paikkamerkki 4">
            <a:extLst>
              <a:ext uri="{FF2B5EF4-FFF2-40B4-BE49-F238E27FC236}">
                <a16:creationId xmlns:a16="http://schemas.microsoft.com/office/drawing/2014/main" id="{6C7BBF44-7ABC-4EF4-954C-CD20EA2AAEB9}"/>
              </a:ext>
            </a:extLst>
          </p:cNvPr>
          <p:cNvSpPr>
            <a:spLocks noGrp="1"/>
          </p:cNvSpPr>
          <p:nvPr>
            <p:ph sz="half" idx="2"/>
          </p:nvPr>
        </p:nvSpPr>
        <p:spPr>
          <a:xfrm>
            <a:off x="2737806" y="2505074"/>
            <a:ext cx="4271641" cy="3970317"/>
          </a:xfrm>
        </p:spPr>
        <p:txBody>
          <a:bodyPr>
            <a:normAutofit fontScale="92500" lnSpcReduction="10000"/>
          </a:bodyPr>
          <a:lstStyle/>
          <a:p>
            <a:pPr marL="0" indent="0">
              <a:buNone/>
            </a:pPr>
            <a:r>
              <a:rPr lang="fi-FI"/>
              <a:t>Asia</a:t>
            </a:r>
          </a:p>
          <a:p>
            <a:pPr marL="0" indent="0">
              <a:buNone/>
            </a:pPr>
            <a:r>
              <a:rPr lang="fi-FI"/>
              <a:t>Puheenjohtajan ääni ratkaisee</a:t>
            </a:r>
          </a:p>
          <a:p>
            <a:pPr marL="0" indent="0">
              <a:buNone/>
            </a:pPr>
            <a:r>
              <a:rPr lang="fi-FI"/>
              <a:t>Asetetaan vastakkain</a:t>
            </a:r>
          </a:p>
          <a:p>
            <a:pPr marL="0" indent="0">
              <a:buNone/>
            </a:pPr>
            <a:endParaRPr lang="fi-FI"/>
          </a:p>
          <a:p>
            <a:pPr marL="0" indent="0">
              <a:buNone/>
            </a:pPr>
            <a:r>
              <a:rPr lang="fi-FI"/>
              <a:t>Äänestykseen vain pohjaehdotus ja kannatettu vastaehdotus</a:t>
            </a:r>
          </a:p>
          <a:p>
            <a:pPr marL="0" indent="0">
              <a:buNone/>
            </a:pPr>
            <a:endParaRPr lang="fi-FI"/>
          </a:p>
          <a:p>
            <a:pPr marL="0" indent="0">
              <a:buNone/>
            </a:pPr>
            <a:r>
              <a:rPr lang="fi-FI"/>
              <a:t>Aina avoin</a:t>
            </a:r>
          </a:p>
        </p:txBody>
      </p:sp>
      <p:sp>
        <p:nvSpPr>
          <p:cNvPr id="6" name="Tekstin paikkamerkki 5">
            <a:extLst>
              <a:ext uri="{FF2B5EF4-FFF2-40B4-BE49-F238E27FC236}">
                <a16:creationId xmlns:a16="http://schemas.microsoft.com/office/drawing/2014/main" id="{3BCD46AE-CD6B-4174-9A65-6E8255B21206}"/>
              </a:ext>
            </a:extLst>
          </p:cNvPr>
          <p:cNvSpPr>
            <a:spLocks noGrp="1"/>
          </p:cNvSpPr>
          <p:nvPr>
            <p:ph type="body" sz="quarter" idx="3"/>
          </p:nvPr>
        </p:nvSpPr>
        <p:spPr>
          <a:xfrm>
            <a:off x="7152643" y="1693546"/>
            <a:ext cx="5183188" cy="823912"/>
          </a:xfrm>
        </p:spPr>
        <p:txBody>
          <a:bodyPr/>
          <a:lstStyle/>
          <a:p>
            <a:r>
              <a:rPr lang="fi-FI"/>
              <a:t>Vaali</a:t>
            </a:r>
          </a:p>
        </p:txBody>
      </p:sp>
      <p:sp>
        <p:nvSpPr>
          <p:cNvPr id="7" name="Sisällön paikkamerkki 6">
            <a:extLst>
              <a:ext uri="{FF2B5EF4-FFF2-40B4-BE49-F238E27FC236}">
                <a16:creationId xmlns:a16="http://schemas.microsoft.com/office/drawing/2014/main" id="{4D3D5454-0A27-4693-9466-CF8108A94993}"/>
              </a:ext>
            </a:extLst>
          </p:cNvPr>
          <p:cNvSpPr>
            <a:spLocks noGrp="1"/>
          </p:cNvSpPr>
          <p:nvPr>
            <p:ph sz="quarter" idx="4"/>
          </p:nvPr>
        </p:nvSpPr>
        <p:spPr>
          <a:xfrm>
            <a:off x="7152643" y="2505075"/>
            <a:ext cx="4271640" cy="3996036"/>
          </a:xfrm>
        </p:spPr>
        <p:txBody>
          <a:bodyPr>
            <a:normAutofit fontScale="92500" lnSpcReduction="10000"/>
          </a:bodyPr>
          <a:lstStyle/>
          <a:p>
            <a:pPr marL="0" indent="0">
              <a:buNone/>
            </a:pPr>
            <a:r>
              <a:rPr lang="fi-FI"/>
              <a:t>Henkilövalinta</a:t>
            </a:r>
          </a:p>
          <a:p>
            <a:pPr marL="0" indent="0">
              <a:buNone/>
            </a:pPr>
            <a:r>
              <a:rPr lang="fi-FI"/>
              <a:t>Arpa ratkaisee</a:t>
            </a:r>
          </a:p>
          <a:p>
            <a:pPr marL="0" indent="0">
              <a:buNone/>
            </a:pPr>
            <a:r>
              <a:rPr lang="fi-FI"/>
              <a:t>Ei vastakkain, vaan ääni suoraan henkilölle, jonka haluaa valittavaksi</a:t>
            </a:r>
          </a:p>
          <a:p>
            <a:pPr marL="0" indent="0">
              <a:buNone/>
            </a:pPr>
            <a:r>
              <a:rPr lang="fi-FI"/>
              <a:t>Ääniä voi antaa muillekin kuin ehdotetuille ja kannatetuille</a:t>
            </a:r>
          </a:p>
          <a:p>
            <a:pPr marL="0" indent="0">
              <a:buNone/>
            </a:pPr>
            <a:r>
              <a:rPr lang="fi-FI"/>
              <a:t>Enemmistövaali avoin</a:t>
            </a:r>
          </a:p>
          <a:p>
            <a:pPr marL="0" indent="0">
              <a:buNone/>
            </a:pPr>
            <a:r>
              <a:rPr lang="fi-FI"/>
              <a:t>- Vaadittaessa suoritettava suljetuin lipuin</a:t>
            </a:r>
          </a:p>
        </p:txBody>
      </p:sp>
      <p:sp>
        <p:nvSpPr>
          <p:cNvPr id="9" name="Suorakulmio 8">
            <a:extLst>
              <a:ext uri="{FF2B5EF4-FFF2-40B4-BE49-F238E27FC236}">
                <a16:creationId xmlns:a16="http://schemas.microsoft.com/office/drawing/2014/main" id="{2385CC5B-9DA0-4BFC-B651-7650CB7AB9FA}"/>
              </a:ext>
            </a:extLst>
          </p:cNvPr>
          <p:cNvSpPr/>
          <p:nvPr/>
        </p:nvSpPr>
        <p:spPr>
          <a:xfrm>
            <a:off x="339090" y="2503601"/>
            <a:ext cx="2255520" cy="3539430"/>
          </a:xfrm>
          <a:prstGeom prst="rect">
            <a:avLst/>
          </a:prstGeom>
        </p:spPr>
        <p:txBody>
          <a:bodyPr wrap="square">
            <a:spAutoFit/>
          </a:bodyPr>
          <a:lstStyle/>
          <a:p>
            <a:r>
              <a:rPr lang="fi-FI" sz="2800">
                <a:latin typeface="Be Vietnam" panose="00000500000000000000" pitchFamily="2" charset="0"/>
              </a:rPr>
              <a:t>Kohde</a:t>
            </a:r>
          </a:p>
          <a:p>
            <a:r>
              <a:rPr lang="fi-FI" sz="2800">
                <a:latin typeface="Be Vietnam" panose="00000500000000000000" pitchFamily="2" charset="0"/>
              </a:rPr>
              <a:t>Tasatulos</a:t>
            </a:r>
          </a:p>
          <a:p>
            <a:r>
              <a:rPr lang="fi-FI" sz="2800">
                <a:latin typeface="Be Vietnam" panose="00000500000000000000" pitchFamily="2" charset="0"/>
              </a:rPr>
              <a:t>Ehdotukset</a:t>
            </a:r>
          </a:p>
          <a:p>
            <a:endParaRPr lang="fi-FI" sz="2800">
              <a:latin typeface="Be Vietnam" panose="00000500000000000000" pitchFamily="2" charset="0"/>
            </a:endParaRPr>
          </a:p>
          <a:p>
            <a:r>
              <a:rPr lang="fi-FI" sz="2800">
                <a:latin typeface="Be Vietnam" panose="00000500000000000000" pitchFamily="2" charset="0"/>
              </a:rPr>
              <a:t>Kannatus</a:t>
            </a:r>
          </a:p>
          <a:p>
            <a:endParaRPr lang="fi-FI" sz="2800">
              <a:latin typeface="Be Vietnam" panose="00000500000000000000" pitchFamily="2" charset="0"/>
            </a:endParaRPr>
          </a:p>
          <a:p>
            <a:endParaRPr lang="fi-FI" sz="2800">
              <a:latin typeface="Be Vietnam" panose="00000500000000000000" pitchFamily="2" charset="0"/>
            </a:endParaRPr>
          </a:p>
          <a:p>
            <a:r>
              <a:rPr lang="fi-FI" sz="2800">
                <a:latin typeface="Be Vietnam" panose="00000500000000000000" pitchFamily="2" charset="0"/>
              </a:rPr>
              <a:t>Julkisuus</a:t>
            </a:r>
          </a:p>
        </p:txBody>
      </p:sp>
    </p:spTree>
    <p:extLst>
      <p:ext uri="{BB962C8B-B14F-4D97-AF65-F5344CB8AC3E}">
        <p14:creationId xmlns:p14="http://schemas.microsoft.com/office/powerpoint/2010/main" val="354340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192118" y="2588740"/>
            <a:ext cx="10033687" cy="840260"/>
          </a:xfrm>
        </p:spPr>
        <p:txBody>
          <a:bodyPr anchor="ctr">
            <a:normAutofit/>
          </a:bodyPr>
          <a:lstStyle/>
          <a:p>
            <a:r>
              <a:rPr lang="fi-FI" sz="4400">
                <a:solidFill>
                  <a:schemeClr val="bg1"/>
                </a:solidFill>
                <a:latin typeface="Playfair Display" pitchFamily="2" charset="77"/>
              </a:rPr>
              <a:t>Etäkokoukset</a:t>
            </a:r>
            <a:endParaRPr lang="en-FI" sz="4400" dirty="0">
              <a:solidFill>
                <a:schemeClr val="bg1"/>
              </a:solidFill>
              <a:latin typeface="Playfair Display" pitchFamily="2" charset="77"/>
            </a:endParaRPr>
          </a:p>
        </p:txBody>
      </p:sp>
    </p:spTree>
    <p:extLst>
      <p:ext uri="{BB962C8B-B14F-4D97-AF65-F5344CB8AC3E}">
        <p14:creationId xmlns:p14="http://schemas.microsoft.com/office/powerpoint/2010/main" val="241045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940658" y="474190"/>
            <a:ext cx="10033687" cy="840260"/>
          </a:xfrm>
        </p:spPr>
        <p:txBody>
          <a:bodyPr anchor="ctr">
            <a:normAutofit/>
          </a:bodyPr>
          <a:lstStyle/>
          <a:p>
            <a:r>
              <a:rPr lang="fi-FI" sz="4400">
                <a:solidFill>
                  <a:schemeClr val="bg1"/>
                </a:solidFill>
                <a:latin typeface="Playfair Display" pitchFamily="2" charset="77"/>
              </a:rPr>
              <a:t>Osallistavat etäkokoukset</a:t>
            </a:r>
            <a:endParaRPr lang="en-FI" sz="4400" dirty="0">
              <a:solidFill>
                <a:schemeClr val="bg1"/>
              </a:solidFill>
              <a:latin typeface="Playfair Display" pitchFamily="2" charset="77"/>
            </a:endParaRPr>
          </a:p>
        </p:txBody>
      </p:sp>
      <p:sp>
        <p:nvSpPr>
          <p:cNvPr id="3" name="Suorakulmio 2">
            <a:extLst>
              <a:ext uri="{FF2B5EF4-FFF2-40B4-BE49-F238E27FC236}">
                <a16:creationId xmlns:a16="http://schemas.microsoft.com/office/drawing/2014/main" id="{DE3F528D-65E7-407E-A711-E521874DCAFB}"/>
              </a:ext>
            </a:extLst>
          </p:cNvPr>
          <p:cNvSpPr/>
          <p:nvPr/>
        </p:nvSpPr>
        <p:spPr>
          <a:xfrm>
            <a:off x="617220" y="1492240"/>
            <a:ext cx="11178540" cy="4401205"/>
          </a:xfrm>
          <a:prstGeom prst="rect">
            <a:avLst/>
          </a:prstGeom>
        </p:spPr>
        <p:txBody>
          <a:bodyPr wrap="square">
            <a:spAutoFit/>
          </a:bodyPr>
          <a:lstStyle/>
          <a:p>
            <a:pPr marL="457200" indent="-457200">
              <a:buFont typeface="Arial" panose="020B0604020202020204" pitchFamily="34" charset="0"/>
              <a:buChar char="•"/>
            </a:pPr>
            <a:r>
              <a:rPr lang="fi-FI" sz="2800">
                <a:latin typeface="Be Vietnam" pitchFamily="2" charset="77"/>
              </a:rPr>
              <a:t>Etäkokouksissa ei pääse fyysisesti kohtaamaan ja juttelemaan, joten niiden järjestämiseen kannattaa valmistautua huolella.</a:t>
            </a:r>
          </a:p>
          <a:p>
            <a:pPr marL="457200" indent="-457200">
              <a:buFont typeface="Arial" panose="020B0604020202020204" pitchFamily="34" charset="0"/>
              <a:buChar char="•"/>
            </a:pPr>
            <a:r>
              <a:rPr lang="fi-FI" sz="2800">
                <a:latin typeface="Be Vietnam" pitchFamily="2" charset="77"/>
              </a:rPr>
              <a:t>Mieti ainakin, millä ohjelmalla kokous vedetään, miten osallistujat kutsutaan ja miten huolehditaan, että kaikki pääsevät osallistumaan – sekä kokoukseen että kokouksessa käytävään keskusteluun.</a:t>
            </a:r>
          </a:p>
          <a:p>
            <a:pPr marL="457200" indent="-457200">
              <a:buFont typeface="Arial" panose="020B0604020202020204" pitchFamily="34" charset="0"/>
              <a:buChar char="•"/>
            </a:pPr>
            <a:r>
              <a:rPr lang="fi-FI" sz="2800">
                <a:latin typeface="Be Vietnam" pitchFamily="2" charset="77"/>
              </a:rPr>
              <a:t>Voit myös ottaa kokouksen tueksi jonkin yhteisideointiin sopivan ohjelman tai alustan. Näihin on vinkkejä seuraavan harjoituksen jälkeen.</a:t>
            </a:r>
          </a:p>
        </p:txBody>
      </p:sp>
    </p:spTree>
    <p:extLst>
      <p:ext uri="{BB962C8B-B14F-4D97-AF65-F5344CB8AC3E}">
        <p14:creationId xmlns:p14="http://schemas.microsoft.com/office/powerpoint/2010/main" val="345252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723488" y="354330"/>
            <a:ext cx="10033687" cy="948690"/>
          </a:xfrm>
        </p:spPr>
        <p:txBody>
          <a:bodyPr anchor="ctr">
            <a:normAutofit fontScale="90000"/>
          </a:bodyPr>
          <a:lstStyle/>
          <a:p>
            <a:r>
              <a:rPr lang="fi-FI" sz="4400">
                <a:solidFill>
                  <a:schemeClr val="bg1"/>
                </a:solidFill>
                <a:latin typeface="Playfair Display" pitchFamily="2" charset="77"/>
              </a:rPr>
              <a:t>Yhteisesti kootut vinkit onnistuneisiin etäkokouksiin</a:t>
            </a:r>
            <a:endParaRPr lang="en-FI" sz="4400" dirty="0">
              <a:solidFill>
                <a:schemeClr val="bg1"/>
              </a:solidFill>
              <a:latin typeface="Playfair Display" pitchFamily="2" charset="77"/>
            </a:endParaRPr>
          </a:p>
        </p:txBody>
      </p:sp>
    </p:spTree>
    <p:extLst>
      <p:ext uri="{BB962C8B-B14F-4D97-AF65-F5344CB8AC3E}">
        <p14:creationId xmlns:p14="http://schemas.microsoft.com/office/powerpoint/2010/main" val="313569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723488" y="354330"/>
            <a:ext cx="10033687" cy="948690"/>
          </a:xfrm>
        </p:spPr>
        <p:txBody>
          <a:bodyPr anchor="ctr">
            <a:normAutofit fontScale="90000"/>
          </a:bodyPr>
          <a:lstStyle/>
          <a:p>
            <a:r>
              <a:rPr lang="fi-FI" sz="4400">
                <a:solidFill>
                  <a:schemeClr val="bg1"/>
                </a:solidFill>
                <a:latin typeface="Playfair Display" pitchFamily="2" charset="77"/>
              </a:rPr>
              <a:t>Yhteisesti kootut vinkit onnistuneisiin etäkokouksiin</a:t>
            </a:r>
            <a:endParaRPr lang="en-FI" sz="4400" dirty="0">
              <a:solidFill>
                <a:schemeClr val="bg1"/>
              </a:solidFill>
              <a:latin typeface="Playfair Display" pitchFamily="2" charset="77"/>
            </a:endParaRPr>
          </a:p>
        </p:txBody>
      </p:sp>
    </p:spTree>
    <p:extLst>
      <p:ext uri="{BB962C8B-B14F-4D97-AF65-F5344CB8AC3E}">
        <p14:creationId xmlns:p14="http://schemas.microsoft.com/office/powerpoint/2010/main" val="143401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723488" y="354330"/>
            <a:ext cx="10033687" cy="948690"/>
          </a:xfrm>
        </p:spPr>
        <p:txBody>
          <a:bodyPr anchor="ctr">
            <a:normAutofit fontScale="90000"/>
          </a:bodyPr>
          <a:lstStyle/>
          <a:p>
            <a:r>
              <a:rPr lang="fi-FI" sz="4400">
                <a:solidFill>
                  <a:schemeClr val="bg1"/>
                </a:solidFill>
                <a:latin typeface="Playfair Display" pitchFamily="2" charset="77"/>
              </a:rPr>
              <a:t>Yhteisesti kootut vinkit onnistuneisiin etäkokouksiin</a:t>
            </a:r>
            <a:endParaRPr lang="en-FI" sz="4400" dirty="0">
              <a:solidFill>
                <a:schemeClr val="bg1"/>
              </a:solidFill>
              <a:latin typeface="Playfair Display" pitchFamily="2" charset="77"/>
            </a:endParaRPr>
          </a:p>
        </p:txBody>
      </p:sp>
    </p:spTree>
    <p:extLst>
      <p:ext uri="{BB962C8B-B14F-4D97-AF65-F5344CB8AC3E}">
        <p14:creationId xmlns:p14="http://schemas.microsoft.com/office/powerpoint/2010/main" val="3553660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940658" y="474190"/>
            <a:ext cx="10033687" cy="840260"/>
          </a:xfrm>
        </p:spPr>
        <p:txBody>
          <a:bodyPr anchor="ctr">
            <a:normAutofit/>
          </a:bodyPr>
          <a:lstStyle/>
          <a:p>
            <a:r>
              <a:rPr lang="fi-FI" sz="4400">
                <a:solidFill>
                  <a:schemeClr val="bg1"/>
                </a:solidFill>
                <a:latin typeface="Playfair Display" pitchFamily="2" charset="77"/>
              </a:rPr>
              <a:t>Ohjelmistovinkkejä etäkokouksiin</a:t>
            </a:r>
            <a:endParaRPr lang="en-FI" sz="4400" dirty="0">
              <a:solidFill>
                <a:schemeClr val="bg1"/>
              </a:solidFill>
              <a:latin typeface="Playfair Display" pitchFamily="2" charset="77"/>
            </a:endParaRPr>
          </a:p>
        </p:txBody>
      </p:sp>
      <p:sp>
        <p:nvSpPr>
          <p:cNvPr id="3" name="Suorakulmio 2">
            <a:extLst>
              <a:ext uri="{FF2B5EF4-FFF2-40B4-BE49-F238E27FC236}">
                <a16:creationId xmlns:a16="http://schemas.microsoft.com/office/drawing/2014/main" id="{DE3F528D-65E7-407E-A711-E521874DCAFB}"/>
              </a:ext>
            </a:extLst>
          </p:cNvPr>
          <p:cNvSpPr/>
          <p:nvPr/>
        </p:nvSpPr>
        <p:spPr>
          <a:xfrm>
            <a:off x="617220" y="1492240"/>
            <a:ext cx="11178540" cy="4955203"/>
          </a:xfrm>
          <a:prstGeom prst="rect">
            <a:avLst/>
          </a:prstGeom>
        </p:spPr>
        <p:txBody>
          <a:bodyPr wrap="square">
            <a:spAutoFit/>
          </a:bodyPr>
          <a:lstStyle/>
          <a:p>
            <a:r>
              <a:rPr lang="fi-FI" sz="2400" b="1">
                <a:latin typeface="Be Vietnam" pitchFamily="2" charset="77"/>
              </a:rPr>
              <a:t>Ohjelmia etätapaamisiin</a:t>
            </a:r>
          </a:p>
          <a:p>
            <a:endParaRPr lang="fi-FI" sz="2400" b="1">
              <a:latin typeface="Be Vietnam" pitchFamily="2" charset="77"/>
            </a:endParaRPr>
          </a:p>
          <a:p>
            <a:r>
              <a:rPr lang="fi-FI" sz="2400" b="1">
                <a:latin typeface="Be Vietnam" pitchFamily="2" charset="77"/>
                <a:hlinkClick r:id="rId4"/>
              </a:rPr>
              <a:t>Microsoft Teams </a:t>
            </a:r>
            <a:r>
              <a:rPr lang="fi-FI" sz="2400">
                <a:latin typeface="Be Vietnam" pitchFamily="2" charset="77"/>
              </a:rPr>
              <a:t>lienee jo kaikille tuttu, ja loppuvuodesta 2020 siihen tulivat myös pienryhmähuoneet. Myös maksuton versio, ja selaimella käyttö onnistuu.</a:t>
            </a:r>
          </a:p>
          <a:p>
            <a:endParaRPr lang="fi-FI" sz="2400">
              <a:latin typeface="Be Vietnam" pitchFamily="2" charset="77"/>
            </a:endParaRPr>
          </a:p>
          <a:p>
            <a:r>
              <a:rPr lang="fi-FI" sz="2400" b="1">
                <a:latin typeface="Be Vietnam" pitchFamily="2" charset="77"/>
                <a:hlinkClick r:id="rId5"/>
              </a:rPr>
              <a:t>Zoom</a:t>
            </a:r>
            <a:r>
              <a:rPr lang="fi-FI" sz="2400">
                <a:latin typeface="Be Vietnam" pitchFamily="2" charset="77"/>
              </a:rPr>
              <a:t> on ollut Teamsin ohella toinen iso etätapaamisen ohjelma, josta on olemassa erikseen Zoom webinar –versio isompiin etätilaisuuksiin.</a:t>
            </a:r>
          </a:p>
          <a:p>
            <a:endParaRPr lang="fi-FI" sz="2400">
              <a:latin typeface="Be Vietnam" pitchFamily="2" charset="77"/>
            </a:endParaRPr>
          </a:p>
          <a:p>
            <a:r>
              <a:rPr lang="fi-FI" sz="2400" b="1">
                <a:latin typeface="Be Vietnam" pitchFamily="2" charset="77"/>
                <a:hlinkClick r:id="rId6"/>
              </a:rPr>
              <a:t>Google Meet </a:t>
            </a:r>
            <a:r>
              <a:rPr lang="fi-FI" sz="2400">
                <a:latin typeface="Be Vietnam" pitchFamily="2" charset="77"/>
              </a:rPr>
              <a:t>on helppokäyttöinen, ja maksutonkin versio on melko kattava.</a:t>
            </a:r>
          </a:p>
          <a:p>
            <a:endParaRPr lang="fi-FI" sz="2400">
              <a:latin typeface="Be Vietnam" pitchFamily="2" charset="77"/>
            </a:endParaRPr>
          </a:p>
          <a:p>
            <a:r>
              <a:rPr lang="fi-FI" sz="2400" b="1">
                <a:latin typeface="Be Vietnam" pitchFamily="2" charset="77"/>
                <a:hlinkClick r:id="rId7"/>
              </a:rPr>
              <a:t>Jitsi</a:t>
            </a:r>
            <a:r>
              <a:rPr lang="fi-FI" sz="2400">
                <a:latin typeface="Be Vietnam" pitchFamily="2" charset="77"/>
                <a:hlinkClick r:id="rId7"/>
              </a:rPr>
              <a:t> </a:t>
            </a:r>
            <a:r>
              <a:rPr lang="fi-FI" sz="2400">
                <a:latin typeface="Be Vietnam" pitchFamily="2" charset="77"/>
              </a:rPr>
              <a:t>on maksuton ja helppokäyttöinen.</a:t>
            </a:r>
          </a:p>
          <a:p>
            <a:pPr marL="457200" indent="-457200">
              <a:buFont typeface="Arial" panose="020B0604020202020204" pitchFamily="34" charset="0"/>
              <a:buChar char="•"/>
            </a:pPr>
            <a:endParaRPr lang="fi-FI" sz="2800">
              <a:latin typeface="Be Vietnam" pitchFamily="2" charset="77"/>
            </a:endParaRPr>
          </a:p>
        </p:txBody>
      </p:sp>
    </p:spTree>
    <p:extLst>
      <p:ext uri="{BB962C8B-B14F-4D97-AF65-F5344CB8AC3E}">
        <p14:creationId xmlns:p14="http://schemas.microsoft.com/office/powerpoint/2010/main" val="118618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021198" y="428101"/>
            <a:ext cx="10033687" cy="840260"/>
          </a:xfrm>
        </p:spPr>
        <p:txBody>
          <a:bodyPr anchor="ctr">
            <a:normAutofit/>
          </a:bodyPr>
          <a:lstStyle/>
          <a:p>
            <a:pPr algn="l"/>
            <a:r>
              <a:rPr lang="fi-FI" sz="4400">
                <a:solidFill>
                  <a:schemeClr val="bg1"/>
                </a:solidFill>
                <a:latin typeface="Playfair Display" pitchFamily="2" charset="77"/>
              </a:rPr>
              <a:t>Osaava kokoustaja</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80473" y="1556951"/>
            <a:ext cx="11031054" cy="4585871"/>
          </a:xfrm>
          <a:prstGeom prst="rect">
            <a:avLst/>
          </a:prstGeom>
          <a:noFill/>
        </p:spPr>
        <p:txBody>
          <a:bodyPr wrap="square" rtlCol="0">
            <a:spAutoFit/>
          </a:bodyPr>
          <a:lstStyle/>
          <a:p>
            <a:pPr algn="ctr">
              <a:spcAft>
                <a:spcPts val="1200"/>
              </a:spcAft>
            </a:pP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Valmistautuu</a:t>
            </a:r>
          </a:p>
          <a:p>
            <a:pPr algn="ctr">
              <a:spcAft>
                <a:spcPts val="1200"/>
              </a:spcAft>
            </a:pP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On </a:t>
            </a: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tavoitteellinen</a:t>
            </a: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 yhteistyöhaluinen ja aktiivinen</a:t>
            </a:r>
          </a:p>
          <a:p>
            <a:pPr algn="ctr">
              <a:spcAft>
                <a:spcPts val="1200"/>
              </a:spcAft>
            </a:pPr>
            <a:endPar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endParaRPr>
          </a:p>
          <a:p>
            <a:pPr algn="ctr">
              <a:spcAft>
                <a:spcPts val="1200"/>
              </a:spcAft>
            </a:pP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Harkitsee puheenvuoronsa</a:t>
            </a: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a:t>
            </a:r>
          </a:p>
          <a:p>
            <a:pPr algn="ctr">
              <a:spcAft>
                <a:spcPts val="1200"/>
              </a:spcAft>
            </a:pP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Seuraa ja </a:t>
            </a: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kuuntelee</a:t>
            </a: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 keskustelua sekä tekee muistiinpanoja</a:t>
            </a:r>
          </a:p>
          <a:p>
            <a:pPr algn="ctr">
              <a:spcAft>
                <a:spcPts val="1200"/>
              </a:spcAft>
            </a:pP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Pitää pääasian mielessä ja puhuu </a:t>
            </a: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yhdestä asiasta kerrallaan</a:t>
            </a:r>
          </a:p>
          <a:p>
            <a:pPr algn="ctr">
              <a:spcAft>
                <a:spcPts val="1200"/>
              </a:spcAft>
            </a:pP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Osallistuu</a:t>
            </a: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 keskusteluun ja käyttää tilannepuheenvuoroja</a:t>
            </a:r>
          </a:p>
          <a:p>
            <a:pPr algn="ctr">
              <a:spcAft>
                <a:spcPts val="1200"/>
              </a:spcAft>
            </a:pPr>
            <a:r>
              <a:rPr lang="fi-FI" sz="2400" b="1">
                <a:solidFill>
                  <a:schemeClr val="bg1"/>
                </a:solidFill>
                <a:latin typeface="Be Vietnam" panose="00000500000000000000" pitchFamily="2" charset="0"/>
                <a:ea typeface="Open Sans" panose="020B0606030504020204" pitchFamily="34" charset="0"/>
                <a:cs typeface="Open Sans" panose="020B0606030504020204" pitchFamily="34" charset="0"/>
              </a:rPr>
              <a:t>Kysyy</a:t>
            </a:r>
            <a:r>
              <a:rPr lang="fi-FI" sz="2400">
                <a:solidFill>
                  <a:schemeClr val="bg1"/>
                </a:solidFill>
                <a:latin typeface="Be Vietnam" panose="00000500000000000000" pitchFamily="2" charset="0"/>
                <a:ea typeface="Open Sans" panose="020B0606030504020204" pitchFamily="34" charset="0"/>
                <a:cs typeface="Open Sans" panose="020B0606030504020204" pitchFamily="34" charset="0"/>
              </a:rPr>
              <a:t> keskustelun aikana lisätietoa asioihin</a:t>
            </a:r>
            <a:endParaRPr lang="fi-FI" sz="2400" dirty="0">
              <a:solidFill>
                <a:schemeClr val="bg1"/>
              </a:solidFill>
              <a:latin typeface="Be Vietnam" panose="00000500000000000000" pitchFamily="2" charset="0"/>
            </a:endParaRPr>
          </a:p>
          <a:p>
            <a:pPr marL="342900" indent="-342900" algn="ctr">
              <a:buFont typeface="Wingdings" panose="05000000000000000000" pitchFamily="2" charset="2"/>
              <a:buChar char="ü"/>
            </a:pPr>
            <a:endParaRPr lang="fi-FI" sz="2000" dirty="0">
              <a:solidFill>
                <a:schemeClr val="bg1"/>
              </a:solidFill>
              <a:latin typeface="Be Vietnam" pitchFamily="2" charset="77"/>
            </a:endParaRPr>
          </a:p>
        </p:txBody>
      </p:sp>
    </p:spTree>
    <p:extLst>
      <p:ext uri="{BB962C8B-B14F-4D97-AF65-F5344CB8AC3E}">
        <p14:creationId xmlns:p14="http://schemas.microsoft.com/office/powerpoint/2010/main" val="330560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940658" y="474190"/>
            <a:ext cx="10033687" cy="840260"/>
          </a:xfrm>
        </p:spPr>
        <p:txBody>
          <a:bodyPr anchor="ctr">
            <a:normAutofit/>
          </a:bodyPr>
          <a:lstStyle/>
          <a:p>
            <a:r>
              <a:rPr lang="fi-FI" sz="4400">
                <a:solidFill>
                  <a:schemeClr val="bg1"/>
                </a:solidFill>
                <a:latin typeface="Playfair Display" pitchFamily="2" charset="77"/>
              </a:rPr>
              <a:t>Ohjelmistovinkkejä etäkokouksiin</a:t>
            </a:r>
            <a:endParaRPr lang="en-FI" sz="4400" dirty="0">
              <a:solidFill>
                <a:schemeClr val="bg1"/>
              </a:solidFill>
              <a:latin typeface="Playfair Display" pitchFamily="2" charset="77"/>
            </a:endParaRPr>
          </a:p>
        </p:txBody>
      </p:sp>
      <p:sp>
        <p:nvSpPr>
          <p:cNvPr id="3" name="Suorakulmio 2">
            <a:extLst>
              <a:ext uri="{FF2B5EF4-FFF2-40B4-BE49-F238E27FC236}">
                <a16:creationId xmlns:a16="http://schemas.microsoft.com/office/drawing/2014/main" id="{DE3F528D-65E7-407E-A711-E521874DCAFB}"/>
              </a:ext>
            </a:extLst>
          </p:cNvPr>
          <p:cNvSpPr/>
          <p:nvPr/>
        </p:nvSpPr>
        <p:spPr>
          <a:xfrm>
            <a:off x="617220" y="1314450"/>
            <a:ext cx="11178540" cy="5262979"/>
          </a:xfrm>
          <a:prstGeom prst="rect">
            <a:avLst/>
          </a:prstGeom>
        </p:spPr>
        <p:txBody>
          <a:bodyPr wrap="square">
            <a:spAutoFit/>
          </a:bodyPr>
          <a:lstStyle/>
          <a:p>
            <a:r>
              <a:rPr lang="fi-FI" sz="2400" b="1">
                <a:latin typeface="Be Vietnam" pitchFamily="2" charset="77"/>
              </a:rPr>
              <a:t>Äänestäminen etänä</a:t>
            </a:r>
          </a:p>
          <a:p>
            <a:endParaRPr lang="fi-FI" sz="2400" b="1">
              <a:latin typeface="Be Vietnam" pitchFamily="2" charset="77"/>
            </a:endParaRPr>
          </a:p>
          <a:p>
            <a:r>
              <a:rPr lang="fi-FI" sz="2400">
                <a:latin typeface="Be Vietnam" pitchFamily="2" charset="77"/>
              </a:rPr>
              <a:t>Äänestyskoppi.fi on suomalainen ja edullinen sivusto turvalliseen etä-äänestämiseen. </a:t>
            </a:r>
            <a:r>
              <a:rPr lang="fi-FI" sz="2400">
                <a:latin typeface="Be Vietnam" pitchFamily="2" charset="77"/>
                <a:hlinkClick r:id="rId4"/>
              </a:rPr>
              <a:t>https://xn--nestyskoppi-k8aa.fi/</a:t>
            </a:r>
            <a:endParaRPr lang="fi-FI" sz="2400">
              <a:latin typeface="Be Vietnam" pitchFamily="2" charset="77"/>
            </a:endParaRPr>
          </a:p>
          <a:p>
            <a:endParaRPr lang="fi-FI" sz="2400">
              <a:latin typeface="Be Vietnam" pitchFamily="2" charset="77"/>
            </a:endParaRPr>
          </a:p>
          <a:p>
            <a:r>
              <a:rPr lang="fi-FI" sz="2400">
                <a:latin typeface="Be Vietnam" pitchFamily="2" charset="77"/>
              </a:rPr>
              <a:t>OpaVote on toinen helppokäyttöinen ja edullinen etä-äänestysalusta. </a:t>
            </a:r>
            <a:r>
              <a:rPr lang="fi-FI" sz="2400">
                <a:latin typeface="Be Vietnam" pitchFamily="2" charset="77"/>
                <a:hlinkClick r:id="rId5"/>
              </a:rPr>
              <a:t>https://www.opavote.com/</a:t>
            </a:r>
            <a:endParaRPr lang="fi-FI" sz="2400">
              <a:latin typeface="Be Vietnam" pitchFamily="2" charset="77"/>
            </a:endParaRPr>
          </a:p>
          <a:p>
            <a:endParaRPr lang="fi-FI" sz="2400">
              <a:latin typeface="Be Vietnam" pitchFamily="2" charset="77"/>
            </a:endParaRPr>
          </a:p>
          <a:p>
            <a:r>
              <a:rPr lang="fi-FI" sz="2400">
                <a:latin typeface="Be Vietnam" pitchFamily="2" charset="77"/>
              </a:rPr>
              <a:t>Epävirallisempiin äänestyksiin sopivat myös </a:t>
            </a:r>
          </a:p>
          <a:p>
            <a:endParaRPr lang="fi-FI" sz="2400">
              <a:latin typeface="Be Vietnam" pitchFamily="2" charset="77"/>
            </a:endParaRPr>
          </a:p>
          <a:p>
            <a:pPr marL="342900" indent="-342900">
              <a:buFont typeface="Arial" panose="020B0604020202020204" pitchFamily="34" charset="0"/>
              <a:buChar char="•"/>
            </a:pPr>
            <a:r>
              <a:rPr lang="fi-FI" sz="2400">
                <a:latin typeface="Be Vietnam" pitchFamily="2" charset="77"/>
                <a:hlinkClick r:id="rId6"/>
              </a:rPr>
              <a:t>Google Forms </a:t>
            </a:r>
            <a:r>
              <a:rPr lang="fi-FI" sz="2400">
                <a:latin typeface="Be Vietnam" pitchFamily="2" charset="77"/>
              </a:rPr>
              <a:t>(myös Teamsilla oma Forms)</a:t>
            </a:r>
          </a:p>
          <a:p>
            <a:pPr marL="342900" indent="-342900">
              <a:buFont typeface="Arial" panose="020B0604020202020204" pitchFamily="34" charset="0"/>
              <a:buChar char="•"/>
            </a:pPr>
            <a:r>
              <a:rPr lang="fi-FI" sz="2400">
                <a:latin typeface="Be Vietnam" pitchFamily="2" charset="77"/>
                <a:hlinkClick r:id="rId7"/>
              </a:rPr>
              <a:t>Mentimeter</a:t>
            </a:r>
            <a:endParaRPr lang="fi-FI" sz="2400">
              <a:latin typeface="Be Vietnam" pitchFamily="2" charset="77"/>
            </a:endParaRPr>
          </a:p>
          <a:p>
            <a:r>
              <a:rPr lang="fi-FI" sz="2400">
                <a:latin typeface="Be Vietnam" pitchFamily="2" charset="77"/>
              </a:rPr>
              <a:t>Huom! Näissä ohjelmissa äänestäjän henkilöllisyyttä ei kuitenkaan voida todentaa.</a:t>
            </a:r>
            <a:endParaRPr lang="fi-FI" sz="2800">
              <a:latin typeface="Be Vietnam" pitchFamily="2" charset="77"/>
            </a:endParaRPr>
          </a:p>
        </p:txBody>
      </p:sp>
    </p:spTree>
    <p:extLst>
      <p:ext uri="{BB962C8B-B14F-4D97-AF65-F5344CB8AC3E}">
        <p14:creationId xmlns:p14="http://schemas.microsoft.com/office/powerpoint/2010/main" val="359296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940658" y="474190"/>
            <a:ext cx="10033687" cy="840260"/>
          </a:xfrm>
        </p:spPr>
        <p:txBody>
          <a:bodyPr anchor="ctr">
            <a:normAutofit/>
          </a:bodyPr>
          <a:lstStyle/>
          <a:p>
            <a:r>
              <a:rPr lang="fi-FI" sz="4400">
                <a:solidFill>
                  <a:schemeClr val="bg1"/>
                </a:solidFill>
                <a:latin typeface="Playfair Display" pitchFamily="2" charset="77"/>
              </a:rPr>
              <a:t>Ohjelmistovinkkejä etäkokouksiin</a:t>
            </a:r>
            <a:endParaRPr lang="en-FI" sz="4400" dirty="0">
              <a:solidFill>
                <a:schemeClr val="bg1"/>
              </a:solidFill>
              <a:latin typeface="Playfair Display" pitchFamily="2" charset="77"/>
            </a:endParaRPr>
          </a:p>
        </p:txBody>
      </p:sp>
      <p:sp>
        <p:nvSpPr>
          <p:cNvPr id="3" name="Suorakulmio 2">
            <a:extLst>
              <a:ext uri="{FF2B5EF4-FFF2-40B4-BE49-F238E27FC236}">
                <a16:creationId xmlns:a16="http://schemas.microsoft.com/office/drawing/2014/main" id="{DE3F528D-65E7-407E-A711-E521874DCAFB}"/>
              </a:ext>
            </a:extLst>
          </p:cNvPr>
          <p:cNvSpPr/>
          <p:nvPr/>
        </p:nvSpPr>
        <p:spPr>
          <a:xfrm>
            <a:off x="617220" y="1120831"/>
            <a:ext cx="11178540" cy="5262979"/>
          </a:xfrm>
          <a:prstGeom prst="rect">
            <a:avLst/>
          </a:prstGeom>
        </p:spPr>
        <p:txBody>
          <a:bodyPr wrap="square">
            <a:spAutoFit/>
          </a:bodyPr>
          <a:lstStyle/>
          <a:p>
            <a:r>
              <a:rPr lang="fi-FI" sz="2400" b="1">
                <a:latin typeface="Be Vietnam" pitchFamily="2" charset="77"/>
              </a:rPr>
              <a:t>Yhteisideointia etänä</a:t>
            </a:r>
          </a:p>
          <a:p>
            <a:endParaRPr lang="fi-FI" sz="2400" b="1">
              <a:latin typeface="Be Vietnam" pitchFamily="2" charset="77"/>
            </a:endParaRPr>
          </a:p>
          <a:p>
            <a:r>
              <a:rPr lang="fi-FI" sz="2400" b="1">
                <a:latin typeface="Be Vietnam" pitchFamily="2" charset="77"/>
                <a:hlinkClick r:id="rId4"/>
              </a:rPr>
              <a:t>Mentimeter</a:t>
            </a:r>
            <a:r>
              <a:rPr lang="fi-FI" sz="2400">
                <a:latin typeface="Be Vietnam" pitchFamily="2" charset="77"/>
              </a:rPr>
              <a:t> on oiva työkalu esimerkiksi palautteen tai ideoiden keräämiseen, osallistujien aktivointiin tai epämuodollisempaan äänestykseen. Myös maksuton versio.</a:t>
            </a:r>
          </a:p>
          <a:p>
            <a:endParaRPr lang="fi-FI" sz="2400">
              <a:latin typeface="Be Vietnam" pitchFamily="2" charset="77"/>
            </a:endParaRPr>
          </a:p>
          <a:p>
            <a:r>
              <a:rPr lang="fi-FI" sz="2400" b="1">
                <a:latin typeface="Be Vietnam" pitchFamily="2" charset="77"/>
              </a:rPr>
              <a:t>Google Jamboard </a:t>
            </a:r>
            <a:r>
              <a:rPr lang="fi-FI" sz="2400">
                <a:latin typeface="Be Vietnam" pitchFamily="2" charset="77"/>
              </a:rPr>
              <a:t>on helppokäyttöinen ja maksuton (myös maksullinen versio saatavilla). Huomaa, että maksuttomassa versiossa on rajattu, kuinka monta käyttäjää voi olla yhtä aikaa täyttämässä Jamboardia.</a:t>
            </a:r>
          </a:p>
          <a:p>
            <a:endParaRPr lang="fi-FI" sz="2400">
              <a:latin typeface="Be Vietnam" pitchFamily="2" charset="77"/>
            </a:endParaRPr>
          </a:p>
          <a:p>
            <a:r>
              <a:rPr lang="fi-FI" sz="2400" b="1">
                <a:latin typeface="Be Vietnam" pitchFamily="2" charset="77"/>
                <a:hlinkClick r:id="rId5"/>
              </a:rPr>
              <a:t>Padlet</a:t>
            </a:r>
            <a:r>
              <a:rPr lang="fi-FI" sz="2400">
                <a:latin typeface="Be Vietnam" pitchFamily="2" charset="77"/>
              </a:rPr>
              <a:t> on Jamboardin tapaan helppokäyttöinen ja maksuton (maksullinen versio kattavampi)</a:t>
            </a:r>
          </a:p>
          <a:p>
            <a:endParaRPr lang="fi-FI" sz="2400">
              <a:latin typeface="Be Vietnam" pitchFamily="2" charset="77"/>
            </a:endParaRPr>
          </a:p>
          <a:p>
            <a:r>
              <a:rPr lang="fi-FI" sz="2400" b="1">
                <a:latin typeface="Be Vietnam" pitchFamily="2" charset="77"/>
                <a:hlinkClick r:id="rId6"/>
              </a:rPr>
              <a:t>Flinga</a:t>
            </a:r>
            <a:r>
              <a:rPr lang="fi-FI" sz="2400">
                <a:latin typeface="Be Vietnam" pitchFamily="2" charset="77"/>
              </a:rPr>
              <a:t> on suomalainen ohjelma, joka on sekoitus Padletia ja Mentimeteriä.</a:t>
            </a:r>
          </a:p>
        </p:txBody>
      </p:sp>
    </p:spTree>
    <p:extLst>
      <p:ext uri="{BB962C8B-B14F-4D97-AF65-F5344CB8AC3E}">
        <p14:creationId xmlns:p14="http://schemas.microsoft.com/office/powerpoint/2010/main" val="4041771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1119213" y="957598"/>
            <a:ext cx="10194325" cy="5447645"/>
          </a:xfrm>
          <a:prstGeom prst="rect">
            <a:avLst/>
          </a:prstGeom>
          <a:noFill/>
        </p:spPr>
        <p:txBody>
          <a:bodyPr wrap="square" rtlCol="0">
            <a:spAutoFit/>
          </a:bodyPr>
          <a:lstStyle/>
          <a:p>
            <a:pPr algn="ctr"/>
            <a:r>
              <a:rPr lang="fi-FI" sz="3600">
                <a:latin typeface="Be Vietnam" pitchFamily="2" charset="77"/>
              </a:rPr>
              <a:t>Kokoukset ovat parhaimmillaan osallistavia, innostavia ja keskusteluun kannustavia tilaisuuksia. Hyvin valmistellut kokoukset ovat tehokkaita ja toisaalta tarpeeksi tilaa ajattelulle antavia.</a:t>
            </a:r>
          </a:p>
          <a:p>
            <a:pPr algn="ctr"/>
            <a:endParaRPr lang="fi-FI" sz="3600">
              <a:latin typeface="Be Vietnam" pitchFamily="2" charset="77"/>
            </a:endParaRPr>
          </a:p>
          <a:p>
            <a:pPr algn="ctr"/>
            <a:r>
              <a:rPr lang="fi-FI" sz="3000">
                <a:latin typeface="Be Vietnam" pitchFamily="2" charset="77"/>
              </a:rPr>
              <a:t>Lisätietoa kokoustaidoista löydät MSL Verkko-opistosta: </a:t>
            </a:r>
            <a:r>
              <a:rPr lang="fi-FI" sz="3000">
                <a:latin typeface="Be Vietnam" pitchFamily="2" charset="77"/>
                <a:hlinkClick r:id="rId4"/>
              </a:rPr>
              <a:t>https://moodle.msl.fi/course/view.php?id=</a:t>
            </a:r>
            <a:r>
              <a:rPr lang="fi-FI" sz="3600">
                <a:latin typeface="Be Vietnam" pitchFamily="2" charset="77"/>
                <a:hlinkClick r:id="rId4"/>
              </a:rPr>
              <a:t>20</a:t>
            </a:r>
            <a:endParaRPr lang="fi-FI" sz="3600">
              <a:latin typeface="Be Vietnam" pitchFamily="2" charset="77"/>
            </a:endParaRPr>
          </a:p>
          <a:p>
            <a:pPr algn="ctr"/>
            <a:endParaRPr lang="fi-FI" sz="3600" dirty="0">
              <a:latin typeface="Be Vietnam" pitchFamily="2" charset="77"/>
            </a:endParaRPr>
          </a:p>
        </p:txBody>
      </p:sp>
    </p:spTree>
    <p:extLst>
      <p:ext uri="{BB962C8B-B14F-4D97-AF65-F5344CB8AC3E}">
        <p14:creationId xmlns:p14="http://schemas.microsoft.com/office/powerpoint/2010/main" val="408675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021198" y="428101"/>
            <a:ext cx="10033687" cy="840260"/>
          </a:xfrm>
        </p:spPr>
        <p:txBody>
          <a:bodyPr anchor="ctr">
            <a:normAutofit/>
          </a:bodyPr>
          <a:lstStyle/>
          <a:p>
            <a:pPr algn="l"/>
            <a:r>
              <a:rPr lang="fi-FI" sz="4400">
                <a:solidFill>
                  <a:schemeClr val="bg1"/>
                </a:solidFill>
                <a:latin typeface="Playfair Display" pitchFamily="2" charset="77"/>
              </a:rPr>
              <a:t>Osaava kokouksen puheenjohtaja</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80473" y="1556951"/>
            <a:ext cx="11031054" cy="4493538"/>
          </a:xfrm>
          <a:prstGeom prst="rect">
            <a:avLst/>
          </a:prstGeom>
          <a:noFill/>
        </p:spPr>
        <p:txBody>
          <a:bodyPr wrap="square" rtlCol="0">
            <a:spAutoFit/>
          </a:bodyPr>
          <a:lstStyle/>
          <a:p>
            <a:pPr lvl="0" algn="ctr">
              <a:spcAft>
                <a:spcPts val="1200"/>
              </a:spcAft>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Rohkaisee toisia osallistumaan, antaa</a:t>
            </a:r>
          </a:p>
          <a:p>
            <a:pPr lvl="0" algn="ctr">
              <a:spcAft>
                <a:spcPts val="1200"/>
              </a:spcAft>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puheenvuoroja muille ja </a:t>
            </a:r>
            <a:r>
              <a:rPr lang="fi-FI" sz="2800" b="1">
                <a:solidFill>
                  <a:schemeClr val="bg1"/>
                </a:solidFill>
                <a:latin typeface="Be Vietnam" panose="00000500000000000000" pitchFamily="2" charset="0"/>
                <a:ea typeface="Open Sans" panose="020B0606030504020204" pitchFamily="34" charset="0"/>
                <a:cs typeface="Open Sans" panose="020B0606030504020204" pitchFamily="34" charset="0"/>
              </a:rPr>
              <a:t>auttaa kokousta</a:t>
            </a:r>
          </a:p>
          <a:p>
            <a:pPr lvl="0" algn="ctr">
              <a:spcAft>
                <a:spcPts val="1200"/>
              </a:spcAft>
            </a:pPr>
            <a:r>
              <a:rPr lang="fi-FI" sz="2800" b="1">
                <a:solidFill>
                  <a:schemeClr val="bg1"/>
                </a:solidFill>
                <a:latin typeface="Be Vietnam" panose="00000500000000000000" pitchFamily="2" charset="0"/>
                <a:ea typeface="Open Sans" panose="020B0606030504020204" pitchFamily="34" charset="0"/>
                <a:cs typeface="Open Sans" panose="020B0606030504020204" pitchFamily="34" charset="0"/>
              </a:rPr>
              <a:t>toimimaan suunnitelmallisesti</a:t>
            </a:r>
          </a:p>
          <a:p>
            <a:pPr lvl="0" algn="ctr">
              <a:spcAft>
                <a:spcPts val="1200"/>
              </a:spcAft>
            </a:pPr>
            <a:endPar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endParaRPr>
          </a:p>
          <a:p>
            <a:pPr lvl="0" algn="ctr">
              <a:spcAft>
                <a:spcPts val="1200"/>
              </a:spcAft>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Toimii </a:t>
            </a:r>
            <a:r>
              <a:rPr lang="fi-FI" sz="2800" b="1">
                <a:solidFill>
                  <a:schemeClr val="bg1"/>
                </a:solidFill>
                <a:latin typeface="Be Vietnam" panose="00000500000000000000" pitchFamily="2" charset="0"/>
                <a:ea typeface="Open Sans" panose="020B0606030504020204" pitchFamily="34" charset="0"/>
                <a:cs typeface="Open Sans" panose="020B0606030504020204" pitchFamily="34" charset="0"/>
              </a:rPr>
              <a:t>aloitteellisesti</a:t>
            </a: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 jotta asiat </a:t>
            </a:r>
            <a:r>
              <a:rPr lang="fi-FI" sz="2800" b="1">
                <a:solidFill>
                  <a:schemeClr val="bg1"/>
                </a:solidFill>
                <a:latin typeface="Be Vietnam" panose="00000500000000000000" pitchFamily="2" charset="0"/>
                <a:ea typeface="Open Sans" panose="020B0606030504020204" pitchFamily="34" charset="0"/>
                <a:cs typeface="Open Sans" panose="020B0606030504020204" pitchFamily="34" charset="0"/>
              </a:rPr>
              <a:t>valmistellaan</a:t>
            </a:r>
          </a:p>
          <a:p>
            <a:pPr lvl="0" algn="ctr">
              <a:spcAft>
                <a:spcPts val="1200"/>
              </a:spcAft>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sekä tehdyt päätökset </a:t>
            </a:r>
            <a:r>
              <a:rPr lang="fi-FI" sz="2800" b="1">
                <a:solidFill>
                  <a:schemeClr val="bg1"/>
                </a:solidFill>
                <a:latin typeface="Be Vietnam" panose="00000500000000000000" pitchFamily="2" charset="0"/>
                <a:ea typeface="Open Sans" panose="020B0606030504020204" pitchFamily="34" charset="0"/>
                <a:cs typeface="Open Sans" panose="020B0606030504020204" pitchFamily="34" charset="0"/>
              </a:rPr>
              <a:t>toteutetaan</a:t>
            </a: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 ja niitä</a:t>
            </a:r>
          </a:p>
          <a:p>
            <a:pPr lvl="0" algn="ctr">
              <a:spcAft>
                <a:spcPts val="1200"/>
              </a:spcAft>
            </a:pPr>
            <a:r>
              <a:rPr lang="fi-FI" sz="2800" b="1">
                <a:solidFill>
                  <a:schemeClr val="bg1"/>
                </a:solidFill>
                <a:latin typeface="Be Vietnam" panose="00000500000000000000" pitchFamily="2" charset="0"/>
                <a:ea typeface="Open Sans" panose="020B0606030504020204" pitchFamily="34" charset="0"/>
                <a:cs typeface="Open Sans" panose="020B0606030504020204" pitchFamily="34" charset="0"/>
              </a:rPr>
              <a:t>seurataan</a:t>
            </a: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 hyvin</a:t>
            </a:r>
          </a:p>
          <a:p>
            <a:pPr algn="ctr"/>
            <a:endParaRPr lang="fi-FI" sz="2000" dirty="0">
              <a:solidFill>
                <a:schemeClr val="bg1"/>
              </a:solidFill>
              <a:latin typeface="Be Vietnam" pitchFamily="2" charset="77"/>
            </a:endParaRPr>
          </a:p>
        </p:txBody>
      </p:sp>
    </p:spTree>
    <p:extLst>
      <p:ext uri="{BB962C8B-B14F-4D97-AF65-F5344CB8AC3E}">
        <p14:creationId xmlns:p14="http://schemas.microsoft.com/office/powerpoint/2010/main" val="215690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2735698" y="689384"/>
            <a:ext cx="10033687" cy="840260"/>
          </a:xfrm>
        </p:spPr>
        <p:txBody>
          <a:bodyPr anchor="ctr">
            <a:normAutofit/>
          </a:bodyPr>
          <a:lstStyle/>
          <a:p>
            <a:pPr algn="l"/>
            <a:r>
              <a:rPr lang="fi-FI" sz="4400">
                <a:solidFill>
                  <a:schemeClr val="bg1"/>
                </a:solidFill>
                <a:latin typeface="Playfair Display" pitchFamily="2" charset="77"/>
              </a:rPr>
              <a:t>Puheenjohtaja</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786213" y="1842701"/>
            <a:ext cx="11031054" cy="3416320"/>
          </a:xfrm>
          <a:prstGeom prst="rect">
            <a:avLst/>
          </a:prstGeom>
          <a:noFill/>
        </p:spPr>
        <p:txBody>
          <a:bodyPr wrap="square" rtlCol="0">
            <a:spAutoFit/>
          </a:bodyPr>
          <a:lstStyle/>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Johtaa puhetta</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Jakaa puheenvuorot</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Vastaa asian esittelyn oikeasta kulusta</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Tekee ehdotuksen kokouksen kulusta</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Vastaa järjestyksestä</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Huolehtii, että kokous noudattaa sääntöjä</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Allekirjoittaa pöytäkirjan</a:t>
            </a:r>
            <a:endParaRPr lang="fi-FI" sz="3200">
              <a:solidFill>
                <a:schemeClr val="bg1"/>
              </a:solidFill>
              <a:latin typeface="Be Vietnam" panose="00000500000000000000" pitchFamily="2" charset="0"/>
              <a:ea typeface="Open Sans" panose="020B0606030504020204" pitchFamily="34" charset="0"/>
              <a:cs typeface="Open Sans" panose="020B0606030504020204" pitchFamily="34" charset="0"/>
            </a:endParaRPr>
          </a:p>
          <a:p>
            <a:pPr marL="342900" indent="-342900" algn="ctr">
              <a:buFont typeface="Wingdings" panose="05000000000000000000" pitchFamily="2" charset="2"/>
              <a:buChar char="ü"/>
            </a:pPr>
            <a:endParaRPr lang="fi-FI" sz="2000" dirty="0">
              <a:solidFill>
                <a:schemeClr val="bg1"/>
              </a:solidFill>
              <a:latin typeface="Be Vietnam" pitchFamily="2" charset="77"/>
            </a:endParaRPr>
          </a:p>
        </p:txBody>
      </p:sp>
    </p:spTree>
    <p:extLst>
      <p:ext uri="{BB962C8B-B14F-4D97-AF65-F5344CB8AC3E}">
        <p14:creationId xmlns:p14="http://schemas.microsoft.com/office/powerpoint/2010/main" val="253057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021198" y="428101"/>
            <a:ext cx="10033687" cy="840260"/>
          </a:xfrm>
        </p:spPr>
        <p:txBody>
          <a:bodyPr anchor="ctr">
            <a:normAutofit/>
          </a:bodyPr>
          <a:lstStyle/>
          <a:p>
            <a:pPr algn="l"/>
            <a:r>
              <a:rPr lang="fi-FI" sz="4400">
                <a:solidFill>
                  <a:schemeClr val="bg1"/>
                </a:solidFill>
                <a:latin typeface="Playfair Display" pitchFamily="2" charset="77"/>
              </a:rPr>
              <a:t>Kokoukseen valmistautuminen</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80473" y="1556951"/>
            <a:ext cx="11031054" cy="3847207"/>
          </a:xfrm>
          <a:prstGeom prst="rect">
            <a:avLst/>
          </a:prstGeom>
          <a:noFill/>
        </p:spPr>
        <p:txBody>
          <a:bodyPr wrap="square" rtlCol="0">
            <a:spAutoFit/>
          </a:bodyPr>
          <a:lstStyle/>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Tutustu kokousmateriaaliin etukäteen</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Perehdy käsiteltäviin asioihin</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Selvitä tavoitteesi/mielipiteesi kokouksessa käsiteltäviin asioihin</a:t>
            </a:r>
          </a:p>
          <a:p>
            <a:pPr marL="914400" lvl="1" indent="-457200">
              <a:buFont typeface="Courier New" panose="02070309020205020404" pitchFamily="49" charset="0"/>
              <a:buChar char="o"/>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yhteiset</a:t>
            </a:r>
          </a:p>
          <a:p>
            <a:pPr marL="914400" lvl="1" indent="-457200">
              <a:buFont typeface="Courier New" panose="02070309020205020404" pitchFamily="49" charset="0"/>
              <a:buChar char="o"/>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omat </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Valmistaudu puheenvuoroosi</a:t>
            </a:r>
          </a:p>
          <a:p>
            <a:pPr marL="457200" indent="-457200">
              <a:buFont typeface="Arial" panose="020B0604020202020204" pitchFamily="34" charset="0"/>
              <a:buChar char="•"/>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Valmistele vastuualueesi asiat</a:t>
            </a:r>
          </a:p>
          <a:p>
            <a:pPr marL="342900" indent="-342900" algn="ctr">
              <a:buFont typeface="Wingdings" panose="05000000000000000000" pitchFamily="2" charset="2"/>
              <a:buChar char="ü"/>
            </a:pPr>
            <a:endParaRPr lang="fi-FI" sz="2000" dirty="0">
              <a:solidFill>
                <a:schemeClr val="bg1"/>
              </a:solidFill>
              <a:latin typeface="Be Vietnam" pitchFamily="2" charset="77"/>
            </a:endParaRPr>
          </a:p>
        </p:txBody>
      </p:sp>
    </p:spTree>
    <p:extLst>
      <p:ext uri="{BB962C8B-B14F-4D97-AF65-F5344CB8AC3E}">
        <p14:creationId xmlns:p14="http://schemas.microsoft.com/office/powerpoint/2010/main" val="191329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154430" y="2061477"/>
            <a:ext cx="9513570" cy="2387600"/>
          </a:xfrm>
        </p:spPr>
        <p:txBody>
          <a:bodyPr anchor="ctr">
            <a:normAutofit fontScale="90000"/>
          </a:bodyPr>
          <a:lstStyle/>
          <a:p>
            <a:r>
              <a:rPr lang="fi-FI">
                <a:solidFill>
                  <a:schemeClr val="bg1"/>
                </a:solidFill>
                <a:latin typeface="Playfair Display" pitchFamily="2" charset="77"/>
              </a:rPr>
              <a:t>Keskustelua: </a:t>
            </a:r>
            <a:br>
              <a:rPr lang="fi-FI">
                <a:solidFill>
                  <a:schemeClr val="bg1"/>
                </a:solidFill>
                <a:latin typeface="Playfair Display" pitchFamily="2" charset="77"/>
              </a:rPr>
            </a:br>
            <a:r>
              <a:rPr lang="fi-FI">
                <a:solidFill>
                  <a:schemeClr val="bg1"/>
                </a:solidFill>
                <a:latin typeface="Playfair Display" pitchFamily="2" charset="77"/>
              </a:rPr>
              <a:t>Oletko ollut kokouksessa, joka ei ollut aivan onnistunut? </a:t>
            </a:r>
            <a:br>
              <a:rPr lang="fi-FI">
                <a:solidFill>
                  <a:schemeClr val="bg1"/>
                </a:solidFill>
                <a:latin typeface="Playfair Display" pitchFamily="2" charset="77"/>
              </a:rPr>
            </a:br>
            <a:r>
              <a:rPr lang="fi-FI">
                <a:solidFill>
                  <a:schemeClr val="bg1"/>
                </a:solidFill>
                <a:latin typeface="Playfair Display" pitchFamily="2" charset="77"/>
              </a:rPr>
              <a:t>Miksi kokous ei onnistunut?</a:t>
            </a:r>
            <a:endParaRPr lang="en-FI" dirty="0">
              <a:solidFill>
                <a:schemeClr val="bg1"/>
              </a:solidFill>
              <a:latin typeface="Playfair Display" pitchFamily="2" charset="77"/>
            </a:endParaRPr>
          </a:p>
        </p:txBody>
      </p:sp>
    </p:spTree>
    <p:extLst>
      <p:ext uri="{BB962C8B-B14F-4D97-AF65-F5344CB8AC3E}">
        <p14:creationId xmlns:p14="http://schemas.microsoft.com/office/powerpoint/2010/main" val="88526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524000" y="2061477"/>
            <a:ext cx="9144000" cy="2387600"/>
          </a:xfrm>
        </p:spPr>
        <p:txBody>
          <a:bodyPr anchor="ctr"/>
          <a:lstStyle/>
          <a:p>
            <a:r>
              <a:rPr lang="fi-FI">
                <a:solidFill>
                  <a:schemeClr val="bg1"/>
                </a:solidFill>
                <a:latin typeface="Playfair Display" pitchFamily="2" charset="77"/>
              </a:rPr>
              <a:t>Kokouksen kulku</a:t>
            </a:r>
            <a:endParaRPr lang="en-FI" dirty="0">
              <a:solidFill>
                <a:schemeClr val="bg1"/>
              </a:solidFill>
              <a:latin typeface="Playfair Display" pitchFamily="2" charset="77"/>
            </a:endParaRPr>
          </a:p>
        </p:txBody>
      </p:sp>
    </p:spTree>
    <p:extLst>
      <p:ext uri="{BB962C8B-B14F-4D97-AF65-F5344CB8AC3E}">
        <p14:creationId xmlns:p14="http://schemas.microsoft.com/office/powerpoint/2010/main" val="410169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021198" y="428101"/>
            <a:ext cx="10033687" cy="840260"/>
          </a:xfrm>
        </p:spPr>
        <p:txBody>
          <a:bodyPr anchor="ctr">
            <a:normAutofit/>
          </a:bodyPr>
          <a:lstStyle/>
          <a:p>
            <a:pPr algn="l"/>
            <a:r>
              <a:rPr lang="fi-FI" sz="4400">
                <a:solidFill>
                  <a:schemeClr val="bg1"/>
                </a:solidFill>
                <a:latin typeface="Playfair Display" pitchFamily="2" charset="77"/>
              </a:rPr>
              <a:t>Esimerkki valtuuston kokouksesta</a:t>
            </a:r>
            <a:endParaRPr lang="en-FI" sz="4400" dirty="0">
              <a:solidFill>
                <a:schemeClr val="bg1"/>
              </a:solidFill>
              <a:latin typeface="Playfair Display" pitchFamily="2" charset="77"/>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80473" y="1556951"/>
            <a:ext cx="11031054" cy="4278094"/>
          </a:xfrm>
          <a:prstGeom prst="rect">
            <a:avLst/>
          </a:prstGeom>
          <a:noFill/>
        </p:spPr>
        <p:txBody>
          <a:bodyPr wrap="square" rtlCol="0">
            <a:spAutoFit/>
          </a:bodyPr>
          <a:lstStyle/>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Avaus</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Läsnä olevien ja heidän läsnäolo-oikeutensa toteaminen</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Laillisuuden ja päätösvaltaisuuden toteaminen</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Pöytäkirjan tarkastustavasta ja -ajasta päättäminen</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Kokouksen työjärjestyksen hyväksyminen ja menettelytavat</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Ilmoitusasiat</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Varsinaiset kokousasiat</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Muut mahdolliset asiat</a:t>
            </a:r>
          </a:p>
          <a:p>
            <a:pPr marL="342900" indent="-342900">
              <a:buFont typeface="+mj-lt"/>
              <a:buAutoNum type="arabicPeriod"/>
            </a:pPr>
            <a:r>
              <a:rPr lang="fi-FI" sz="2800">
                <a:solidFill>
                  <a:schemeClr val="bg1"/>
                </a:solidFill>
                <a:latin typeface="Be Vietnam" panose="00000500000000000000" pitchFamily="2" charset="0"/>
                <a:ea typeface="Open Sans" panose="020B0606030504020204" pitchFamily="34" charset="0"/>
                <a:cs typeface="Open Sans" panose="020B0606030504020204" pitchFamily="34" charset="0"/>
              </a:rPr>
              <a:t>Päätös</a:t>
            </a:r>
          </a:p>
          <a:p>
            <a:pPr marL="342900" indent="-342900" algn="ctr">
              <a:buFont typeface="Wingdings" panose="05000000000000000000" pitchFamily="2" charset="2"/>
              <a:buChar char="ü"/>
            </a:pPr>
            <a:endParaRPr lang="fi-FI" sz="2000" dirty="0">
              <a:solidFill>
                <a:schemeClr val="bg1"/>
              </a:solidFill>
              <a:latin typeface="Be Vietnam" pitchFamily="2" charset="77"/>
            </a:endParaRPr>
          </a:p>
        </p:txBody>
      </p:sp>
    </p:spTree>
    <p:extLst>
      <p:ext uri="{BB962C8B-B14F-4D97-AF65-F5344CB8AC3E}">
        <p14:creationId xmlns:p14="http://schemas.microsoft.com/office/powerpoint/2010/main" val="2356053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21C7E7678F6E74D92492F9CD6125727" ma:contentTypeVersion="12" ma:contentTypeDescription="Luo uusi asiakirja." ma:contentTypeScope="" ma:versionID="e08fa2ecb7b9d3b82c4291bfa3f6b8e4">
  <xsd:schema xmlns:xsd="http://www.w3.org/2001/XMLSchema" xmlns:xs="http://www.w3.org/2001/XMLSchema" xmlns:p="http://schemas.microsoft.com/office/2006/metadata/properties" xmlns:ns2="ad7561cf-fbfc-4516-a667-f1ffdb31d87c" xmlns:ns3="0b5bbc20-0df5-45b5-9090-36bd4657140e" targetNamespace="http://schemas.microsoft.com/office/2006/metadata/properties" ma:root="true" ma:fieldsID="373f1718683d2202d141d5ff8da40cf1" ns2:_="" ns3:_="">
    <xsd:import namespace="ad7561cf-fbfc-4516-a667-f1ffdb31d87c"/>
    <xsd:import namespace="0b5bbc20-0df5-45b5-9090-36bd465714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561cf-fbfc-4516-a667-f1ffdb31d8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5bbc20-0df5-45b5-9090-36bd4657140e"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1DBE4F-39C1-4E6A-B1FF-8DB003AAE2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4070DB-74DB-4545-8F9E-3133FC091BE1}">
  <ds:schemaRefs>
    <ds:schemaRef ds:uri="http://schemas.microsoft.com/sharepoint/v3/contenttype/forms"/>
  </ds:schemaRefs>
</ds:datastoreItem>
</file>

<file path=customXml/itemProps3.xml><?xml version="1.0" encoding="utf-8"?>
<ds:datastoreItem xmlns:ds="http://schemas.openxmlformats.org/officeDocument/2006/customXml" ds:itemID="{52B2BD6F-7AF3-41DE-8A63-C5A536FDF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561cf-fbfc-4516-a667-f1ffdb31d87c"/>
    <ds:schemaRef ds:uri="0b5bbc20-0df5-45b5-9090-36bd46571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4771</TotalTime>
  <Words>1433</Words>
  <Application>Microsoft Office PowerPoint</Application>
  <PresentationFormat>Laajakuva</PresentationFormat>
  <Paragraphs>274</Paragraphs>
  <Slides>32</Slides>
  <Notes>32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32</vt:i4>
      </vt:variant>
    </vt:vector>
  </HeadingPairs>
  <TitlesOfParts>
    <vt:vector size="41" baseType="lpstr">
      <vt:lpstr>Playfair Display</vt:lpstr>
      <vt:lpstr>Wingdings</vt:lpstr>
      <vt:lpstr>Courier New</vt:lpstr>
      <vt:lpstr>Be Vietnam</vt:lpstr>
      <vt:lpstr>Open Sans</vt:lpstr>
      <vt:lpstr>Arial</vt:lpstr>
      <vt:lpstr>Calibri</vt:lpstr>
      <vt:lpstr>Calibri Light</vt:lpstr>
      <vt:lpstr>Office Theme</vt:lpstr>
      <vt:lpstr>Kokoustaidot </vt:lpstr>
      <vt:lpstr>Keskustelua:  Muistelkaa erityisen onnistunutta kokousta. Mikä teki kokouksesta onnistuneen?</vt:lpstr>
      <vt:lpstr>Osaava kokoustaja</vt:lpstr>
      <vt:lpstr>Osaava kokouksen puheenjohtaja</vt:lpstr>
      <vt:lpstr>Puheenjohtaja</vt:lpstr>
      <vt:lpstr>Kokoukseen valmistautuminen</vt:lpstr>
      <vt:lpstr>Keskustelua:  Oletko ollut kokouksessa, joka ei ollut aivan onnistunut?  Miksi kokous ei onnistunut?</vt:lpstr>
      <vt:lpstr>Kokouksen kulku</vt:lpstr>
      <vt:lpstr>Esimerkki valtuuston kokouksesta</vt:lpstr>
      <vt:lpstr>Läsnä olevien ja heidän  läsnäolo-oikeutensa toteaminen</vt:lpstr>
      <vt:lpstr>Kokouksen päätösvaltaisuus</vt:lpstr>
      <vt:lpstr>Kokouksesta on pidettävä  pöytäkirjaa</vt:lpstr>
      <vt:lpstr>Pöytäkirjan tarkoitus</vt:lpstr>
      <vt:lpstr>Pöytäkirjantarkistajat</vt:lpstr>
      <vt:lpstr>Pöytäkirjan mallit</vt:lpstr>
      <vt:lpstr>Kokouksen työjärjestys</vt:lpstr>
      <vt:lpstr>Ilmoitusasiat</vt:lpstr>
      <vt:lpstr>Puheenvuorotyypit,  äänestäminen ja vaali</vt:lpstr>
      <vt:lpstr>Varsinaisen kokousasian käsittely</vt:lpstr>
      <vt:lpstr>Erilaisia puheenvuoroja</vt:lpstr>
      <vt:lpstr>Ehdotukset</vt:lpstr>
      <vt:lpstr>Yksityiskohtainen äänestysjärjestys</vt:lpstr>
      <vt:lpstr>Yksityiskohtainen äänestysjärjestys</vt:lpstr>
      <vt:lpstr>Etäkokoukset</vt:lpstr>
      <vt:lpstr>Osallistavat etäkokoukset</vt:lpstr>
      <vt:lpstr>Yhteisesti kootut vinkit onnistuneisiin etäkokouksiin</vt:lpstr>
      <vt:lpstr>Yhteisesti kootut vinkit onnistuneisiin etäkokouksiin</vt:lpstr>
      <vt:lpstr>Yhteisesti kootut vinkit onnistuneisiin etäkokouksiin</vt:lpstr>
      <vt:lpstr>Ohjelmistovinkkejä etäkokouksiin</vt:lpstr>
      <vt:lpstr>Ohjelmistovinkkejä etäkokouksiin</vt:lpstr>
      <vt:lpstr>Ohjelmistovinkkejä etäkokouksiin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Johannes Erkkilä</dc:creator>
  <cp:lastModifiedBy>Sofia Heininen</cp:lastModifiedBy>
  <cp:revision>82</cp:revision>
  <dcterms:created xsi:type="dcterms:W3CDTF">2020-06-12T11:44:30Z</dcterms:created>
  <dcterms:modified xsi:type="dcterms:W3CDTF">2020-12-17T07:38:14Z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0x010100D21C7E7678F6E74D92492F9CD6125727</vt:lpwstr>
  </property>
</Properties>
</file>