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58" r:id="rId6"/>
    <p:sldId id="263" r:id="rId7"/>
    <p:sldId id="262" r:id="rId8"/>
    <p:sldId id="264" r:id="rId9"/>
  </p:sldIdLst>
  <p:sldSz cx="18288000" cy="10287000"/>
  <p:notesSz cx="6858000" cy="9144000"/>
  <p:embeddedFontLst>
    <p:embeddedFont>
      <p:font typeface="Paytone One"/>
      <p:regular r:id="rId11"/>
    </p:embeddedFont>
    <p:embeddedFont>
      <p:font typeface="Sharp Sans No1 Bold" pitchFamily="2" charset="77"/>
      <p:bold r:id="rId12"/>
    </p:embeddedFont>
    <p:embeddedFont>
      <p:font typeface="Sharp Sans No1 Semibold" pitchFamily="2" charset="77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6396"/>
    <a:srgbClr val="CD61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9" autoAdjust="0"/>
    <p:restoredTop sz="94795" autoAdjust="0"/>
  </p:normalViewPr>
  <p:slideViewPr>
    <p:cSldViewPr>
      <p:cViewPr>
        <p:scale>
          <a:sx n="53" d="100"/>
          <a:sy n="53" d="100"/>
        </p:scale>
        <p:origin x="1184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84886-95F9-9044-A864-7B6A222393F6}" type="datetimeFigureOut">
              <a:rPr lang="sv-FI" smtClean="0"/>
              <a:t>2026-08-28</a:t>
            </a:fld>
            <a:endParaRPr lang="sv-FI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FI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BE4D5-CBB3-2D41-B5EF-141E88A0C8D9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154044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BE4D5-CBB3-2D41-B5EF-141E88A0C8D9}" type="slidenum">
              <a:rPr lang="sv-FI" smtClean="0"/>
              <a:t>5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609812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BE4D5-CBB3-2D41-B5EF-141E88A0C8D9}" type="slidenum">
              <a:rPr lang="sv-FI" smtClean="0"/>
              <a:t>7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59932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msl.fi/course/view.php?id=212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msl.fi/course/view.php?id=21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msl.fi/mod/folder/view.php?id=1033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360355" y="6744079"/>
            <a:ext cx="11567290" cy="1179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0"/>
              </a:lnSpc>
            </a:pPr>
            <a:r>
              <a:rPr lang="sv-SE" sz="8900" dirty="0">
                <a:solidFill>
                  <a:srgbClr val="FFFFFF"/>
                </a:solidFill>
                <a:latin typeface="Paytone One"/>
                <a:ea typeface="Paytone One"/>
                <a:cs typeface="Paytone One"/>
                <a:sym typeface="Paytone One"/>
              </a:rPr>
              <a:t>2025–2026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BD76CB6-767D-877D-C423-3331A9E96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" b="8641"/>
          <a:stretch>
            <a:fillRect/>
          </a:stretch>
        </p:blipFill>
        <p:spPr>
          <a:xfrm>
            <a:off x="0" y="-27214"/>
            <a:ext cx="18288000" cy="1084918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88A4855-4A3C-B7BC-5E05-2C11D465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053" y="3287674"/>
            <a:ext cx="9947894" cy="3711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22514"/>
            <a:ext cx="16230600" cy="1248194"/>
          </a:xfrm>
          <a:prstGeom prst="rect">
            <a:avLst/>
          </a:prstGeom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91"/>
              </a:lnSpc>
            </a:pP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Vad </a:t>
            </a: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är</a:t>
            </a: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 Kocka </a:t>
            </a: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inhemskt</a:t>
            </a: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2162405"/>
            <a:ext cx="16002000" cy="7602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8000" lvl="1" algn="l"/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Kocka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inhemskt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ett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matfostringsprogram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åttondeklassare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med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huslig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ekonomi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som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tillvalsämne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Målet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introducera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inhemska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råvaror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eleverna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kunskap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om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matproduktionen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Finland.</a:t>
            </a:r>
          </a:p>
          <a:p>
            <a:pPr marL="288000" algn="l"/>
            <a:endParaRPr lang="en-US" sz="38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algn="l"/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     I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konceptet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ingår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:</a:t>
            </a:r>
          </a:p>
          <a:p>
            <a:pPr marL="288000" algn="l"/>
            <a:endParaRPr lang="en-US" sz="38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lvl="1" indent="-323850" algn="l">
              <a:buFont typeface="Arial"/>
              <a:buChar char="•"/>
            </a:pP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Undervisningsmaterial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instruktioner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Moodle-</a:t>
            </a:r>
            <a:r>
              <a:rPr lang="en-US" sz="3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sidan</a:t>
            </a:r>
            <a:endParaRPr lang="en-US" sz="3800" b="1" dirty="0">
              <a:solidFill>
                <a:schemeClr val="tx2">
                  <a:lumMod val="60000"/>
                  <a:lumOff val="40000"/>
                </a:schemeClr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lvl="1" indent="-323850" algn="l">
              <a:buFont typeface="Arial"/>
              <a:buChar char="•"/>
            </a:pP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Ett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recepthäfte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med information om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ursprungsmärkningar</a:t>
            </a:r>
            <a:endParaRPr lang="en-US" sz="38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lvl="1" indent="-323850" algn="l">
              <a:buFont typeface="Arial"/>
              <a:buChar char="•"/>
            </a:pP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Matdikter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tilläggsmaterial</a:t>
            </a:r>
            <a:endParaRPr lang="en-US" sz="38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lvl="1" indent="-323850" algn="l">
              <a:buFont typeface="Arial"/>
              <a:buChar char="•"/>
            </a:pPr>
            <a:endParaRPr lang="en-US" sz="38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288000" lvl="1" algn="l"/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SLC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bekostar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materialet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råvarorna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Producentförbunden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b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lokalavdelningarna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levererar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ingredienserna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recepthäften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b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samt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koordinerar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eventuella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bondebesök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40165" y="495300"/>
            <a:ext cx="9637337" cy="99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1"/>
              </a:lnSpc>
            </a:pPr>
            <a:r>
              <a:rPr lang="en-US" sz="8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Hur det </a:t>
            </a:r>
            <a:r>
              <a:rPr lang="en-US" sz="8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fungerar</a:t>
            </a:r>
            <a:endParaRPr lang="en-US" sz="8000" b="1" dirty="0">
              <a:solidFill>
                <a:schemeClr val="tx2"/>
              </a:solidFill>
              <a:latin typeface="Sharp Sans No1 Bold" pitchFamily="2" charset="77"/>
              <a:ea typeface="Sharp Sans No1 Bold" pitchFamily="2" charset="77"/>
              <a:cs typeface="Sharp Sans No1 Bold" pitchFamily="2" charset="77"/>
              <a:sym typeface="Paytone On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2013132"/>
            <a:ext cx="9239468" cy="1046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buFont typeface="Arial"/>
              <a:buChar char="•"/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Kocka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inhemskt-kampanjen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startar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4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måndagen</a:t>
            </a:r>
            <a:r>
              <a:rPr lang="en-US" sz="34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 den 7 </a:t>
            </a:r>
            <a:r>
              <a:rPr lang="en-US" sz="34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september</a:t>
            </a:r>
            <a:r>
              <a:rPr lang="en-US" sz="34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.</a:t>
            </a:r>
          </a:p>
          <a:p>
            <a:pPr marL="755651" lvl="1" indent="-377825" algn="l"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>
              <a:buFont typeface="Arial"/>
              <a:buChar char="•"/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Därefter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kontaktar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producentförbunden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lokalavdelningarna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skolorna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via 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e-post,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telefon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eller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personligen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  <a:p>
            <a:pPr marL="377826" lvl="1" algn="l"/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>
              <a:buFont typeface="Arial"/>
              <a:buChar char="•"/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När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antalet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grupper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elever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bekräftat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köps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ingredienserna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in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leveraras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tillsammans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med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recepthäftena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till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skolan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  <a:p>
            <a:pPr marL="755651" lvl="1" indent="-377825" algn="l"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 algn="l">
              <a:buFont typeface="Arial"/>
              <a:buChar char="•"/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Kampanjperioden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pågår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mellan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: 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7.9–31.12.2026 och 1.1–31.3.2027.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377826" lvl="1" algn="l"/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</a:p>
          <a:p>
            <a:pPr marL="755651" lvl="1" indent="-377825" algn="l"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 algn="l"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 algn="l"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7FAD696-C623-03D2-C449-7813E8CFA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502" y="0"/>
            <a:ext cx="7717464" cy="10287000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83AA66EC-9969-074B-251B-9C3DE2F3CA0D}"/>
              </a:ext>
            </a:extLst>
          </p:cNvPr>
          <p:cNvSpPr/>
          <p:nvPr/>
        </p:nvSpPr>
        <p:spPr>
          <a:xfrm>
            <a:off x="11201400" y="8343900"/>
            <a:ext cx="6849534" cy="1524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solidFill>
                  <a:schemeClr val="tx2">
                    <a:lumMod val="75000"/>
                  </a:schemeClr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HÄR HITTAR DU NOGRANNARE INSTRUKTIONER!</a:t>
            </a:r>
            <a:endParaRPr lang="sv-FI" sz="3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41409"/>
            <a:ext cx="16230600" cy="1120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Kort om </a:t>
            </a: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materialet</a:t>
            </a:r>
            <a:endParaRPr lang="en-US" sz="9000" b="1" dirty="0">
              <a:solidFill>
                <a:schemeClr val="tx2"/>
              </a:solidFill>
              <a:latin typeface="Sharp Sans No1 Bold" pitchFamily="2" charset="77"/>
              <a:ea typeface="Sharp Sans No1 Bold" pitchFamily="2" charset="77"/>
              <a:cs typeface="Sharp Sans No1 Bold" pitchFamily="2" charset="77"/>
              <a:sym typeface="Paytone One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58008" y="3110660"/>
            <a:ext cx="16230600" cy="4488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3500"/>
              </a:lnSpc>
              <a:buFont typeface="Arial"/>
              <a:buChar char="•"/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Kocka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inhemskt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återkommande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matfostringsprogram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som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nu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genomförs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fjärde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gången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finlandssvenskt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håll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  <a:p>
            <a:pPr marL="755651" lvl="1" indent="-377825" algn="l">
              <a:lnSpc>
                <a:spcPts val="3500"/>
              </a:lnSpc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 algn="l">
              <a:lnSpc>
                <a:spcPts val="3500"/>
              </a:lnSpc>
              <a:buFont typeface="Arial"/>
              <a:buChar char="•"/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Materialet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tas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årligen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fram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av MSL, MTK och SLC. SLC 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översätter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allt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material till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svenska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framtagna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av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yrkeskocken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Kati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Laszka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</a:p>
          <a:p>
            <a:pPr marL="755651" lvl="1" indent="-377825" algn="l">
              <a:lnSpc>
                <a:spcPts val="3500"/>
              </a:lnSpc>
              <a:buFont typeface="Arial"/>
              <a:buChar char="•"/>
            </a:pP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marL="755651" lvl="1" indent="-377825">
              <a:lnSpc>
                <a:spcPts val="3500"/>
              </a:lnSpc>
              <a:buFont typeface="Arial"/>
              <a:buChar char="•"/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Materialet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uppdateras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varje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år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Äldre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material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byts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nytt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material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tillkommer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Om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ni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har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idéer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nytt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material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eller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hur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konceptet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kunde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utvecklas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får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ni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gärna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kontakta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SLC:s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kommunikationsassistent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Alexandra Flink.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">
            <a:extLst>
              <a:ext uri="{FF2B5EF4-FFF2-40B4-BE49-F238E27FC236}">
                <a16:creationId xmlns:a16="http://schemas.microsoft.com/office/drawing/2014/main" id="{798F8643-8BC5-383F-8EF5-107162CAD19B}"/>
              </a:ext>
            </a:extLst>
          </p:cNvPr>
          <p:cNvGrpSpPr/>
          <p:nvPr/>
        </p:nvGrpSpPr>
        <p:grpSpPr>
          <a:xfrm>
            <a:off x="470783" y="5176305"/>
            <a:ext cx="5120993" cy="4802311"/>
            <a:chOff x="0" y="0"/>
            <a:chExt cx="1019683" cy="812800"/>
          </a:xfrm>
        </p:grpSpPr>
        <p:sp>
          <p:nvSpPr>
            <p:cNvPr id="34" name="Freeform 4">
              <a:extLst>
                <a:ext uri="{FF2B5EF4-FFF2-40B4-BE49-F238E27FC236}">
                  <a16:creationId xmlns:a16="http://schemas.microsoft.com/office/drawing/2014/main" id="{B91EFD45-CA69-7BC4-FE58-38F2421F2CD5}"/>
                </a:ext>
              </a:extLst>
            </p:cNvPr>
            <p:cNvSpPr/>
            <p:nvPr/>
          </p:nvSpPr>
          <p:spPr>
            <a:xfrm>
              <a:off x="0" y="0"/>
              <a:ext cx="1019683" cy="812800"/>
            </a:xfrm>
            <a:custGeom>
              <a:avLst/>
              <a:gdLst/>
              <a:ahLst/>
              <a:cxnLst/>
              <a:rect l="l" t="t" r="r" b="b"/>
              <a:pathLst>
                <a:path w="1019683" h="812800">
                  <a:moveTo>
                    <a:pt x="90908" y="0"/>
                  </a:moveTo>
                  <a:lnTo>
                    <a:pt x="928775" y="0"/>
                  </a:lnTo>
                  <a:cubicBezTo>
                    <a:pt x="978982" y="0"/>
                    <a:pt x="1019683" y="40701"/>
                    <a:pt x="1019683" y="90908"/>
                  </a:cubicBezTo>
                  <a:lnTo>
                    <a:pt x="1019683" y="721892"/>
                  </a:lnTo>
                  <a:cubicBezTo>
                    <a:pt x="1019683" y="746002"/>
                    <a:pt x="1010106" y="769125"/>
                    <a:pt x="993057" y="786174"/>
                  </a:cubicBezTo>
                  <a:cubicBezTo>
                    <a:pt x="976008" y="803222"/>
                    <a:pt x="952885" y="812800"/>
                    <a:pt x="928775" y="812800"/>
                  </a:cubicBezTo>
                  <a:lnTo>
                    <a:pt x="90908" y="812800"/>
                  </a:lnTo>
                  <a:cubicBezTo>
                    <a:pt x="40701" y="812800"/>
                    <a:pt x="0" y="772099"/>
                    <a:pt x="0" y="721892"/>
                  </a:cubicBezTo>
                  <a:lnTo>
                    <a:pt x="0" y="90908"/>
                  </a:lnTo>
                  <a:cubicBezTo>
                    <a:pt x="0" y="40701"/>
                    <a:pt x="40701" y="0"/>
                    <a:pt x="90908" y="0"/>
                  </a:cubicBezTo>
                  <a:close/>
                </a:path>
              </a:pathLst>
            </a:custGeom>
            <a:solidFill>
              <a:schemeClr val="tx2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FI"/>
            </a:p>
          </p:txBody>
        </p:sp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6CBE3912-B1CA-8F82-5729-F3E94C03C89A}"/>
                </a:ext>
              </a:extLst>
            </p:cNvPr>
            <p:cNvSpPr txBox="1"/>
            <p:nvPr/>
          </p:nvSpPr>
          <p:spPr>
            <a:xfrm>
              <a:off x="0" y="-38100"/>
              <a:ext cx="1019683" cy="850900"/>
            </a:xfrm>
            <a:prstGeom prst="rect">
              <a:avLst/>
            </a:prstGeom>
          </p:spPr>
          <p:txBody>
            <a:bodyPr lIns="61095" tIns="61095" rIns="61095" bIns="61095" rtlCol="0" anchor="ctr"/>
            <a:lstStyle/>
            <a:p>
              <a:pPr marL="0" lvl="0" indent="0" algn="ctr">
                <a:lnSpc>
                  <a:spcPts val="269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504438" y="437034"/>
            <a:ext cx="16230600" cy="124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91"/>
              </a:lnSpc>
            </a:pP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Årets</a:t>
            </a: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 </a:t>
            </a: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recept</a:t>
            </a:r>
            <a:endParaRPr lang="en-US" sz="9000" b="1" dirty="0">
              <a:solidFill>
                <a:schemeClr val="tx2"/>
              </a:solidFill>
              <a:latin typeface="Sharp Sans No1 Bold" pitchFamily="2" charset="77"/>
              <a:ea typeface="Sharp Sans No1 Bold" pitchFamily="2" charset="77"/>
              <a:cs typeface="Sharp Sans No1 Bold" pitchFamily="2" charset="77"/>
              <a:sym typeface="Paytone One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227665" y="5248267"/>
            <a:ext cx="5120993" cy="4730349"/>
            <a:chOff x="0" y="0"/>
            <a:chExt cx="101968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19683" cy="812800"/>
            </a:xfrm>
            <a:custGeom>
              <a:avLst/>
              <a:gdLst/>
              <a:ahLst/>
              <a:cxnLst/>
              <a:rect l="l" t="t" r="r" b="b"/>
              <a:pathLst>
                <a:path w="1019683" h="812800">
                  <a:moveTo>
                    <a:pt x="90908" y="0"/>
                  </a:moveTo>
                  <a:lnTo>
                    <a:pt x="928775" y="0"/>
                  </a:lnTo>
                  <a:cubicBezTo>
                    <a:pt x="978982" y="0"/>
                    <a:pt x="1019683" y="40701"/>
                    <a:pt x="1019683" y="90908"/>
                  </a:cubicBezTo>
                  <a:lnTo>
                    <a:pt x="1019683" y="721892"/>
                  </a:lnTo>
                  <a:cubicBezTo>
                    <a:pt x="1019683" y="746002"/>
                    <a:pt x="1010106" y="769125"/>
                    <a:pt x="993057" y="786174"/>
                  </a:cubicBezTo>
                  <a:cubicBezTo>
                    <a:pt x="976008" y="803222"/>
                    <a:pt x="952885" y="812800"/>
                    <a:pt x="928775" y="812800"/>
                  </a:cubicBezTo>
                  <a:lnTo>
                    <a:pt x="90908" y="812800"/>
                  </a:lnTo>
                  <a:cubicBezTo>
                    <a:pt x="40701" y="812800"/>
                    <a:pt x="0" y="772099"/>
                    <a:pt x="0" y="721892"/>
                  </a:cubicBezTo>
                  <a:lnTo>
                    <a:pt x="0" y="90908"/>
                  </a:lnTo>
                  <a:cubicBezTo>
                    <a:pt x="0" y="40701"/>
                    <a:pt x="40701" y="0"/>
                    <a:pt x="90908" y="0"/>
                  </a:cubicBezTo>
                  <a:close/>
                </a:path>
              </a:pathLst>
            </a:custGeom>
            <a:solidFill>
              <a:schemeClr val="tx2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F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19683" cy="850900"/>
            </a:xfrm>
            <a:prstGeom prst="rect">
              <a:avLst/>
            </a:prstGeom>
          </p:spPr>
          <p:txBody>
            <a:bodyPr lIns="61095" tIns="61095" rIns="61095" bIns="61095" rtlCol="0" anchor="ctr"/>
            <a:lstStyle/>
            <a:p>
              <a:pPr marL="0" lvl="0" indent="0" algn="ctr">
                <a:lnSpc>
                  <a:spcPts val="269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47792" y="5117847"/>
            <a:ext cx="5011508" cy="4860769"/>
            <a:chOff x="0" y="0"/>
            <a:chExt cx="1019683" cy="842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9683" cy="842451"/>
            </a:xfrm>
            <a:custGeom>
              <a:avLst/>
              <a:gdLst/>
              <a:ahLst/>
              <a:cxnLst/>
              <a:rect l="l" t="t" r="r" b="b"/>
              <a:pathLst>
                <a:path w="1019683" h="842451">
                  <a:moveTo>
                    <a:pt x="92895" y="0"/>
                  </a:moveTo>
                  <a:lnTo>
                    <a:pt x="926789" y="0"/>
                  </a:lnTo>
                  <a:cubicBezTo>
                    <a:pt x="951426" y="0"/>
                    <a:pt x="975054" y="9787"/>
                    <a:pt x="992475" y="27208"/>
                  </a:cubicBezTo>
                  <a:cubicBezTo>
                    <a:pt x="1009896" y="44629"/>
                    <a:pt x="1019683" y="68257"/>
                    <a:pt x="1019683" y="92895"/>
                  </a:cubicBezTo>
                  <a:lnTo>
                    <a:pt x="1019683" y="749557"/>
                  </a:lnTo>
                  <a:cubicBezTo>
                    <a:pt x="1019683" y="774194"/>
                    <a:pt x="1009896" y="797822"/>
                    <a:pt x="992475" y="815243"/>
                  </a:cubicBezTo>
                  <a:cubicBezTo>
                    <a:pt x="975054" y="832664"/>
                    <a:pt x="951426" y="842451"/>
                    <a:pt x="926789" y="842451"/>
                  </a:cubicBezTo>
                  <a:lnTo>
                    <a:pt x="92895" y="842451"/>
                  </a:lnTo>
                  <a:cubicBezTo>
                    <a:pt x="68257" y="842451"/>
                    <a:pt x="44629" y="832664"/>
                    <a:pt x="27208" y="815243"/>
                  </a:cubicBezTo>
                  <a:cubicBezTo>
                    <a:pt x="9787" y="797822"/>
                    <a:pt x="0" y="774194"/>
                    <a:pt x="0" y="749557"/>
                  </a:cubicBezTo>
                  <a:lnTo>
                    <a:pt x="0" y="92895"/>
                  </a:lnTo>
                  <a:cubicBezTo>
                    <a:pt x="0" y="68257"/>
                    <a:pt x="9787" y="44629"/>
                    <a:pt x="27208" y="27208"/>
                  </a:cubicBezTo>
                  <a:cubicBezTo>
                    <a:pt x="44629" y="9787"/>
                    <a:pt x="68257" y="0"/>
                    <a:pt x="92895" y="0"/>
                  </a:cubicBezTo>
                  <a:close/>
                </a:path>
              </a:pathLst>
            </a:custGeom>
            <a:solidFill>
              <a:schemeClr val="tx2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F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019683" cy="880551"/>
            </a:xfrm>
            <a:prstGeom prst="rect">
              <a:avLst/>
            </a:prstGeom>
          </p:spPr>
          <p:txBody>
            <a:bodyPr lIns="61095" tIns="61095" rIns="61095" bIns="61095" rtlCol="0" anchor="ctr"/>
            <a:lstStyle/>
            <a:p>
              <a:pPr marL="0" lvl="0" indent="0" algn="ctr">
                <a:lnSpc>
                  <a:spcPts val="269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772055" y="6806511"/>
            <a:ext cx="3962983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3"/>
              </a:lnSpc>
            </a:pPr>
            <a:r>
              <a:rPr lang="en-US" sz="3800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Äppelgalette</a:t>
            </a:r>
            <a:r>
              <a:rPr lang="en-US" sz="3800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med</a:t>
            </a:r>
          </a:p>
          <a:p>
            <a:pPr algn="ctr">
              <a:lnSpc>
                <a:spcPts val="4123"/>
              </a:lnSpc>
            </a:pPr>
            <a:r>
              <a:rPr lang="en-US" sz="3800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färskostgrädde</a:t>
            </a:r>
            <a:endParaRPr lang="en-US" sz="3800" dirty="0">
              <a:solidFill>
                <a:srgbClr val="FFFFFF"/>
              </a:solidFill>
              <a:latin typeface="Sharp Sans No1 Bold"/>
              <a:ea typeface="Sharp Sans No1 Bold"/>
              <a:cs typeface="Sharp Sans No1 Bold"/>
              <a:sym typeface="Sharp Sans No1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22718" y="6843324"/>
            <a:ext cx="4617122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8"/>
              </a:lnSpc>
            </a:pP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Morotsvåfflor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med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tomat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,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salladsost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</a:t>
            </a:r>
            <a:b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</a:b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och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toppade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rotfruktspommes</a:t>
            </a:r>
            <a:endParaRPr lang="en-US" sz="3800" b="1" dirty="0">
              <a:solidFill>
                <a:srgbClr val="FFFFFF"/>
              </a:solidFill>
              <a:latin typeface="Sharp Sans No1 Bold"/>
              <a:ea typeface="Sharp Sans No1 Bold"/>
              <a:cs typeface="Sharp Sans No1 Bold"/>
              <a:sym typeface="Sharp Sans No1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451123" y="6694539"/>
            <a:ext cx="4674075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13"/>
              </a:lnSpc>
            </a:pP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Rågburgare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med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lamm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, yoghurt-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persiljemajonnäs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</a:t>
            </a:r>
            <a:b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</a:b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och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toppade</a:t>
            </a:r>
            <a:r>
              <a:rPr lang="en-US" sz="3800" b="1" dirty="0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Sharp Sans No1 Bold"/>
                <a:ea typeface="Sharp Sans No1 Bold"/>
                <a:cs typeface="Sharp Sans No1 Bold"/>
                <a:sym typeface="Sharp Sans No1 Bold"/>
              </a:rPr>
              <a:t>rotfruktspommes</a:t>
            </a:r>
            <a:endParaRPr lang="en-US" sz="3800" b="1" dirty="0">
              <a:solidFill>
                <a:srgbClr val="FFFFFF"/>
              </a:solidFill>
              <a:latin typeface="Sharp Sans No1 Bold"/>
              <a:ea typeface="Sharp Sans No1 Bold"/>
              <a:cs typeface="Sharp Sans No1 Bold"/>
              <a:sym typeface="Sharp Sans No1 Bold"/>
            </a:endParaRPr>
          </a:p>
        </p:txBody>
      </p:sp>
      <p:pic>
        <p:nvPicPr>
          <p:cNvPr id="17" name="Bild 16">
            <a:extLst>
              <a:ext uri="{FF2B5EF4-FFF2-40B4-BE49-F238E27FC236}">
                <a16:creationId xmlns:a16="http://schemas.microsoft.com/office/drawing/2014/main" id="{E63078BF-94F2-41A9-14A5-27259A1F3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165" y="1328415"/>
            <a:ext cx="10722195" cy="804164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28E25F0E-F3EA-613D-8417-E3F5A7F93D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4716" y="1374954"/>
            <a:ext cx="10636783" cy="7977587"/>
          </a:xfrm>
          <a:prstGeom prst="rect">
            <a:avLst/>
          </a:prstGeom>
        </p:spPr>
      </p:pic>
      <p:pic>
        <p:nvPicPr>
          <p:cNvPr id="24" name="Bild 23">
            <a:extLst>
              <a:ext uri="{FF2B5EF4-FFF2-40B4-BE49-F238E27FC236}">
                <a16:creationId xmlns:a16="http://schemas.microsoft.com/office/drawing/2014/main" id="{1FD57BAF-66EE-6846-E5AF-AC2379044B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6208" y="1310893"/>
            <a:ext cx="10722196" cy="80416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477860"/>
            <a:ext cx="16230600" cy="216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Lokalavdelningarnas</a:t>
            </a: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 </a:t>
            </a:r>
          </a:p>
          <a:p>
            <a:pPr algn="ctr">
              <a:lnSpc>
                <a:spcPts val="8299"/>
              </a:lnSpc>
            </a:pPr>
            <a:r>
              <a:rPr lang="en-US" sz="9000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checklista</a:t>
            </a:r>
            <a:r>
              <a:rPr lang="en-US" sz="90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43475" y="8145840"/>
            <a:ext cx="6574824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Ta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emot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kontrollera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kvitton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Skicka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sedan in dem till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producentförbundet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68179" y="3258357"/>
            <a:ext cx="5993631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Läs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igenom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materialet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b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</a:b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Moodle-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sidan</a:t>
            </a: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48408" y="4660539"/>
            <a:ext cx="4763842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Kontakta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skolorna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presentera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konceptet</a:t>
            </a: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94370" y="6078958"/>
            <a:ext cx="6210616" cy="2092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Kolla datum,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rätter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,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antal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elever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, dieter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intresset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bondebesök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(om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möjligt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ordna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65851" y="8721720"/>
            <a:ext cx="6366150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Kom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överens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om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leveranstid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ingredienser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recepthäften</a:t>
            </a: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43475" y="3252900"/>
            <a:ext cx="7082525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Säkerställ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recepthäften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och alla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ingredienser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finns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med.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43475" y="4821148"/>
            <a:ext cx="8115300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Fastställ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detaljerna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bondebesöket</a:t>
            </a: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  <a:p>
            <a:pPr algn="l">
              <a:spcBef>
                <a:spcPct val="0"/>
              </a:spcBef>
            </a:pP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(Om det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ordnas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43475" y="6356027"/>
            <a:ext cx="6815825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Uppmuntra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skolan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dela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eller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skicka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in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bilder</a:t>
            </a:r>
            <a:endParaRPr lang="en-US" sz="3400" b="1" dirty="0">
              <a:solidFill>
                <a:schemeClr val="tx2"/>
              </a:solidFill>
              <a:latin typeface="Sharp Sans No1 Semibold" pitchFamily="2" charset="77"/>
              <a:ea typeface="Sharp Sans No1 Semibold" pitchFamily="2" charset="77"/>
              <a:cs typeface="Sharp Sans No1 Semibold" pitchFamily="2" charset="77"/>
              <a:sym typeface="Paytone One"/>
            </a:endParaRP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7888C059-A0BD-9287-DD29-541C3D90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90">
            <a:off x="431569" y="179794"/>
            <a:ext cx="2963555" cy="2707248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A43B5281-068E-3A12-50FD-76BBB482A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3488">
            <a:off x="14913559" y="94943"/>
            <a:ext cx="2963555" cy="2707248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FF5547DC-F40E-0BDE-676E-522F1E9215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23401" y="1257300"/>
            <a:ext cx="7521226" cy="4230690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C191AD67-71A6-8955-B921-AE644A96C8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81200" y="2781300"/>
            <a:ext cx="7521226" cy="4230690"/>
          </a:xfrm>
          <a:prstGeom prst="rect">
            <a:avLst/>
          </a:prstGeom>
        </p:spPr>
      </p:pic>
      <p:pic>
        <p:nvPicPr>
          <p:cNvPr id="24" name="Bild 23">
            <a:extLst>
              <a:ext uri="{FF2B5EF4-FFF2-40B4-BE49-F238E27FC236}">
                <a16:creationId xmlns:a16="http://schemas.microsoft.com/office/drawing/2014/main" id="{6CEFA2D8-D0DB-B2D7-C614-02BE7C9F8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057400" y="4570410"/>
            <a:ext cx="7521226" cy="4230690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13D9FBA0-0C34-A6C7-942C-D0308643E0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057400" y="6704010"/>
            <a:ext cx="7521226" cy="4230690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B809D957-72CD-5C7D-55CF-C2F819895B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911" y="1293810"/>
            <a:ext cx="7521226" cy="4230690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ACE8A286-277F-514B-A6E3-31C155E20E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1946" y="2857500"/>
            <a:ext cx="7521226" cy="4230690"/>
          </a:xfrm>
          <a:prstGeom prst="rect">
            <a:avLst/>
          </a:prstGeom>
        </p:spPr>
      </p:pic>
      <p:pic>
        <p:nvPicPr>
          <p:cNvPr id="28" name="Bild 27">
            <a:extLst>
              <a:ext uri="{FF2B5EF4-FFF2-40B4-BE49-F238E27FC236}">
                <a16:creationId xmlns:a16="http://schemas.microsoft.com/office/drawing/2014/main" id="{73FF24EA-F284-FE4F-0446-3D58872D4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7046" y="4457700"/>
            <a:ext cx="7521226" cy="4230690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5396C678-8A01-FBEE-1349-ED01E65DE8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8081" y="6704010"/>
            <a:ext cx="7521226" cy="42306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01929"/>
            <a:ext cx="16230600" cy="1120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8499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Frågor</a:t>
            </a:r>
            <a:r>
              <a:rPr lang="en-US" sz="8499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 &amp; </a:t>
            </a:r>
            <a:r>
              <a:rPr lang="en-US" sz="8499" b="1" dirty="0" err="1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svar</a:t>
            </a:r>
            <a:endParaRPr lang="en-US" sz="8499" b="1" dirty="0">
              <a:solidFill>
                <a:schemeClr val="tx2"/>
              </a:solidFill>
              <a:latin typeface="Sharp Sans No1 Bold" pitchFamily="2" charset="77"/>
              <a:ea typeface="Sharp Sans No1 Bold" pitchFamily="2" charset="77"/>
              <a:cs typeface="Sharp Sans No1 Bold" pitchFamily="2" charset="77"/>
              <a:sym typeface="Paytone One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90A1106-1532-15E9-9FD2-1F33A2BA1D60}"/>
              </a:ext>
            </a:extLst>
          </p:cNvPr>
          <p:cNvSpPr txBox="1"/>
          <p:nvPr/>
        </p:nvSpPr>
        <p:spPr>
          <a:xfrm>
            <a:off x="247425" y="6591300"/>
            <a:ext cx="17804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44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</a:rPr>
              <a:t>En lärare frågade om de får Kocka inhemskt på nytt med andra huvudrätten?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DB3EDB1-1999-9EBA-BD66-741002D6AEBC}"/>
              </a:ext>
            </a:extLst>
          </p:cNvPr>
          <p:cNvSpPr txBox="1"/>
          <p:nvPr/>
        </p:nvSpPr>
        <p:spPr>
          <a:xfrm>
            <a:off x="288455" y="4284249"/>
            <a:ext cx="17804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44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</a:rPr>
              <a:t>Någon vill göra två rätter med en grupp, kan man göra det?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616BA2D-88DB-0430-AC89-496039A84529}"/>
              </a:ext>
            </a:extLst>
          </p:cNvPr>
          <p:cNvSpPr txBox="1"/>
          <p:nvPr/>
        </p:nvSpPr>
        <p:spPr>
          <a:xfrm>
            <a:off x="215341" y="1709605"/>
            <a:ext cx="18947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4400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</a:rPr>
              <a:t>Ingen kan leverera till skolorna eller köpa ingredienserna. Vad gör vi då?  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8B968553-BCC9-EBCD-085E-40B9A9D9AD50}"/>
              </a:ext>
            </a:extLst>
          </p:cNvPr>
          <p:cNvSpPr txBox="1"/>
          <p:nvPr/>
        </p:nvSpPr>
        <p:spPr>
          <a:xfrm>
            <a:off x="294317" y="2765948"/>
            <a:ext cx="17799012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Då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kan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lärarna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köpa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ingredienserna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själva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Närmare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instruktioner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hittar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ni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400" b="1" dirty="0">
                <a:solidFill>
                  <a:schemeClr val="accent1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HÄR</a:t>
            </a:r>
            <a:r>
              <a:rPr lang="en-US" sz="34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940A7D90-A486-E7E7-E2FE-39591D95D4B5}"/>
              </a:ext>
            </a:extLst>
          </p:cNvPr>
          <p:cNvSpPr txBox="1"/>
          <p:nvPr/>
        </p:nvSpPr>
        <p:spPr>
          <a:xfrm>
            <a:off x="294317" y="8151860"/>
            <a:ext cx="1779901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Vi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erbjuder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alla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mäjligheten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genomföra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helheten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gång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d.v.s.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vi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står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kostnaderna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den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gången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men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ifall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man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vill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göra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det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själv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det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fritt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fram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för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skolorna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genomföra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något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av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recepten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på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eget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behåg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4CB5AB9-15D4-E0D9-7294-4938B9A79B1B}"/>
              </a:ext>
            </a:extLst>
          </p:cNvPr>
          <p:cNvSpPr txBox="1"/>
          <p:nvPr/>
        </p:nvSpPr>
        <p:spPr>
          <a:xfrm>
            <a:off x="294317" y="5143500"/>
            <a:ext cx="1779901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Ja, det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kan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man!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Då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är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det bara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viktigt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att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läraren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tydligt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specificerar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hur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många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grupper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som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gör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vilken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huvudrätter</a:t>
            </a:r>
            <a:r>
              <a:rPr lang="en-US" sz="36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2EA">
                <a:alpha val="100000"/>
              </a:srgbClr>
            </a:gs>
            <a:gs pos="100000">
              <a:srgbClr val="EBDEDB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053458"/>
            <a:ext cx="16230600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8499" b="1" dirty="0">
                <a:solidFill>
                  <a:schemeClr val="tx2"/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DÅ ÄR DET BARA ATT SÄTTA IGÅNG OCH </a:t>
            </a:r>
            <a:r>
              <a:rPr lang="en-US" sz="8499" b="1" dirty="0">
                <a:solidFill>
                  <a:schemeClr val="accent6">
                    <a:lumMod val="75000"/>
                  </a:schemeClr>
                </a:solidFill>
                <a:latin typeface="Sharp Sans No1 Bold" pitchFamily="2" charset="77"/>
                <a:ea typeface="Sharp Sans No1 Bold" pitchFamily="2" charset="77"/>
                <a:cs typeface="Sharp Sans No1 Bold" pitchFamily="2" charset="77"/>
                <a:sym typeface="Paytone One"/>
              </a:rPr>
              <a:t>KOCKA INHEMSKT!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C92B61B-2CC3-A7E8-3998-86526F3EBA5C}"/>
              </a:ext>
            </a:extLst>
          </p:cNvPr>
          <p:cNvSpPr txBox="1"/>
          <p:nvPr/>
        </p:nvSpPr>
        <p:spPr>
          <a:xfrm>
            <a:off x="1028700" y="6515100"/>
            <a:ext cx="158877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000" lvl="1" algn="ctr"/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Har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ytterligare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frågor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eller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önskemål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gällande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Kocka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inhemskt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</a:p>
          <a:p>
            <a:pPr marL="288000" lvl="1" algn="ctr"/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får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ni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gärna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vara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kontakt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 med  SLC:s 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kommunikationsassistent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 Alexandra Flink (</a:t>
            </a:r>
            <a:r>
              <a:rPr lang="en-US" sz="3800" b="1" dirty="0" err="1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alexandra.flink@slc.fi</a:t>
            </a:r>
            <a:r>
              <a:rPr lang="en-US" sz="3800" b="1" dirty="0">
                <a:solidFill>
                  <a:schemeClr val="tx2"/>
                </a:solidFill>
                <a:latin typeface="Sharp Sans No1 Semibold" pitchFamily="2" charset="77"/>
                <a:ea typeface="Sharp Sans No1 Semibold" pitchFamily="2" charset="77"/>
                <a:cs typeface="Sharp Sans No1 Semibold" pitchFamily="2" charset="77"/>
                <a:sym typeface="Paytone One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492</Words>
  <Application>Microsoft Macintosh PowerPoint</Application>
  <PresentationFormat>Anpassad</PresentationFormat>
  <Paragraphs>56</Paragraphs>
  <Slides>8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5" baseType="lpstr">
      <vt:lpstr>Aptos</vt:lpstr>
      <vt:lpstr>Paytone One</vt:lpstr>
      <vt:lpstr>Arial</vt:lpstr>
      <vt:lpstr>Sharp Sans No1 Bold</vt:lpstr>
      <vt:lpstr>Calibri</vt:lpstr>
      <vt:lpstr>Sharp Sans No1 Semibold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Kocka inhemskt 2025–2026</dc:title>
  <cp:lastModifiedBy>Alexandra Björklund</cp:lastModifiedBy>
  <cp:revision>17</cp:revision>
  <dcterms:created xsi:type="dcterms:W3CDTF">2006-08-16T00:00:00Z</dcterms:created>
  <dcterms:modified xsi:type="dcterms:W3CDTF">2026-08-28T13:05:40Z</dcterms:modified>
  <dc:identifier>DAGvYSGrEew</dc:identifier>
</cp:coreProperties>
</file>