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Leipätekstin taso yksi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”Kirjoita lainaus tähän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Otsikkoteksti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Leipätekstin taso yksi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Otsikkoteksti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Leipätekstin taso yksi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Leipätekstin taso yksi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Kuva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Kuva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Leipätekstin taso yksi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2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sa 2. Rahastosijoittamine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F5F4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Osa 2. Rahastosijoittaminen</a:t>
            </a:r>
          </a:p>
        </p:txBody>
      </p:sp>
      <p:sp>
        <p:nvSpPr>
          <p:cNvPr id="120" name="Joonas Liukkone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6F5F4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Joonas Liukkonen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1212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iksi rahastojen tuotot eroavat toisista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1340">
              <a:defRPr sz="7616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Miksi rahastojen tuotot eroavat toisistaan</a:t>
            </a:r>
          </a:p>
        </p:txBody>
      </p:sp>
      <p:sp>
        <p:nvSpPr>
          <p:cNvPr id="153" name="Kul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165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Kulut</a:t>
            </a:r>
          </a:p>
          <a:p>
            <a:pPr marL="50165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Kasvuosuus- vai tuotto-osuusrahasto</a:t>
            </a:r>
          </a:p>
          <a:p>
            <a:pPr lvl="1" marL="100330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Tuotto-osuusrahastoissa osingot jaetaan rahaston omistajille -&gt; tuotto osingon verran pienempi</a:t>
            </a:r>
          </a:p>
          <a:p>
            <a:pPr marL="50165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Tracking error (indeksipoikkeama)</a:t>
            </a:r>
          </a:p>
          <a:p>
            <a:pPr lvl="1" marL="100330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Kuinka tarkasti rahasto seuraa indeksin tuottoa</a:t>
            </a:r>
          </a:p>
          <a:p>
            <a:pPr lvl="2" marL="150495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SXR8 0,02 (iShares) Fyysinen replikointi</a:t>
            </a:r>
          </a:p>
          <a:p>
            <a:pPr lvl="2" marL="150495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P500 0,04 (Invesco) Synteettinen replikointi</a:t>
            </a:r>
          </a:p>
          <a:p>
            <a:pPr lvl="2" marL="1504950" indent="-501650" defTabSz="652145">
              <a:spcBef>
                <a:spcPts val="4600"/>
              </a:spcBef>
              <a:defRPr sz="3792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D5BM 0,04 (Xtrackers) Synteettinen replikointi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Kiit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Kiitos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Joonas Liukkonen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569594">
              <a:defRPr sz="7728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Joonas Liukkonen</a:t>
            </a:r>
          </a:p>
        </p:txBody>
      </p:sp>
      <p:sp>
        <p:nvSpPr>
          <p:cNvPr id="123" name="Koulutus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Koulutus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Tradenomi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Työpaikka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Nordnet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Harrastukset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YouTube</a:t>
            </a:r>
          </a:p>
        </p:txBody>
      </p:sp>
      <p:pic>
        <p:nvPicPr>
          <p:cNvPr id="124" name="DSC09093.jpg" descr="DSC0909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6106" y="-1236603"/>
            <a:ext cx="12391341" cy="15489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iksi Sijoittaa?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569594">
              <a:defRPr sz="7728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Miksi Sijoittaa? </a:t>
            </a:r>
          </a:p>
        </p:txBody>
      </p:sp>
      <p:sp>
        <p:nvSpPr>
          <p:cNvPr id="127" name="Taloudellinen turva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Taloudellinen turva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Eläke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Lisäpalkka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Vapaus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Pahan päivän varalle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Hyvän päivän varalle</a:t>
            </a:r>
          </a:p>
        </p:txBody>
      </p:sp>
      <p:pic>
        <p:nvPicPr>
          <p:cNvPr id="128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370714" y="0"/>
            <a:ext cx="2057914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23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Lähde: Credit Suisse"/>
          <p:cNvSpPr txBox="1"/>
          <p:nvPr/>
        </p:nvSpPr>
        <p:spPr>
          <a:xfrm>
            <a:off x="2135392" y="11979599"/>
            <a:ext cx="2000648" cy="32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i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Lähde: Credit Suisse</a:t>
            </a:r>
          </a:p>
        </p:txBody>
      </p:sp>
      <p:pic>
        <p:nvPicPr>
          <p:cNvPr id="131" name="Näyttökuva 2021-4-14 kello 8.03.29.png" descr="Näyttökuva 2021-4-14 kello 8.03.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5014" y="2095680"/>
            <a:ext cx="21213972" cy="952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828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.Aloita…"/>
          <p:cNvSpPr txBox="1"/>
          <p:nvPr>
            <p:ph type="body" idx="1"/>
          </p:nvPr>
        </p:nvSpPr>
        <p:spPr>
          <a:xfrm>
            <a:off x="1689100" y="2209800"/>
            <a:ext cx="21005800" cy="92964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1.Aloita</a:t>
            </a:r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endParaRPr sz="1200"/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2.Minimoi kulut</a:t>
            </a:r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endParaRPr sz="1200"/>
          </a:p>
          <a:p>
            <a: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4266">
                <a:latin typeface="Courier New"/>
                <a:ea typeface="Courier New"/>
                <a:cs typeface="Courier New"/>
                <a:sym typeface="Courier New"/>
              </a:defRPr>
            </a:pPr>
            <a:r>
              <a:t>3.Pitkäjänteinen sijoittaminen osakkeisiin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iten aloittaa Sijoittaminen?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561340">
              <a:defRPr sz="7616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Miten aloittaa Sijoittaminen?</a:t>
            </a:r>
          </a:p>
        </p:txBody>
      </p:sp>
      <p:sp>
        <p:nvSpPr>
          <p:cNvPr id="136" name="Miksi haluat sijoittaa?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Miksi haluat sijoittaa?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Avaa arvo-osuustili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Määritä sijoitussuunnitelma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Vastuullisuus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Esim. arvo-yhtiöt, teknologiasektori</a:t>
            </a:r>
          </a:p>
        </p:txBody>
      </p:sp>
      <p:pic>
        <p:nvPicPr>
          <p:cNvPr id="137" name="säästäminen.png" descr="säästämin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94111" y="-1"/>
            <a:ext cx="2032000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ahastojen perusteet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561340">
              <a:defRPr sz="7616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Rahastojen perusteet</a:t>
            </a:r>
          </a:p>
        </p:txBody>
      </p:sp>
      <p:sp>
        <p:nvSpPr>
          <p:cNvPr id="140" name="Aktiivinen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Aktiivinen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Passiivinen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Fyysinen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Synteettinen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Normaali rahasto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ETF-rahasto</a:t>
            </a:r>
          </a:p>
        </p:txBody>
      </p:sp>
      <p:pic>
        <p:nvPicPr>
          <p:cNvPr id="141" name="mutual-fund-combination.jpg" descr="mutual-fund-combin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5541" y="4972"/>
            <a:ext cx="1262548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ahastot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>
              <a:defRPr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Rahastot</a:t>
            </a:r>
          </a:p>
        </p:txBody>
      </p:sp>
      <p:sp>
        <p:nvSpPr>
          <p:cNvPr id="144" name="Helppo tapa aloittaa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Helppo tapa aloittaa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Ei vaadi paljoa pääomaa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Korkeat kulut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Kuukausisäästäminen</a:t>
            </a:r>
          </a:p>
        </p:txBody>
      </p:sp>
      <p:pic>
        <p:nvPicPr>
          <p:cNvPr id="145" name="budget.jpg" descr="budg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88549" y="-44040"/>
            <a:ext cx="14091206" cy="1380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20190927120434-mutualfund.jpeg" descr="20190927120434-mutualfun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2604" y="-523593"/>
            <a:ext cx="12295141" cy="14763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221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TF-rahastot"/>
          <p:cNvSpPr txBox="1"/>
          <p:nvPr>
            <p:ph type="title"/>
          </p:nvPr>
        </p:nvSpPr>
        <p:spPr>
          <a:xfrm>
            <a:off x="13302205" y="355600"/>
            <a:ext cx="9615240" cy="2286000"/>
          </a:xfrm>
          <a:prstGeom prst="rect">
            <a:avLst/>
          </a:prstGeom>
        </p:spPr>
        <p:txBody>
          <a:bodyPr/>
          <a:lstStyle>
            <a:lvl1pPr defTabSz="759459">
              <a:defRPr sz="10304" u="sng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ETF-rahastot</a:t>
            </a:r>
          </a:p>
        </p:txBody>
      </p:sp>
      <p:sp>
        <p:nvSpPr>
          <p:cNvPr id="149" name="Pörssilistattuja rahastoja…"/>
          <p:cNvSpPr txBox="1"/>
          <p:nvPr>
            <p:ph type="body" sz="half" idx="1"/>
          </p:nvPr>
        </p:nvSpPr>
        <p:spPr>
          <a:xfrm>
            <a:off x="12742471" y="3149600"/>
            <a:ext cx="10734707" cy="92964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Pörssilistattuja rahastoja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Kaupankäynti samalaista kuin osakkeilla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Välityspalkkiot</a:t>
            </a:r>
          </a:p>
          <a:p>
            <a:pPr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Matalat kulut</a:t>
            </a:r>
          </a:p>
        </p:txBody>
      </p:sp>
      <p:pic>
        <p:nvPicPr>
          <p:cNvPr id="150" name="stock-market-coronavirus-2.jpg" descr="stock-market-coronavirus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11" y="-114947"/>
            <a:ext cx="12210031" cy="143658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