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Leipätekstin taso yksi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”Kirjoita lainaus tähän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Otsikkoteksti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Leipätekstin taso yksi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Otsikkoteksti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Leipätekstin taso yksi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Leipätekstin taso yksi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uva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uva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Leipätekstin taso yksi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2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a 3.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6F5F4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Osa 3.</a:t>
            </a:r>
          </a:p>
          <a:p>
            <a:pPr>
              <a:defRPr>
                <a:solidFill>
                  <a:srgbClr val="F6F5F4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Osakesijoittaminen</a:t>
            </a:r>
          </a:p>
        </p:txBody>
      </p:sp>
      <p:sp>
        <p:nvSpPr>
          <p:cNvPr id="120" name="Joonas Liukkon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F5F4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Joonas Liukkonen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020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rvosijoittami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Arvosijoittaminen</a:t>
            </a:r>
          </a:p>
        </p:txBody>
      </p:sp>
      <p:sp>
        <p:nvSpPr>
          <p:cNvPr id="151" name="”Halpaosakkeet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”Halpaosakkeet”</a:t>
            </a:r>
          </a:p>
          <a:p>
            <a:pPr lvl="1" marL="10922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Osta osakkeita, joiden todellinen arvo on korkeampi</a:t>
            </a:r>
          </a:p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Ajoita markkinaa</a:t>
            </a:r>
          </a:p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Yhtiön talous</a:t>
            </a:r>
          </a:p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Osinkohistoria</a:t>
            </a:r>
          </a:p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Grahamin luku</a:t>
            </a:r>
          </a:p>
          <a:p>
            <a:pPr lvl="1" marL="10922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P/E x P/B ei saa olla yli 22,5</a:t>
            </a:r>
          </a:p>
          <a:p>
            <a:pPr marL="546100" indent="-546100" defTabSz="709930">
              <a:spcBef>
                <a:spcPts val="5000"/>
              </a:spcBef>
              <a:defRPr sz="412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Esim Coca Cola, Sampo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asvusijoittami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Kasvusijoittaminen</a:t>
            </a:r>
          </a:p>
        </p:txBody>
      </p:sp>
      <p:sp>
        <p:nvSpPr>
          <p:cNvPr id="154" name="Kasvuyhtiö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Kasvuyhtiöt</a:t>
            </a:r>
          </a:p>
          <a:p>
            <a:pPr lvl="1" marL="95250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Esim uusi teknologia, IPOt</a:t>
            </a:r>
          </a:p>
          <a:p>
            <a:pPr marL="47625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Ei päde arvosijoittamisen kriteerit</a:t>
            </a:r>
          </a:p>
          <a:p>
            <a:pPr marL="47625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Mistä tunnistaa kasvuyhtiön</a:t>
            </a:r>
          </a:p>
          <a:p>
            <a:pPr lvl="1" marL="95250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Historiallinen liikevaihdon ja tuloksen kasvu</a:t>
            </a:r>
          </a:p>
          <a:p>
            <a:pPr lvl="1" marL="95250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Ennustettu liikevaihdon ja tuloksen kasvu</a:t>
            </a:r>
          </a:p>
          <a:p>
            <a:pPr lvl="1" marL="95250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Korkeat P/E ja P/B luvut</a:t>
            </a:r>
          </a:p>
          <a:p>
            <a:pPr marL="47625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Korkeampi riski</a:t>
            </a:r>
          </a:p>
          <a:p>
            <a:pPr marL="476250" indent="-476250" defTabSz="619125">
              <a:spcBef>
                <a:spcPts val="4400"/>
              </a:spcBef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Esim Tesla, Plug Power Inc.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Kiit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Kiitos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oonas Liukkonen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9594">
              <a:defRPr sz="7728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Joonas Liukkonen</a:t>
            </a:r>
          </a:p>
        </p:txBody>
      </p:sp>
      <p:sp>
        <p:nvSpPr>
          <p:cNvPr id="123" name="Koulutus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Koulutus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Tradenomi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Työpaikka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Nordnet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Harrastukset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YouTube</a:t>
            </a:r>
          </a:p>
        </p:txBody>
      </p:sp>
      <p:pic>
        <p:nvPicPr>
          <p:cNvPr id="124" name="DSC09093.jpg" descr="DSC090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6106" y="-1236603"/>
            <a:ext cx="12391341" cy="15489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2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ähde: Credit Suisse"/>
          <p:cNvSpPr txBox="1"/>
          <p:nvPr/>
        </p:nvSpPr>
        <p:spPr>
          <a:xfrm>
            <a:off x="2135392" y="11979599"/>
            <a:ext cx="2000648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Lähde: Credit Suisse</a:t>
            </a:r>
          </a:p>
        </p:txBody>
      </p:sp>
      <p:pic>
        <p:nvPicPr>
          <p:cNvPr id="127" name="Näyttökuva 2021-4-14 kello 8.03.29.png" descr="Näyttökuva 2021-4-14 kello 8.03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5014" y="2095680"/>
            <a:ext cx="21213972" cy="952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.Aloita…"/>
          <p:cNvSpPr txBox="1"/>
          <p:nvPr>
            <p:ph type="body" idx="1"/>
          </p:nvPr>
        </p:nvSpPr>
        <p:spPr>
          <a:xfrm>
            <a:off x="1689100" y="2209800"/>
            <a:ext cx="21005800" cy="92964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1.Aloita</a:t>
            </a:r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endParaRPr sz="1200"/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2.Minimoi kulut</a:t>
            </a:r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endParaRPr sz="1200"/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3.Pitkäjänteinen sijoittaminen osakkeisiin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iten aloittaa Osakesijoittaminen?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478790">
              <a:defRPr sz="6496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Miten aloittaa Osakesijoittaminen?</a:t>
            </a:r>
          </a:p>
        </p:txBody>
      </p:sp>
      <p:sp>
        <p:nvSpPr>
          <p:cNvPr id="132" name="Avaa arvo-osuustili / Osakesäästötili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Avaa arvo-osuustili / Osakesäästötili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Määritä sijoitussuunnitelma</a:t>
            </a:r>
          </a:p>
        </p:txBody>
      </p:sp>
      <p:pic>
        <p:nvPicPr>
          <p:cNvPr id="133" name="säästäminen.png" descr="säästämin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94111" y="-1"/>
            <a:ext cx="203200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rvo-osuustili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652145">
              <a:defRPr sz="8848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Arvo-osuustili</a:t>
            </a:r>
          </a:p>
        </p:txBody>
      </p:sp>
      <p:sp>
        <p:nvSpPr>
          <p:cNvPr id="136" name="Osakkeet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 marL="60325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Osakkeet</a:t>
            </a:r>
          </a:p>
          <a:p>
            <a:pPr lvl="1" marL="120650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Osingoista joko 25,5% tai 28,9% vero</a:t>
            </a:r>
          </a:p>
          <a:p>
            <a:pPr lvl="1" marL="120650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Myyntivoitoista 30% tai 34%</a:t>
            </a:r>
          </a:p>
          <a:p>
            <a:pPr marL="60325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Rahastot</a:t>
            </a:r>
          </a:p>
          <a:p>
            <a:pPr marL="60325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ETF-rahastot</a:t>
            </a:r>
          </a:p>
          <a:p>
            <a:pPr marL="603250" indent="-603250" defTabSz="784225">
              <a:spcBef>
                <a:spcPts val="5600"/>
              </a:spcBef>
              <a:defRPr sz="456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Kaikki pörssiin listatut tuotteet</a:t>
            </a:r>
          </a:p>
        </p:txBody>
      </p:sp>
      <p:pic>
        <p:nvPicPr>
          <p:cNvPr id="137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09607" y="0"/>
            <a:ext cx="2057914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sakesäästötili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610870">
              <a:defRPr sz="8288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Osakesäästötili</a:t>
            </a:r>
          </a:p>
        </p:txBody>
      </p:sp>
      <p:sp>
        <p:nvSpPr>
          <p:cNvPr id="140" name="Vain osakkeita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Vain osakkeita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Verot maksetaaan vasta, kun nostat rahaa pois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Myös realisoimattomasta tuotosta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Ennakkopidätys 30%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Lähdeverot ulkomaisten yhtiöiden osingoista</a:t>
            </a:r>
          </a:p>
        </p:txBody>
      </p:sp>
      <p:pic>
        <p:nvPicPr>
          <p:cNvPr id="141" name="Social-impact-investing.jpg" descr="Social-impact-invest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7995" y="-4324"/>
            <a:ext cx="13380752" cy="1372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020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unnusluv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Tunnusluvut</a:t>
            </a:r>
          </a:p>
        </p:txBody>
      </p:sp>
      <p:sp>
        <p:nvSpPr>
          <p:cNvPr id="144" name="P/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P/E</a:t>
            </a:r>
          </a:p>
          <a:p>
            <a:pPr/>
            <a:r>
              <a:t>P/B</a:t>
            </a:r>
          </a:p>
          <a:p>
            <a:pPr/>
            <a:r>
              <a:t>Osinko</a:t>
            </a:r>
          </a:p>
          <a:p>
            <a:pPr lvl="1"/>
            <a:r>
              <a:t>Osinkotuotto%</a:t>
            </a:r>
          </a:p>
          <a:p>
            <a:pPr/>
            <a:r>
              <a:t>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ijoitusstrategiat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1340">
              <a:defRPr sz="7616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Sijoitusstrategiat</a:t>
            </a:r>
          </a:p>
        </p:txBody>
      </p:sp>
      <p:sp>
        <p:nvSpPr>
          <p:cNvPr id="147" name="Arvosijoittaminen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Arvosijoittaminen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Kasvusijoittaminen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Treidaus</a:t>
            </a:r>
          </a:p>
        </p:txBody>
      </p:sp>
      <p:pic>
        <p:nvPicPr>
          <p:cNvPr id="148" name="stock-market-coronavirus-2.jpg" descr="stock-market-coronaviru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1" y="-114947"/>
            <a:ext cx="12210031" cy="14365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