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Paytone One" pitchFamily="2" charset="77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57B"/>
    <a:srgbClr val="FFD702"/>
    <a:srgbClr val="009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22" autoAdjust="0"/>
    <p:restoredTop sz="94680" autoAdjust="0"/>
  </p:normalViewPr>
  <p:slideViewPr>
    <p:cSldViewPr>
      <p:cViewPr>
        <p:scale>
          <a:sx n="38" d="100"/>
          <a:sy n="38" d="100"/>
        </p:scale>
        <p:origin x="2336" y="20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" d="100"/>
        <a:sy n="3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E844A-A63D-F14F-B3A4-88BF8E986BA3}" type="datetimeFigureOut">
              <a:rPr lang="sv-FI" smtClean="0"/>
              <a:t>2026-08-28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63F4A-B7EA-8245-BF83-E3ED929B82F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60728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63F4A-B7EA-8245-BF83-E3ED929B82FD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8158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jpeg"/><Relationship Id="rId18" Type="http://schemas.openxmlformats.org/officeDocument/2006/relationships/image" Target="../media/image13.jpeg"/><Relationship Id="rId3" Type="http://schemas.openxmlformats.org/officeDocument/2006/relationships/image" Target="../media/image3.png"/><Relationship Id="rId21" Type="http://schemas.microsoft.com/office/2007/relationships/hdphoto" Target="../media/hdphoto6.wdp"/><Relationship Id="rId7" Type="http://schemas.microsoft.com/office/2007/relationships/hdphoto" Target="../media/hdphoto2.wdp"/><Relationship Id="rId12" Type="http://schemas.openxmlformats.org/officeDocument/2006/relationships/image" Target="../media/image9.jpeg"/><Relationship Id="rId17" Type="http://schemas.microsoft.com/office/2007/relationships/hdphoto" Target="../media/hdphoto5.wdp"/><Relationship Id="rId2" Type="http://schemas.openxmlformats.org/officeDocument/2006/relationships/image" Target="../media/image2.jpeg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openxmlformats.org/officeDocument/2006/relationships/image" Target="../media/image4.jpeg"/><Relationship Id="rId15" Type="http://schemas.microsoft.com/office/2007/relationships/hdphoto" Target="../media/hdphoto4.wdp"/><Relationship Id="rId10" Type="http://schemas.microsoft.com/office/2007/relationships/hdphoto" Target="../media/hdphoto3.wdp"/><Relationship Id="rId19" Type="http://schemas.openxmlformats.org/officeDocument/2006/relationships/image" Target="../media/image14.jpe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png"/><Relationship Id="rId7" Type="http://schemas.microsoft.com/office/2007/relationships/hdphoto" Target="../media/hdphoto7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microsoft.com/office/2007/relationships/hdphoto" Target="../media/hdphoto9.wdp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611BE3FD-BA25-66A3-18AD-DC5696C1D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277" y="0"/>
            <a:ext cx="9517445" cy="7214063"/>
          </a:xfrm>
          <a:prstGeom prst="rect">
            <a:avLst/>
          </a:prstGeom>
        </p:spPr>
      </p:pic>
      <p:sp>
        <p:nvSpPr>
          <p:cNvPr id="17" name="TextBox 4">
            <a:extLst>
              <a:ext uri="{FF2B5EF4-FFF2-40B4-BE49-F238E27FC236}">
                <a16:creationId xmlns:a16="http://schemas.microsoft.com/office/drawing/2014/main" id="{178F54BA-BD1D-E0CE-1EC2-5F860B8FCE8C}"/>
              </a:ext>
            </a:extLst>
          </p:cNvPr>
          <p:cNvSpPr txBox="1"/>
          <p:nvPr/>
        </p:nvSpPr>
        <p:spPr>
          <a:xfrm>
            <a:off x="4385277" y="6819900"/>
            <a:ext cx="10016523" cy="1248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391"/>
              </a:lnSpc>
            </a:pPr>
            <a:r>
              <a:rPr lang="en-US" sz="8900" dirty="0" err="1">
                <a:ln w="63500">
                  <a:solidFill>
                    <a:schemeClr val="bg1"/>
                  </a:solidFill>
                </a:ln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Bonden</a:t>
            </a:r>
            <a:r>
              <a:rPr lang="en-US" sz="8900" dirty="0">
                <a:ln w="63500">
                  <a:solidFill>
                    <a:schemeClr val="bg1"/>
                  </a:solidFill>
                </a:ln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8900" dirty="0" err="1">
                <a:ln w="63500">
                  <a:solidFill>
                    <a:schemeClr val="bg1"/>
                  </a:solidFill>
                </a:ln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på</a:t>
            </a:r>
            <a:r>
              <a:rPr lang="en-US" sz="8900" dirty="0">
                <a:ln w="63500">
                  <a:solidFill>
                    <a:schemeClr val="bg1"/>
                  </a:solidFill>
                </a:ln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8900" dirty="0" err="1">
                <a:ln w="63500">
                  <a:solidFill>
                    <a:schemeClr val="bg1"/>
                  </a:solidFill>
                </a:ln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besök</a:t>
            </a:r>
            <a:endParaRPr lang="en-US" sz="8900" dirty="0">
              <a:ln w="63500">
                <a:solidFill>
                  <a:schemeClr val="bg1"/>
                </a:solidFill>
              </a:ln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609890"/>
            <a:ext cx="16230600" cy="1248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1"/>
              </a:lnSpc>
            </a:pP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Tack för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att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ni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lyssnade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1055412"/>
            <a:ext cx="8115300" cy="8276790"/>
            <a:chOff x="0" y="0"/>
            <a:chExt cx="6062980" cy="6183630"/>
          </a:xfrm>
        </p:grpSpPr>
        <p:sp>
          <p:nvSpPr>
            <p:cNvPr id="3" name="Freeform 3"/>
            <p:cNvSpPr/>
            <p:nvPr/>
          </p:nvSpPr>
          <p:spPr>
            <a:xfrm>
              <a:off x="-257810" y="-427990"/>
              <a:ext cx="6739890" cy="7203440"/>
            </a:xfrm>
            <a:custGeom>
              <a:avLst/>
              <a:gdLst/>
              <a:ahLst/>
              <a:cxnLst/>
              <a:rect l="l" t="t" r="r" b="b"/>
              <a:pathLst>
                <a:path w="6739890" h="7203440">
                  <a:moveTo>
                    <a:pt x="3602990" y="1123950"/>
                  </a:moveTo>
                  <a:cubicBezTo>
                    <a:pt x="3155950" y="1784350"/>
                    <a:pt x="3209290" y="2346960"/>
                    <a:pt x="2705100" y="2646680"/>
                  </a:cubicBezTo>
                  <a:cubicBezTo>
                    <a:pt x="1689100" y="3252470"/>
                    <a:pt x="647700" y="2674620"/>
                    <a:pt x="327660" y="3713480"/>
                  </a:cubicBezTo>
                  <a:cubicBezTo>
                    <a:pt x="0" y="4777740"/>
                    <a:pt x="839470" y="5806440"/>
                    <a:pt x="2597150" y="6450330"/>
                  </a:cubicBezTo>
                  <a:cubicBezTo>
                    <a:pt x="4646930" y="7203440"/>
                    <a:pt x="6739890" y="5153660"/>
                    <a:pt x="6248400" y="3628390"/>
                  </a:cubicBezTo>
                  <a:cubicBezTo>
                    <a:pt x="5842000" y="2364740"/>
                    <a:pt x="6545580" y="1811020"/>
                    <a:pt x="6122670" y="1123950"/>
                  </a:cubicBezTo>
                  <a:cubicBezTo>
                    <a:pt x="5429250" y="0"/>
                    <a:pt x="4081780" y="415290"/>
                    <a:pt x="3602990" y="1123950"/>
                  </a:cubicBezTo>
                  <a:close/>
                </a:path>
              </a:pathLst>
            </a:custGeom>
            <a:solidFill>
              <a:srgbClr val="FFC000">
                <a:alpha val="0"/>
              </a:srgbClr>
            </a:solidFill>
            <a:ln w="12700">
              <a:solidFill>
                <a:schemeClr val="tx2"/>
              </a:solidFill>
            </a:ln>
          </p:spPr>
          <p:txBody>
            <a:bodyPr/>
            <a:lstStyle/>
            <a:p>
              <a:endParaRPr lang="en-FI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882342"/>
            <a:ext cx="16497300" cy="1248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391"/>
              </a:lnSpc>
            </a:pP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XXX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gård</a:t>
            </a:r>
            <a:endParaRPr lang="en-US" sz="9391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975702"/>
            <a:ext cx="8816232" cy="3664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5" lvl="1" indent="-431797" algn="l">
              <a:lnSpc>
                <a:spcPts val="4799"/>
              </a:lnSpc>
              <a:buFont typeface="Arial"/>
              <a:buChar char="•"/>
            </a:pP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Gårdens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namn</a:t>
            </a: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863595" lvl="1" indent="-431797" algn="l">
              <a:lnSpc>
                <a:spcPts val="4799"/>
              </a:lnSpc>
              <a:buFont typeface="Arial"/>
              <a:buChar char="•"/>
            </a:pP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När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den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grundades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och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ägare</a:t>
            </a: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863595" lvl="1" indent="-431797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Vad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gården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producerar</a:t>
            </a: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863595" lvl="1" indent="-431797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Antal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djur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/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hektar</a:t>
            </a: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863595" lvl="1" indent="-431797" algn="l">
              <a:lnSpc>
                <a:spcPts val="4799"/>
              </a:lnSpc>
              <a:buFont typeface="Arial"/>
              <a:buChar char="•"/>
            </a:pP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Annan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matnyttig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info? </a:t>
            </a:r>
          </a:p>
          <a:p>
            <a:pPr algn="l">
              <a:lnSpc>
                <a:spcPts val="4799"/>
              </a:lnSpc>
            </a:pP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09675"/>
            <a:ext cx="16230600" cy="1248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1"/>
              </a:lnSpc>
            </a:pP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Vad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gör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vi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på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vår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gård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561284"/>
            <a:ext cx="16230600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5" lvl="1" indent="-431797" algn="l">
              <a:lnSpc>
                <a:spcPts val="4799"/>
              </a:lnSpc>
              <a:buFont typeface="Arial"/>
              <a:buChar char="•"/>
            </a:pP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Beskriv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produktionen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i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3–5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korta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punkter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eller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med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bilder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.</a:t>
            </a: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103AE774-068B-4601-783A-5E3D77F9E7B8}"/>
              </a:ext>
            </a:extLst>
          </p:cNvPr>
          <p:cNvGrpSpPr/>
          <p:nvPr/>
        </p:nvGrpSpPr>
        <p:grpSpPr>
          <a:xfrm>
            <a:off x="13165577" y="4832415"/>
            <a:ext cx="4106975" cy="4188702"/>
            <a:chOff x="0" y="0"/>
            <a:chExt cx="6062980" cy="6183630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5E1C4008-9F38-F0B6-83DE-B368AD8C8E1C}"/>
                </a:ext>
              </a:extLst>
            </p:cNvPr>
            <p:cNvSpPr/>
            <p:nvPr/>
          </p:nvSpPr>
          <p:spPr>
            <a:xfrm>
              <a:off x="-257810" y="-427990"/>
              <a:ext cx="6739890" cy="7203440"/>
            </a:xfrm>
            <a:custGeom>
              <a:avLst/>
              <a:gdLst/>
              <a:ahLst/>
              <a:cxnLst/>
              <a:rect l="l" t="t" r="r" b="b"/>
              <a:pathLst>
                <a:path w="6739890" h="7203440">
                  <a:moveTo>
                    <a:pt x="3602990" y="1123950"/>
                  </a:moveTo>
                  <a:cubicBezTo>
                    <a:pt x="3155950" y="1784350"/>
                    <a:pt x="3209290" y="2346960"/>
                    <a:pt x="2705100" y="2646680"/>
                  </a:cubicBezTo>
                  <a:cubicBezTo>
                    <a:pt x="1689100" y="3252470"/>
                    <a:pt x="647700" y="2674620"/>
                    <a:pt x="327660" y="3713480"/>
                  </a:cubicBezTo>
                  <a:cubicBezTo>
                    <a:pt x="0" y="4777740"/>
                    <a:pt x="839470" y="5806440"/>
                    <a:pt x="2597150" y="6450330"/>
                  </a:cubicBezTo>
                  <a:cubicBezTo>
                    <a:pt x="4646930" y="7203440"/>
                    <a:pt x="6739890" y="5153660"/>
                    <a:pt x="6248400" y="3628390"/>
                  </a:cubicBezTo>
                  <a:cubicBezTo>
                    <a:pt x="5842000" y="2364740"/>
                    <a:pt x="6545580" y="1811020"/>
                    <a:pt x="6122670" y="1123950"/>
                  </a:cubicBezTo>
                  <a:cubicBezTo>
                    <a:pt x="5429250" y="0"/>
                    <a:pt x="4081780" y="415290"/>
                    <a:pt x="3602990" y="1123950"/>
                  </a:cubicBezTo>
                  <a:close/>
                </a:path>
              </a:pathLst>
            </a:custGeom>
            <a:solidFill>
              <a:srgbClr val="FFC000">
                <a:alpha val="0"/>
              </a:srgbClr>
            </a:solidFill>
            <a:ln w="12700">
              <a:solidFill>
                <a:schemeClr val="tx2"/>
              </a:solidFill>
            </a:ln>
          </p:spPr>
          <p:txBody>
            <a:bodyPr/>
            <a:lstStyle/>
            <a:p>
              <a:endParaRPr lang="en-FI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Group 2">
            <a:extLst>
              <a:ext uri="{FF2B5EF4-FFF2-40B4-BE49-F238E27FC236}">
                <a16:creationId xmlns:a16="http://schemas.microsoft.com/office/drawing/2014/main" id="{2BEFBE6E-BDB4-E7DC-BA54-F8F9F81F8F29}"/>
              </a:ext>
            </a:extLst>
          </p:cNvPr>
          <p:cNvGrpSpPr/>
          <p:nvPr/>
        </p:nvGrpSpPr>
        <p:grpSpPr>
          <a:xfrm>
            <a:off x="11173343" y="5623973"/>
            <a:ext cx="4106975" cy="4188702"/>
            <a:chOff x="0" y="0"/>
            <a:chExt cx="6062980" cy="6183630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2D16B828-4CBD-CBAE-47AC-E1438C95E00B}"/>
                </a:ext>
              </a:extLst>
            </p:cNvPr>
            <p:cNvSpPr/>
            <p:nvPr/>
          </p:nvSpPr>
          <p:spPr>
            <a:xfrm>
              <a:off x="-257810" y="-427990"/>
              <a:ext cx="6739890" cy="7203440"/>
            </a:xfrm>
            <a:custGeom>
              <a:avLst/>
              <a:gdLst/>
              <a:ahLst/>
              <a:cxnLst/>
              <a:rect l="l" t="t" r="r" b="b"/>
              <a:pathLst>
                <a:path w="6739890" h="7203440">
                  <a:moveTo>
                    <a:pt x="3602990" y="1123950"/>
                  </a:moveTo>
                  <a:cubicBezTo>
                    <a:pt x="3155950" y="1784350"/>
                    <a:pt x="3209290" y="2346960"/>
                    <a:pt x="2705100" y="2646680"/>
                  </a:cubicBezTo>
                  <a:cubicBezTo>
                    <a:pt x="1689100" y="3252470"/>
                    <a:pt x="647700" y="2674620"/>
                    <a:pt x="327660" y="3713480"/>
                  </a:cubicBezTo>
                  <a:cubicBezTo>
                    <a:pt x="0" y="4777740"/>
                    <a:pt x="839470" y="5806440"/>
                    <a:pt x="2597150" y="6450330"/>
                  </a:cubicBezTo>
                  <a:cubicBezTo>
                    <a:pt x="4646930" y="7203440"/>
                    <a:pt x="6739890" y="5153660"/>
                    <a:pt x="6248400" y="3628390"/>
                  </a:cubicBezTo>
                  <a:cubicBezTo>
                    <a:pt x="5842000" y="2364740"/>
                    <a:pt x="6545580" y="1811020"/>
                    <a:pt x="6122670" y="1123950"/>
                  </a:cubicBezTo>
                  <a:cubicBezTo>
                    <a:pt x="5429250" y="0"/>
                    <a:pt x="4081780" y="415290"/>
                    <a:pt x="3602990" y="1123950"/>
                  </a:cubicBezTo>
                  <a:close/>
                </a:path>
              </a:pathLst>
            </a:custGeom>
            <a:solidFill>
              <a:srgbClr val="FFC000">
                <a:alpha val="0"/>
              </a:srgbClr>
            </a:solidFill>
            <a:ln w="12700">
              <a:solidFill>
                <a:schemeClr val="tx2"/>
              </a:solidFill>
            </a:ln>
          </p:spPr>
          <p:txBody>
            <a:bodyPr/>
            <a:lstStyle/>
            <a:p>
              <a:endParaRPr lang="en-FI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5143500"/>
            <a:chOff x="0" y="0"/>
            <a:chExt cx="2408296" cy="1354667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1354667"/>
            </a:xfrm>
            <a:custGeom>
              <a:avLst/>
              <a:gdLst/>
              <a:ahLst/>
              <a:cxnLst/>
              <a:rect l="l" t="t" r="r" b="b"/>
              <a:pathLst>
                <a:path w="2408296" h="1354667">
                  <a:moveTo>
                    <a:pt x="0" y="0"/>
                  </a:moveTo>
                  <a:lnTo>
                    <a:pt x="2408296" y="0"/>
                  </a:lnTo>
                  <a:lnTo>
                    <a:pt x="2408296" y="1354667"/>
                  </a:lnTo>
                  <a:lnTo>
                    <a:pt x="0" y="13546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FI">
                <a:solidFill>
                  <a:srgbClr val="04357B"/>
                </a:solidFill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08296" cy="13927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04357B"/>
                </a:solidFill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0"/>
            <a:ext cx="9144000" cy="5143500"/>
            <a:chOff x="0" y="0"/>
            <a:chExt cx="2408296" cy="13546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08296" cy="1354667"/>
            </a:xfrm>
            <a:custGeom>
              <a:avLst/>
              <a:gdLst/>
              <a:ahLst/>
              <a:cxnLst/>
              <a:rect l="l" t="t" r="r" b="b"/>
              <a:pathLst>
                <a:path w="2408296" h="1354667">
                  <a:moveTo>
                    <a:pt x="0" y="0"/>
                  </a:moveTo>
                  <a:lnTo>
                    <a:pt x="2408296" y="0"/>
                  </a:lnTo>
                  <a:lnTo>
                    <a:pt x="2408296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FDE59">
                <a:alpha val="35686"/>
              </a:srgbClr>
            </a:solidFill>
          </p:spPr>
          <p:txBody>
            <a:bodyPr/>
            <a:lstStyle/>
            <a:p>
              <a:endParaRPr lang="en-F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08296" cy="1392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5143500"/>
            <a:ext cx="9144000" cy="5143500"/>
            <a:chOff x="0" y="0"/>
            <a:chExt cx="2408296" cy="13546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8296" cy="1354667"/>
            </a:xfrm>
            <a:custGeom>
              <a:avLst/>
              <a:gdLst/>
              <a:ahLst/>
              <a:cxnLst/>
              <a:rect l="l" t="t" r="r" b="b"/>
              <a:pathLst>
                <a:path w="2408296" h="1354667">
                  <a:moveTo>
                    <a:pt x="0" y="0"/>
                  </a:moveTo>
                  <a:lnTo>
                    <a:pt x="2408296" y="0"/>
                  </a:lnTo>
                  <a:lnTo>
                    <a:pt x="2408296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8C2D8">
                <a:alpha val="36863"/>
              </a:srgbClr>
            </a:solidFill>
          </p:spPr>
          <p:txBody>
            <a:bodyPr/>
            <a:lstStyle/>
            <a:p>
              <a:endParaRPr lang="en-FI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408296" cy="1392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5143500"/>
            <a:ext cx="9144000" cy="5143500"/>
            <a:chOff x="0" y="0"/>
            <a:chExt cx="2408296" cy="13546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08296" cy="1354667"/>
            </a:xfrm>
            <a:custGeom>
              <a:avLst/>
              <a:gdLst/>
              <a:ahLst/>
              <a:cxnLst/>
              <a:rect l="l" t="t" r="r" b="b"/>
              <a:pathLst>
                <a:path w="2408296" h="1354667">
                  <a:moveTo>
                    <a:pt x="0" y="0"/>
                  </a:moveTo>
                  <a:lnTo>
                    <a:pt x="2408296" y="0"/>
                  </a:lnTo>
                  <a:lnTo>
                    <a:pt x="2408296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F914D">
                <a:alpha val="35686"/>
              </a:srgbClr>
            </a:solidFill>
          </p:spPr>
          <p:txBody>
            <a:bodyPr/>
            <a:lstStyle/>
            <a:p>
              <a:endParaRPr lang="en-FI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408296" cy="1392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440" y="63500"/>
            <a:ext cx="1442360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VÅR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627183" y="-11061"/>
            <a:ext cx="2440617" cy="2487560"/>
            <a:chOff x="0" y="0"/>
            <a:chExt cx="7620000" cy="776656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620000" cy="7766566"/>
            </a:xfrm>
            <a:custGeom>
              <a:avLst/>
              <a:gdLst/>
              <a:ahLst/>
              <a:cxnLst/>
              <a:rect l="l" t="t" r="r" b="b"/>
              <a:pathLst>
                <a:path w="7620000" h="7766566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362440"/>
                    <a:pt x="0" y="809017"/>
                  </a:cubicBezTo>
                  <a:lnTo>
                    <a:pt x="0" y="7766566"/>
                  </a:lnTo>
                  <a:lnTo>
                    <a:pt x="6826250" y="7766566"/>
                  </a:lnTo>
                  <a:cubicBezTo>
                    <a:pt x="7264400" y="7766566"/>
                    <a:pt x="7620000" y="7404126"/>
                    <a:pt x="7620000" y="6957549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020664" y="131866"/>
            <a:ext cx="2397281" cy="2622128"/>
            <a:chOff x="0" y="0"/>
            <a:chExt cx="7059477" cy="772160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059478" cy="7721605"/>
            </a:xfrm>
            <a:custGeom>
              <a:avLst/>
              <a:gdLst/>
              <a:ahLst/>
              <a:cxnLst/>
              <a:rect l="l" t="t" r="r" b="b"/>
              <a:pathLst>
                <a:path w="7059478" h="7721605">
                  <a:moveTo>
                    <a:pt x="6324115" y="0"/>
                  </a:moveTo>
                  <a:lnTo>
                    <a:pt x="735362" y="0"/>
                  </a:lnTo>
                  <a:cubicBezTo>
                    <a:pt x="329442" y="0"/>
                    <a:pt x="0" y="360342"/>
                    <a:pt x="0" y="804334"/>
                  </a:cubicBezTo>
                  <a:lnTo>
                    <a:pt x="0" y="7721605"/>
                  </a:lnTo>
                  <a:lnTo>
                    <a:pt x="6324115" y="7721605"/>
                  </a:lnTo>
                  <a:cubicBezTo>
                    <a:pt x="6730035" y="7721605"/>
                    <a:pt x="7059478" y="7361264"/>
                    <a:pt x="7059478" y="6917272"/>
                  </a:cubicBezTo>
                  <a:lnTo>
                    <a:pt x="7059478" y="0"/>
                  </a:lnTo>
                  <a:lnTo>
                    <a:pt x="6324115" y="0"/>
                  </a:lnTo>
                  <a:close/>
                </a:path>
              </a:pathLst>
            </a:custGeom>
            <a:blipFill>
              <a:blip r:embed="rId3" cstate="hq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17000" contrast="-3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42360" y="755650"/>
            <a:ext cx="2322195" cy="2571750"/>
            <a:chOff x="0" y="0"/>
            <a:chExt cx="7620000" cy="843888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20000" cy="8438884"/>
            </a:xfrm>
            <a:custGeom>
              <a:avLst/>
              <a:gdLst/>
              <a:ahLst/>
              <a:cxnLst/>
              <a:rect l="l" t="t" r="r" b="b"/>
              <a:pathLst>
                <a:path w="7620000" h="8438884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393815"/>
                    <a:pt x="0" y="879050"/>
                  </a:cubicBezTo>
                  <a:lnTo>
                    <a:pt x="0" y="8438884"/>
                  </a:lnTo>
                  <a:lnTo>
                    <a:pt x="6826250" y="8438884"/>
                  </a:lnTo>
                  <a:cubicBezTo>
                    <a:pt x="7264400" y="8438884"/>
                    <a:pt x="7620000" y="8045069"/>
                    <a:pt x="7620000" y="7559834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0045" y="6400904"/>
            <a:ext cx="2453413" cy="2509146"/>
            <a:chOff x="0" y="0"/>
            <a:chExt cx="7233144" cy="739745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33145" cy="7397456"/>
            </a:xfrm>
            <a:custGeom>
              <a:avLst/>
              <a:gdLst/>
              <a:ahLst/>
              <a:cxnLst/>
              <a:rect l="l" t="t" r="r" b="b"/>
              <a:pathLst>
                <a:path w="7233145" h="7397456">
                  <a:moveTo>
                    <a:pt x="6479692" y="0"/>
                  </a:moveTo>
                  <a:lnTo>
                    <a:pt x="753453" y="0"/>
                  </a:lnTo>
                  <a:cubicBezTo>
                    <a:pt x="337547" y="0"/>
                    <a:pt x="0" y="345215"/>
                    <a:pt x="0" y="770568"/>
                  </a:cubicBezTo>
                  <a:lnTo>
                    <a:pt x="0" y="7397456"/>
                  </a:lnTo>
                  <a:lnTo>
                    <a:pt x="6479692" y="7397456"/>
                  </a:lnTo>
                  <a:cubicBezTo>
                    <a:pt x="6895598" y="7397456"/>
                    <a:pt x="7233145" y="7052242"/>
                    <a:pt x="7233145" y="6626888"/>
                  </a:cubicBezTo>
                  <a:lnTo>
                    <a:pt x="7233145" y="0"/>
                  </a:lnTo>
                  <a:lnTo>
                    <a:pt x="6479692" y="0"/>
                  </a:lnTo>
                  <a:close/>
                </a:path>
              </a:pathLst>
            </a:custGeom>
            <a:blipFill>
              <a:blip r:embed="rId6" cstate="hq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7215"/>
                        </a14:imgEffect>
                        <a14:imgEffect>
                          <a14:saturation sat="164000"/>
                        </a14:imgEffect>
                        <a14:imgEffect>
                          <a14:brightnessContrast bright="-20000" contrast="-1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08289" y="7714398"/>
            <a:ext cx="2354250" cy="2391304"/>
            <a:chOff x="0" y="0"/>
            <a:chExt cx="7450838" cy="756810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450837" cy="7568107"/>
            </a:xfrm>
            <a:custGeom>
              <a:avLst/>
              <a:gdLst/>
              <a:ahLst/>
              <a:cxnLst/>
              <a:rect l="l" t="t" r="r" b="b"/>
              <a:pathLst>
                <a:path w="7450837" h="7568107">
                  <a:moveTo>
                    <a:pt x="6674709" y="0"/>
                  </a:moveTo>
                  <a:lnTo>
                    <a:pt x="776129" y="0"/>
                  </a:lnTo>
                  <a:cubicBezTo>
                    <a:pt x="347706" y="0"/>
                    <a:pt x="0" y="353178"/>
                    <a:pt x="0" y="788345"/>
                  </a:cubicBezTo>
                  <a:lnTo>
                    <a:pt x="0" y="7568107"/>
                  </a:lnTo>
                  <a:lnTo>
                    <a:pt x="6674709" y="7568107"/>
                  </a:lnTo>
                  <a:cubicBezTo>
                    <a:pt x="7103132" y="7568107"/>
                    <a:pt x="7450837" y="7214929"/>
                    <a:pt x="7450837" y="6779763"/>
                  </a:cubicBezTo>
                  <a:lnTo>
                    <a:pt x="7450837" y="0"/>
                  </a:lnTo>
                  <a:lnTo>
                    <a:pt x="6674709" y="0"/>
                  </a:lnTo>
                  <a:close/>
                </a:path>
              </a:pathLst>
            </a:custGeom>
            <a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489678" y="7715250"/>
            <a:ext cx="2328677" cy="2309019"/>
            <a:chOff x="0" y="0"/>
            <a:chExt cx="7476690" cy="741357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76690" cy="7413572"/>
            </a:xfrm>
            <a:custGeom>
              <a:avLst/>
              <a:gdLst/>
              <a:ahLst/>
              <a:cxnLst/>
              <a:rect l="l" t="t" r="r" b="b"/>
              <a:pathLst>
                <a:path w="7476690" h="7413572">
                  <a:moveTo>
                    <a:pt x="6697868" y="0"/>
                  </a:moveTo>
                  <a:lnTo>
                    <a:pt x="778822" y="0"/>
                  </a:lnTo>
                  <a:cubicBezTo>
                    <a:pt x="348912" y="0"/>
                    <a:pt x="0" y="345967"/>
                    <a:pt x="0" y="772247"/>
                  </a:cubicBezTo>
                  <a:lnTo>
                    <a:pt x="0" y="7413572"/>
                  </a:lnTo>
                  <a:lnTo>
                    <a:pt x="6697868" y="7413572"/>
                  </a:lnTo>
                  <a:cubicBezTo>
                    <a:pt x="7127778" y="7413572"/>
                    <a:pt x="7476690" y="7067605"/>
                    <a:pt x="7476690" y="6641324"/>
                  </a:cubicBezTo>
                  <a:lnTo>
                    <a:pt x="7476690" y="0"/>
                  </a:lnTo>
                  <a:lnTo>
                    <a:pt x="6697868" y="0"/>
                  </a:lnTo>
                  <a:close/>
                </a:path>
              </a:pathLst>
            </a:custGeom>
            <a:blipFill>
              <a:blip r:embed="rId9" cstate="hq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21000" contrast="9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505348" y="7687987"/>
            <a:ext cx="2153761" cy="2363545"/>
            <a:chOff x="0" y="0"/>
            <a:chExt cx="7935309" cy="870823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935309" cy="8708236"/>
            </a:xfrm>
            <a:custGeom>
              <a:avLst/>
              <a:gdLst/>
              <a:ahLst/>
              <a:cxnLst/>
              <a:rect l="l" t="t" r="r" b="b"/>
              <a:pathLst>
                <a:path w="7935309" h="8708236">
                  <a:moveTo>
                    <a:pt x="7108714" y="0"/>
                  </a:moveTo>
                  <a:lnTo>
                    <a:pt x="826595" y="0"/>
                  </a:lnTo>
                  <a:cubicBezTo>
                    <a:pt x="370314" y="0"/>
                    <a:pt x="0" y="406384"/>
                    <a:pt x="0" y="907108"/>
                  </a:cubicBezTo>
                  <a:lnTo>
                    <a:pt x="0" y="8708236"/>
                  </a:lnTo>
                  <a:lnTo>
                    <a:pt x="7108714" y="8708236"/>
                  </a:lnTo>
                  <a:cubicBezTo>
                    <a:pt x="7564994" y="8708236"/>
                    <a:pt x="7935309" y="8301851"/>
                    <a:pt x="7935309" y="7801128"/>
                  </a:cubicBezTo>
                  <a:lnTo>
                    <a:pt x="7935309" y="0"/>
                  </a:lnTo>
                  <a:lnTo>
                    <a:pt x="7108714" y="0"/>
                  </a:lnTo>
                  <a:close/>
                </a:path>
              </a:pathLst>
            </a:custGeom>
            <a:blipFill>
              <a:blip r:embed="rId11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372600" y="7715250"/>
            <a:ext cx="2373313" cy="2391304"/>
            <a:chOff x="0" y="0"/>
            <a:chExt cx="7620000" cy="767776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7620000" cy="7677765"/>
            </a:xfrm>
            <a:custGeom>
              <a:avLst/>
              <a:gdLst/>
              <a:ahLst/>
              <a:cxnLst/>
              <a:rect l="l" t="t" r="r" b="b"/>
              <a:pathLst>
                <a:path w="7620000" h="7677765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358296"/>
                    <a:pt x="0" y="799767"/>
                  </a:cubicBezTo>
                  <a:lnTo>
                    <a:pt x="0" y="7677765"/>
                  </a:lnTo>
                  <a:lnTo>
                    <a:pt x="6826250" y="7677765"/>
                  </a:lnTo>
                  <a:cubicBezTo>
                    <a:pt x="7264400" y="7677765"/>
                    <a:pt x="7620000" y="7319470"/>
                    <a:pt x="7620000" y="6877998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1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50045" y="3490505"/>
            <a:ext cx="2584630" cy="2584630"/>
            <a:chOff x="0" y="0"/>
            <a:chExt cx="7620000" cy="76200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7620000" cy="7620000"/>
            </a:xfrm>
            <a:custGeom>
              <a:avLst/>
              <a:gdLst/>
              <a:ahLst/>
              <a:cxnLst/>
              <a:rect l="l" t="t" r="r" b="b"/>
              <a:pathLst>
                <a:path w="7620000" h="7620000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355600"/>
                    <a:pt x="0" y="793750"/>
                  </a:cubicBezTo>
                  <a:lnTo>
                    <a:pt x="0" y="7620000"/>
                  </a:lnTo>
                  <a:lnTo>
                    <a:pt x="6826250" y="7620000"/>
                  </a:lnTo>
                  <a:cubicBezTo>
                    <a:pt x="7264400" y="7620000"/>
                    <a:pt x="7620000" y="7264400"/>
                    <a:pt x="7620000" y="6826250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1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5418545" y="6689911"/>
            <a:ext cx="2504221" cy="2568389"/>
            <a:chOff x="0" y="0"/>
            <a:chExt cx="7620000" cy="781525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620000" cy="7815255"/>
            </a:xfrm>
            <a:custGeom>
              <a:avLst/>
              <a:gdLst/>
              <a:ahLst/>
              <a:cxnLst/>
              <a:rect l="l" t="t" r="r" b="b"/>
              <a:pathLst>
                <a:path w="7620000" h="7815255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364712"/>
                    <a:pt x="0" y="814089"/>
                  </a:cubicBezTo>
                  <a:lnTo>
                    <a:pt x="0" y="7815255"/>
                  </a:lnTo>
                  <a:lnTo>
                    <a:pt x="6826250" y="7815255"/>
                  </a:lnTo>
                  <a:cubicBezTo>
                    <a:pt x="7264400" y="7815255"/>
                    <a:pt x="7620000" y="7450543"/>
                    <a:pt x="7620000" y="7001166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14" cstate="hq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9000" contrast="-1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549089" y="0"/>
            <a:ext cx="2504221" cy="2604285"/>
            <a:chOff x="0" y="0"/>
            <a:chExt cx="7620000" cy="792448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7620000" cy="7924482"/>
            </a:xfrm>
            <a:custGeom>
              <a:avLst/>
              <a:gdLst/>
              <a:ahLst/>
              <a:cxnLst/>
              <a:rect l="l" t="t" r="r" b="b"/>
              <a:pathLst>
                <a:path w="7620000" h="7924482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369809"/>
                    <a:pt x="0" y="825467"/>
                  </a:cubicBezTo>
                  <a:lnTo>
                    <a:pt x="0" y="7924482"/>
                  </a:lnTo>
                  <a:lnTo>
                    <a:pt x="6826250" y="7924482"/>
                  </a:lnTo>
                  <a:cubicBezTo>
                    <a:pt x="7264400" y="7924482"/>
                    <a:pt x="7620000" y="7554673"/>
                    <a:pt x="7620000" y="7099016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16" cstate="hq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bright="-21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9372600" y="0"/>
            <a:ext cx="2504221" cy="2504221"/>
            <a:chOff x="0" y="0"/>
            <a:chExt cx="7620000" cy="7620000"/>
          </a:xfrm>
        </p:grpSpPr>
        <p:sp>
          <p:nvSpPr>
            <p:cNvPr id="38" name="Freeform 38"/>
            <p:cNvSpPr/>
            <p:nvPr/>
          </p:nvSpPr>
          <p:spPr>
            <a:xfrm flipH="1">
              <a:off x="0" y="0"/>
              <a:ext cx="7620000" cy="7620000"/>
            </a:xfrm>
            <a:custGeom>
              <a:avLst/>
              <a:gdLst/>
              <a:ahLst/>
              <a:cxnLst/>
              <a:rect l="l" t="t" r="r" b="b"/>
              <a:pathLst>
                <a:path w="7620000" h="7620000">
                  <a:moveTo>
                    <a:pt x="793750" y="0"/>
                  </a:moveTo>
                  <a:lnTo>
                    <a:pt x="6826250" y="0"/>
                  </a:lnTo>
                  <a:cubicBezTo>
                    <a:pt x="7264400" y="0"/>
                    <a:pt x="7620000" y="355600"/>
                    <a:pt x="7620000" y="793750"/>
                  </a:cubicBezTo>
                  <a:lnTo>
                    <a:pt x="7620000" y="7620000"/>
                  </a:lnTo>
                  <a:lnTo>
                    <a:pt x="793750" y="7620000"/>
                  </a:lnTo>
                  <a:cubicBezTo>
                    <a:pt x="355600" y="7620000"/>
                    <a:pt x="0" y="7264400"/>
                    <a:pt x="0" y="6826250"/>
                  </a:cubicBezTo>
                  <a:lnTo>
                    <a:pt x="0" y="0"/>
                  </a:lnTo>
                  <a:lnTo>
                    <a:pt x="793750" y="0"/>
                  </a:lnTo>
                  <a:close/>
                </a:path>
              </a:pathLst>
            </a:custGeom>
            <a:blipFill>
              <a:blip r:embed="rId1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5498492" y="789415"/>
            <a:ext cx="2504221" cy="2504221"/>
            <a:chOff x="0" y="0"/>
            <a:chExt cx="7620000" cy="76200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7620000" cy="7620000"/>
            </a:xfrm>
            <a:custGeom>
              <a:avLst/>
              <a:gdLst/>
              <a:ahLst/>
              <a:cxnLst/>
              <a:rect l="l" t="t" r="r" b="b"/>
              <a:pathLst>
                <a:path w="7620000" h="7620000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355600"/>
                    <a:pt x="0" y="793750"/>
                  </a:cubicBezTo>
                  <a:lnTo>
                    <a:pt x="0" y="7620000"/>
                  </a:lnTo>
                  <a:lnTo>
                    <a:pt x="6826250" y="7620000"/>
                  </a:lnTo>
                  <a:cubicBezTo>
                    <a:pt x="7264400" y="7620000"/>
                    <a:pt x="7620000" y="7264400"/>
                    <a:pt x="7620000" y="6826250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1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5879128" y="3505375"/>
            <a:ext cx="2504221" cy="2848515"/>
            <a:chOff x="0" y="0"/>
            <a:chExt cx="7620000" cy="866764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7620000" cy="8667641"/>
            </a:xfrm>
            <a:custGeom>
              <a:avLst/>
              <a:gdLst/>
              <a:ahLst/>
              <a:cxnLst/>
              <a:rect l="l" t="t" r="r" b="b"/>
              <a:pathLst>
                <a:path w="7620000" h="8667641">
                  <a:moveTo>
                    <a:pt x="6826250" y="0"/>
                  </a:moveTo>
                  <a:lnTo>
                    <a:pt x="793750" y="0"/>
                  </a:lnTo>
                  <a:cubicBezTo>
                    <a:pt x="355600" y="0"/>
                    <a:pt x="0" y="404490"/>
                    <a:pt x="0" y="902879"/>
                  </a:cubicBezTo>
                  <a:lnTo>
                    <a:pt x="0" y="8667641"/>
                  </a:lnTo>
                  <a:lnTo>
                    <a:pt x="6826250" y="8667641"/>
                  </a:lnTo>
                  <a:cubicBezTo>
                    <a:pt x="7264400" y="8667641"/>
                    <a:pt x="7620000" y="8263151"/>
                    <a:pt x="7620000" y="7764762"/>
                  </a:cubicBezTo>
                  <a:lnTo>
                    <a:pt x="7620000" y="0"/>
                  </a:lnTo>
                  <a:lnTo>
                    <a:pt x="6826250" y="0"/>
                  </a:lnTo>
                  <a:close/>
                </a:path>
              </a:pathLst>
            </a:custGeom>
            <a:blipFill>
              <a:blip r:embed="rId20" cstate="hq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rightnessContrast bright="12000" contrast="-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5506052" y="4834652"/>
            <a:ext cx="8243522" cy="995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4"/>
              </a:lnSpc>
            </a:pPr>
            <a:r>
              <a:rPr lang="en-US" sz="7534" dirty="0">
                <a:solidFill>
                  <a:schemeClr val="tx2">
                    <a:lumMod val="75000"/>
                  </a:schemeClr>
                </a:solidFill>
                <a:latin typeface="Paytone One"/>
                <a:ea typeface="Paytone One"/>
                <a:cs typeface="Paytone One"/>
                <a:sym typeface="Paytone One"/>
              </a:rPr>
              <a:t>ÅRET PÅ </a:t>
            </a:r>
            <a:r>
              <a:rPr lang="en-US" sz="7534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GÅRDEN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163800" y="139700"/>
            <a:ext cx="3074795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SOMMAR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3532" y="9817100"/>
            <a:ext cx="2491068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VINTER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6306800" y="9791700"/>
            <a:ext cx="1943572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HÖST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535752" y="3009900"/>
            <a:ext cx="2135411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GÖDSLING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09046" y="5810250"/>
            <a:ext cx="2135411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HARVNING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187128" y="2457450"/>
            <a:ext cx="2135411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SÅDD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629400" y="1790700"/>
            <a:ext cx="240162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POTATIS-</a:t>
            </a:r>
          </a:p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SÄTTNING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-385102" y="8629650"/>
            <a:ext cx="3465205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BOKSLUT 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356328" y="9715500"/>
            <a:ext cx="2612403" cy="37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0"/>
              </a:lnSpc>
            </a:pPr>
            <a:r>
              <a:rPr lang="en-US" sz="29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UNDERHÅLL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479213" y="9432290"/>
            <a:ext cx="2612403" cy="740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0"/>
              </a:lnSpc>
            </a:pPr>
            <a:r>
              <a:rPr lang="en-US" sz="29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SKOGS-</a:t>
            </a:r>
          </a:p>
          <a:p>
            <a:pPr algn="ctr">
              <a:lnSpc>
                <a:spcPts val="2900"/>
              </a:lnSpc>
            </a:pPr>
            <a:r>
              <a:rPr lang="en-US" sz="29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ARBETE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405826" y="9848850"/>
            <a:ext cx="2135411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PLÖJNING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2505348" y="9772650"/>
            <a:ext cx="2135411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SKÖRD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5602950" y="8953500"/>
            <a:ext cx="2135411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HÖSTSÅDD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9627813" y="1847850"/>
            <a:ext cx="1993795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ENSILAGE-SKÖRD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409547" y="2305050"/>
            <a:ext cx="2783304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HÖSKÖRD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5739586" y="5676900"/>
            <a:ext cx="2783304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SPANNMÅLS-SKÖRD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5358950" y="2609850"/>
            <a:ext cx="2783304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3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SKOGS-PLANTERING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74385"/>
            <a:ext cx="16230600" cy="1248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1"/>
              </a:lnSpc>
            </a:pPr>
            <a:r>
              <a:rPr lang="en-US" sz="9391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Produktionsinriktningar</a:t>
            </a:r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5810270" y="8664504"/>
            <a:ext cx="1902543" cy="838434"/>
            <a:chOff x="0" y="0"/>
            <a:chExt cx="2536724" cy="11179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36698" cy="1117854"/>
            </a:xfrm>
            <a:custGeom>
              <a:avLst/>
              <a:gdLst/>
              <a:ahLst/>
              <a:cxnLst/>
              <a:rect l="l" t="t" r="r" b="b"/>
              <a:pathLst>
                <a:path w="2536698" h="1117854">
                  <a:moveTo>
                    <a:pt x="0" y="0"/>
                  </a:moveTo>
                  <a:lnTo>
                    <a:pt x="2536698" y="0"/>
                  </a:lnTo>
                  <a:lnTo>
                    <a:pt x="2536698" y="1117854"/>
                  </a:lnTo>
                  <a:lnTo>
                    <a:pt x="0" y="1117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39" r="-40" b="-5"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-13317"/>
            <a:ext cx="9109044" cy="5153487"/>
            <a:chOff x="0" y="0"/>
            <a:chExt cx="12145392" cy="68713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45391" cy="6871335"/>
            </a:xfrm>
            <a:custGeom>
              <a:avLst/>
              <a:gdLst/>
              <a:ahLst/>
              <a:cxnLst/>
              <a:rect l="l" t="t" r="r" b="b"/>
              <a:pathLst>
                <a:path w="12145391" h="6871335">
                  <a:moveTo>
                    <a:pt x="0" y="0"/>
                  </a:moveTo>
                  <a:lnTo>
                    <a:pt x="12145391" y="0"/>
                  </a:lnTo>
                  <a:lnTo>
                    <a:pt x="12145391" y="6871335"/>
                  </a:lnTo>
                  <a:lnTo>
                    <a:pt x="0" y="687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9109044" y="68188"/>
            <a:ext cx="9178956" cy="5151512"/>
            <a:chOff x="0" y="0"/>
            <a:chExt cx="12238608" cy="686868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38609" cy="6868668"/>
            </a:xfrm>
            <a:custGeom>
              <a:avLst/>
              <a:gdLst/>
              <a:ahLst/>
              <a:cxnLst/>
              <a:rect l="l" t="t" r="r" b="b"/>
              <a:pathLst>
                <a:path w="12238609" h="6868668">
                  <a:moveTo>
                    <a:pt x="0" y="0"/>
                  </a:moveTo>
                  <a:lnTo>
                    <a:pt x="12238609" y="0"/>
                  </a:lnTo>
                  <a:lnTo>
                    <a:pt x="12238609" y="6868668"/>
                  </a:lnTo>
                  <a:lnTo>
                    <a:pt x="0" y="6868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0" y="5140170"/>
            <a:ext cx="9109044" cy="5166805"/>
            <a:chOff x="0" y="0"/>
            <a:chExt cx="12145392" cy="68890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145391" cy="6889115"/>
            </a:xfrm>
            <a:custGeom>
              <a:avLst/>
              <a:gdLst/>
              <a:ahLst/>
              <a:cxnLst/>
              <a:rect l="l" t="t" r="r" b="b"/>
              <a:pathLst>
                <a:path w="12145391" h="6889115">
                  <a:moveTo>
                    <a:pt x="0" y="0"/>
                  </a:moveTo>
                  <a:lnTo>
                    <a:pt x="12145391" y="0"/>
                  </a:lnTo>
                  <a:lnTo>
                    <a:pt x="12145391" y="6889115"/>
                  </a:lnTo>
                  <a:lnTo>
                    <a:pt x="0" y="68891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hq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23000" contrast="1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9109044" y="5147187"/>
            <a:ext cx="9193704" cy="5157810"/>
            <a:chOff x="0" y="0"/>
            <a:chExt cx="12258272" cy="68770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258294" cy="6877050"/>
            </a:xfrm>
            <a:custGeom>
              <a:avLst/>
              <a:gdLst/>
              <a:ahLst/>
              <a:cxnLst/>
              <a:rect l="l" t="t" r="r" b="b"/>
              <a:pathLst>
                <a:path w="12258294" h="6877050">
                  <a:moveTo>
                    <a:pt x="0" y="0"/>
                  </a:moveTo>
                  <a:lnTo>
                    <a:pt x="12258294" y="0"/>
                  </a:lnTo>
                  <a:lnTo>
                    <a:pt x="12258294" y="6877050"/>
                  </a:lnTo>
                  <a:lnTo>
                    <a:pt x="0" y="6877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3828" y="4533900"/>
            <a:ext cx="1943572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KORN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126926" y="9639300"/>
            <a:ext cx="2489126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HAVRE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078200" y="4533900"/>
            <a:ext cx="2489126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VETE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306800" y="9639300"/>
            <a:ext cx="2489126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RÅG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-13317"/>
            <a:ext cx="9109044" cy="5153487"/>
            <a:chOff x="0" y="0"/>
            <a:chExt cx="12145392" cy="68713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45391" cy="6871335"/>
            </a:xfrm>
            <a:custGeom>
              <a:avLst/>
              <a:gdLst/>
              <a:ahLst/>
              <a:cxnLst/>
              <a:rect l="l" t="t" r="r" b="b"/>
              <a:pathLst>
                <a:path w="12145391" h="6871335">
                  <a:moveTo>
                    <a:pt x="0" y="0"/>
                  </a:moveTo>
                  <a:lnTo>
                    <a:pt x="12145391" y="0"/>
                  </a:lnTo>
                  <a:lnTo>
                    <a:pt x="12145391" y="6871335"/>
                  </a:lnTo>
                  <a:lnTo>
                    <a:pt x="0" y="687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109044" y="-19050"/>
            <a:ext cx="9178956" cy="5151512"/>
            <a:chOff x="0" y="0"/>
            <a:chExt cx="12238608" cy="68686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238609" cy="6868668"/>
            </a:xfrm>
            <a:custGeom>
              <a:avLst/>
              <a:gdLst/>
              <a:ahLst/>
              <a:cxnLst/>
              <a:rect l="l" t="t" r="r" b="b"/>
              <a:pathLst>
                <a:path w="12238609" h="6868668">
                  <a:moveTo>
                    <a:pt x="0" y="0"/>
                  </a:moveTo>
                  <a:lnTo>
                    <a:pt x="12238609" y="0"/>
                  </a:lnTo>
                  <a:lnTo>
                    <a:pt x="12238609" y="6868668"/>
                  </a:lnTo>
                  <a:lnTo>
                    <a:pt x="0" y="6868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0" y="5140170"/>
            <a:ext cx="9109044" cy="5166805"/>
            <a:chOff x="0" y="0"/>
            <a:chExt cx="12145392" cy="68890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45391" cy="6889115"/>
            </a:xfrm>
            <a:custGeom>
              <a:avLst/>
              <a:gdLst/>
              <a:ahLst/>
              <a:cxnLst/>
              <a:rect l="l" t="t" r="r" b="b"/>
              <a:pathLst>
                <a:path w="12145391" h="6889115">
                  <a:moveTo>
                    <a:pt x="0" y="0"/>
                  </a:moveTo>
                  <a:lnTo>
                    <a:pt x="12145391" y="0"/>
                  </a:lnTo>
                  <a:lnTo>
                    <a:pt x="12145391" y="6889115"/>
                  </a:lnTo>
                  <a:lnTo>
                    <a:pt x="0" y="68891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9109044" y="5147187"/>
            <a:ext cx="9193704" cy="5157810"/>
            <a:chOff x="0" y="0"/>
            <a:chExt cx="12258272" cy="68770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58294" cy="6877050"/>
            </a:xfrm>
            <a:custGeom>
              <a:avLst/>
              <a:gdLst/>
              <a:ahLst/>
              <a:cxnLst/>
              <a:rect l="l" t="t" r="r" b="b"/>
              <a:pathLst>
                <a:path w="12258294" h="6877050">
                  <a:moveTo>
                    <a:pt x="0" y="0"/>
                  </a:moveTo>
                  <a:lnTo>
                    <a:pt x="12258294" y="0"/>
                  </a:lnTo>
                  <a:lnTo>
                    <a:pt x="12258294" y="6877050"/>
                  </a:lnTo>
                  <a:lnTo>
                    <a:pt x="0" y="6877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-76200" y="4533900"/>
            <a:ext cx="1943572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KOR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276" y="9740900"/>
            <a:ext cx="1491724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FÅR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230600" y="4457700"/>
            <a:ext cx="2233397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SVIN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859000" y="9029700"/>
            <a:ext cx="3291259" cy="128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HÖNOR/</a:t>
            </a:r>
          </a:p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FJÄDERFÄ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-13317"/>
            <a:ext cx="9109044" cy="5153487"/>
            <a:chOff x="0" y="0"/>
            <a:chExt cx="12145392" cy="6871316"/>
          </a:xfrm>
          <a:effectLst>
            <a:outerShdw blurRad="50800" dist="50800" dir="5400000" algn="ctr" rotWithShape="0">
              <a:srgbClr val="000000"/>
            </a:outerShdw>
          </a:effectLst>
        </p:grpSpPr>
        <p:sp>
          <p:nvSpPr>
            <p:cNvPr id="3" name="Freeform 3"/>
            <p:cNvSpPr/>
            <p:nvPr/>
          </p:nvSpPr>
          <p:spPr>
            <a:xfrm>
              <a:off x="0" y="0"/>
              <a:ext cx="12145391" cy="6871335"/>
            </a:xfrm>
            <a:custGeom>
              <a:avLst/>
              <a:gdLst/>
              <a:ahLst/>
              <a:cxnLst/>
              <a:rect l="l" t="t" r="r" b="b"/>
              <a:pathLst>
                <a:path w="12145391" h="6871335">
                  <a:moveTo>
                    <a:pt x="0" y="0"/>
                  </a:moveTo>
                  <a:lnTo>
                    <a:pt x="12145391" y="0"/>
                  </a:lnTo>
                  <a:lnTo>
                    <a:pt x="12145391" y="6871335"/>
                  </a:lnTo>
                  <a:lnTo>
                    <a:pt x="0" y="6871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hq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20000" contrast="9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109044" y="-19050"/>
            <a:ext cx="9178956" cy="5151512"/>
            <a:chOff x="0" y="0"/>
            <a:chExt cx="12238608" cy="68686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238609" cy="6868668"/>
            </a:xfrm>
            <a:custGeom>
              <a:avLst/>
              <a:gdLst/>
              <a:ahLst/>
              <a:cxnLst/>
              <a:rect l="l" t="t" r="r" b="b"/>
              <a:pathLst>
                <a:path w="12238609" h="6868668">
                  <a:moveTo>
                    <a:pt x="0" y="0"/>
                  </a:moveTo>
                  <a:lnTo>
                    <a:pt x="12238609" y="0"/>
                  </a:lnTo>
                  <a:lnTo>
                    <a:pt x="12238609" y="6868668"/>
                  </a:lnTo>
                  <a:lnTo>
                    <a:pt x="0" y="6868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hq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14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0" y="5140170"/>
            <a:ext cx="9109044" cy="5166805"/>
            <a:chOff x="0" y="0"/>
            <a:chExt cx="12145392" cy="68890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45391" cy="6889115"/>
            </a:xfrm>
            <a:custGeom>
              <a:avLst/>
              <a:gdLst/>
              <a:ahLst/>
              <a:cxnLst/>
              <a:rect l="l" t="t" r="r" b="b"/>
              <a:pathLst>
                <a:path w="12145391" h="6889115">
                  <a:moveTo>
                    <a:pt x="0" y="0"/>
                  </a:moveTo>
                  <a:lnTo>
                    <a:pt x="12145391" y="0"/>
                  </a:lnTo>
                  <a:lnTo>
                    <a:pt x="12145391" y="6889115"/>
                  </a:lnTo>
                  <a:lnTo>
                    <a:pt x="0" y="68891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9109044" y="5147187"/>
            <a:ext cx="9193704" cy="5157810"/>
            <a:chOff x="0" y="0"/>
            <a:chExt cx="12258272" cy="68770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58294" cy="6877050"/>
            </a:xfrm>
            <a:custGeom>
              <a:avLst/>
              <a:gdLst/>
              <a:ahLst/>
              <a:cxnLst/>
              <a:rect l="l" t="t" r="r" b="b"/>
              <a:pathLst>
                <a:path w="12258294" h="6877050">
                  <a:moveTo>
                    <a:pt x="0" y="0"/>
                  </a:moveTo>
                  <a:lnTo>
                    <a:pt x="12258294" y="0"/>
                  </a:lnTo>
                  <a:lnTo>
                    <a:pt x="12258294" y="6877050"/>
                  </a:lnTo>
                  <a:lnTo>
                    <a:pt x="0" y="6877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053" y="4486417"/>
            <a:ext cx="2738291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HÄSTAR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629509" y="4457700"/>
            <a:ext cx="3658491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KALKONER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228600" y="9715500"/>
            <a:ext cx="2738291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TOMAT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697200" y="9715500"/>
            <a:ext cx="2738291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dirty="0">
                <a:solidFill>
                  <a:srgbClr val="FFD600"/>
                </a:solidFill>
                <a:latin typeface="Paytone One"/>
                <a:ea typeface="Paytone One"/>
                <a:cs typeface="Paytone One"/>
                <a:sym typeface="Paytone One"/>
              </a:rPr>
              <a:t>GURKA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5039" y="3356960"/>
            <a:ext cx="6374261" cy="5770781"/>
            <a:chOff x="0" y="0"/>
            <a:chExt cx="5580380" cy="5052060"/>
          </a:xfrm>
        </p:grpSpPr>
        <p:sp>
          <p:nvSpPr>
            <p:cNvPr id="3" name="Freeform 3"/>
            <p:cNvSpPr/>
            <p:nvPr/>
          </p:nvSpPr>
          <p:spPr>
            <a:xfrm>
              <a:off x="-635000" y="-673100"/>
              <a:ext cx="6488430" cy="6027420"/>
            </a:xfrm>
            <a:custGeom>
              <a:avLst/>
              <a:gdLst/>
              <a:ahLst/>
              <a:cxnLst/>
              <a:rect l="l" t="t" r="r" b="b"/>
              <a:pathLst>
                <a:path w="6488430" h="6027420">
                  <a:moveTo>
                    <a:pt x="5344160" y="1055370"/>
                  </a:moveTo>
                  <a:cubicBezTo>
                    <a:pt x="4573270" y="651510"/>
                    <a:pt x="3856990" y="1112520"/>
                    <a:pt x="3284220" y="1112520"/>
                  </a:cubicBezTo>
                  <a:cubicBezTo>
                    <a:pt x="2839720" y="1112520"/>
                    <a:pt x="2001520" y="0"/>
                    <a:pt x="1000760" y="1314450"/>
                  </a:cubicBezTo>
                  <a:cubicBezTo>
                    <a:pt x="0" y="2628900"/>
                    <a:pt x="1247140" y="3865880"/>
                    <a:pt x="2368550" y="4946650"/>
                  </a:cubicBezTo>
                  <a:cubicBezTo>
                    <a:pt x="3489960" y="6027420"/>
                    <a:pt x="5013960" y="6009640"/>
                    <a:pt x="5894070" y="4725670"/>
                  </a:cubicBezTo>
                  <a:cubicBezTo>
                    <a:pt x="6488430" y="3859530"/>
                    <a:pt x="6229350" y="1520190"/>
                    <a:pt x="5344160" y="1055370"/>
                  </a:cubicBezTo>
                  <a:close/>
                </a:path>
              </a:pathLst>
            </a:custGeom>
            <a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FI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1209675"/>
            <a:ext cx="16230600" cy="1248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1"/>
              </a:lnSpc>
            </a:pP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Det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finländska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jordbruket</a:t>
            </a:r>
            <a:endParaRPr lang="en-US" sz="9391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3144843"/>
            <a:ext cx="9990849" cy="7181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Det finns omkring 40 900 lantbruks- och trädgårdsföretag i Finland.</a:t>
            </a:r>
          </a:p>
          <a:p>
            <a:pPr algn="l">
              <a:lnSpc>
                <a:spcPts val="3999"/>
              </a:lnSpc>
            </a:pPr>
            <a:endParaRPr lang="en-US" sz="3999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Växtproduktion</a:t>
            </a:r>
          </a:p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~ 74 % (ca 30 300 gårdar)</a:t>
            </a:r>
          </a:p>
          <a:p>
            <a:pPr algn="l">
              <a:lnSpc>
                <a:spcPts val="3999"/>
              </a:lnSpc>
            </a:pPr>
            <a:endParaRPr lang="en-US" sz="3999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Djurbaserad produktion (alla typer)</a:t>
            </a:r>
          </a:p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~ 20 %  (ca 8 200 gårdar)</a:t>
            </a:r>
          </a:p>
          <a:p>
            <a:pPr algn="l">
              <a:lnSpc>
                <a:spcPts val="3999"/>
              </a:lnSpc>
            </a:pPr>
            <a:endParaRPr lang="en-US" sz="3999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Trädgårdsodling / specialodling </a:t>
            </a:r>
          </a:p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~ 4 % (ca 1 600 gårdar)</a:t>
            </a:r>
          </a:p>
          <a:p>
            <a:pPr algn="l">
              <a:lnSpc>
                <a:spcPts val="3999"/>
              </a:lnSpc>
            </a:pPr>
            <a:endParaRPr lang="en-US" sz="3999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algn="l">
              <a:lnSpc>
                <a:spcPts val="3999"/>
              </a:lnSpc>
            </a:pPr>
            <a:endParaRPr lang="en-US" sz="3999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algn="l">
              <a:lnSpc>
                <a:spcPts val="3999"/>
              </a:lnSpc>
            </a:pPr>
            <a:endParaRPr lang="en-US" sz="3999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09675"/>
            <a:ext cx="16230600" cy="2438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1"/>
              </a:lnSpc>
            </a:pP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Varför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är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bondens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arbete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9391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viktigt</a:t>
            </a:r>
            <a:r>
              <a:rPr lang="en-US" sz="9391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4194175"/>
            <a:ext cx="15995019" cy="512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3999"/>
              </a:lnSpc>
              <a:buFont typeface="Arial"/>
              <a:buChar char="•"/>
            </a:pP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Bondens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arbete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ger mat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på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borden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och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är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nödvändig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för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hela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landets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beredskap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och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ekonomi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.</a:t>
            </a:r>
          </a:p>
          <a:p>
            <a:pPr algn="l">
              <a:lnSpc>
                <a:spcPts val="3999"/>
              </a:lnSpc>
            </a:pP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863599" lvl="1" indent="-431800" algn="l">
              <a:lnSpc>
                <a:spcPts val="3999"/>
              </a:lnSpc>
              <a:buFont typeface="Arial"/>
              <a:buChar char="•"/>
            </a:pP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livsmedelsbranschen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sysselsätter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över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300 000 </a:t>
            </a:r>
          </a:p>
          <a:p>
            <a:pPr algn="l">
              <a:lnSpc>
                <a:spcPts val="3999"/>
              </a:lnSpc>
            </a:pP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   (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cirka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12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procent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) av alla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sysselsatta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människor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i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Finland. </a:t>
            </a:r>
          </a:p>
          <a:p>
            <a:pPr algn="l">
              <a:lnSpc>
                <a:spcPts val="3999"/>
              </a:lnSpc>
            </a:pP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863599" lvl="1" indent="-431800" algn="l">
              <a:lnSpc>
                <a:spcPts val="3999"/>
              </a:lnSpc>
              <a:buFont typeface="Arial"/>
              <a:buChar char="•"/>
            </a:pP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Djurvälfärden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i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Finland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är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hög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och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användningen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av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antibiotika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låg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.  </a:t>
            </a:r>
          </a:p>
          <a:p>
            <a:pPr algn="l">
              <a:lnSpc>
                <a:spcPts val="3999"/>
              </a:lnSpc>
            </a:pPr>
            <a:endParaRPr lang="en-US" sz="3999" dirty="0">
              <a:solidFill>
                <a:srgbClr val="04357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863599" lvl="1" indent="-431800" algn="l">
              <a:lnSpc>
                <a:spcPts val="3999"/>
              </a:lnSpc>
              <a:buFont typeface="Arial"/>
              <a:buChar char="•"/>
            </a:pP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Inhemsk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mat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är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säker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, </a:t>
            </a:r>
            <a:r>
              <a:rPr lang="en-US" sz="3999" dirty="0" err="1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spårbar</a:t>
            </a:r>
            <a:r>
              <a:rPr lang="en-US" sz="3999" dirty="0">
                <a:solidFill>
                  <a:srgbClr val="04357B"/>
                </a:solidFill>
                <a:latin typeface="Paytone One"/>
                <a:ea typeface="Paytone One"/>
                <a:cs typeface="Paytone One"/>
                <a:sym typeface="Paytone One"/>
              </a:rPr>
              <a:t> och god!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196</Words>
  <Application>Microsoft Macintosh PowerPoint</Application>
  <PresentationFormat>Anpassad</PresentationFormat>
  <Paragraphs>67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Aptos</vt:lpstr>
      <vt:lpstr>Paytone One</vt:lpstr>
      <vt:lpstr>Arial</vt:lpstr>
      <vt:lpstr>Calibri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Bondebesök PPT</dc:title>
  <cp:lastModifiedBy>Alexandra Björklund</cp:lastModifiedBy>
  <cp:revision>7</cp:revision>
  <dcterms:created xsi:type="dcterms:W3CDTF">2006-08-16T00:00:00Z</dcterms:created>
  <dcterms:modified xsi:type="dcterms:W3CDTF">2026-08-28T13:51:11Z</dcterms:modified>
  <dc:identifier>DAGywXNsHrI</dc:identifier>
</cp:coreProperties>
</file>