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66" r:id="rId2"/>
    <p:sldId id="276" r:id="rId3"/>
    <p:sldId id="279" r:id="rId4"/>
    <p:sldId id="282" r:id="rId5"/>
    <p:sldId id="286" r:id="rId6"/>
    <p:sldId id="293" r:id="rId7"/>
    <p:sldId id="285" r:id="rId8"/>
    <p:sldId id="284" r:id="rId9"/>
    <p:sldId id="294" r:id="rId10"/>
    <p:sldId id="280" r:id="rId11"/>
    <p:sldId id="281" r:id="rId12"/>
    <p:sldId id="292" r:id="rId13"/>
  </p:sldIdLst>
  <p:sldSz cx="18288000" cy="10287000"/>
  <p:notesSz cx="6858000" cy="9144000"/>
  <p:embeddedFontLst>
    <p:embeddedFont>
      <p:font typeface="Quicksand" pitchFamily="2" charset="0"/>
      <p:regular r:id="rId15"/>
      <p:bold r:id="rId16"/>
    </p:embeddedFont>
    <p:embeddedFont>
      <p:font typeface="Quicksand Bold" pitchFamily="2"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E2AECC-1D2A-CB8C-3148-6EC2D11E9EDC}" name="Ahdekivi Anna" initials="AA" userId="S::Anna.Ahdekivi@ffd.fi::67b434ad-620f-498b-8010-9dac21fa4f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59085"/>
    <a:srgbClr val="2D5A53"/>
    <a:srgbClr val="1288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208"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6FC6B-39A8-4A52-ACC3-AB3786DE797B}" type="datetimeFigureOut">
              <a:rPr lang="fi-FI" smtClean="0"/>
              <a:t>16.6.2025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ABF41D-7E72-4F57-87A5-2578E78767A2}" type="slidenum">
              <a:rPr lang="fi-FI" smtClean="0"/>
              <a:t>‹#›</a:t>
            </a:fld>
            <a:endParaRPr lang="fi-FI"/>
          </a:p>
        </p:txBody>
      </p:sp>
    </p:spTree>
    <p:extLst>
      <p:ext uri="{BB962C8B-B14F-4D97-AF65-F5344CB8AC3E}">
        <p14:creationId xmlns:p14="http://schemas.microsoft.com/office/powerpoint/2010/main" val="4161766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3ABF41D-7E72-4F57-87A5-2578E78767A2}" type="slidenum">
              <a:rPr lang="fi-FI" smtClean="0"/>
              <a:t>4</a:t>
            </a:fld>
            <a:endParaRPr lang="fi-FI"/>
          </a:p>
        </p:txBody>
      </p:sp>
    </p:spTree>
    <p:extLst>
      <p:ext uri="{BB962C8B-B14F-4D97-AF65-F5344CB8AC3E}">
        <p14:creationId xmlns:p14="http://schemas.microsoft.com/office/powerpoint/2010/main" val="88316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3ABF41D-7E72-4F57-87A5-2578E78767A2}" type="slidenum">
              <a:rPr lang="fi-FI" smtClean="0"/>
              <a:t>7</a:t>
            </a:fld>
            <a:endParaRPr lang="fi-FI"/>
          </a:p>
        </p:txBody>
      </p:sp>
    </p:spTree>
    <p:extLst>
      <p:ext uri="{BB962C8B-B14F-4D97-AF65-F5344CB8AC3E}">
        <p14:creationId xmlns:p14="http://schemas.microsoft.com/office/powerpoint/2010/main" val="355457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3ABF41D-7E72-4F57-87A5-2578E78767A2}" type="slidenum">
              <a:rPr lang="fi-FI" smtClean="0"/>
              <a:t>8</a:t>
            </a:fld>
            <a:endParaRPr lang="fi-FI"/>
          </a:p>
        </p:txBody>
      </p:sp>
    </p:spTree>
    <p:extLst>
      <p:ext uri="{BB962C8B-B14F-4D97-AF65-F5344CB8AC3E}">
        <p14:creationId xmlns:p14="http://schemas.microsoft.com/office/powerpoint/2010/main" val="4032489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752A6-9398-1DD9-C1B0-57AA6EE3B02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E750BCE-9CB0-81E5-322C-C8030DBCC6B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5B32238-8031-3053-7AF8-A783C400F677}"/>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F681AFC2-FF01-9C52-CEF2-5D3F60AC72C7}"/>
              </a:ext>
            </a:extLst>
          </p:cNvPr>
          <p:cNvSpPr>
            <a:spLocks noGrp="1"/>
          </p:cNvSpPr>
          <p:nvPr>
            <p:ph type="sldNum" sz="quarter" idx="5"/>
          </p:nvPr>
        </p:nvSpPr>
        <p:spPr/>
        <p:txBody>
          <a:bodyPr/>
          <a:lstStyle/>
          <a:p>
            <a:fld id="{63ABF41D-7E72-4F57-87A5-2578E78767A2}" type="slidenum">
              <a:rPr lang="fi-FI" smtClean="0"/>
              <a:t>9</a:t>
            </a:fld>
            <a:endParaRPr lang="fi-FI"/>
          </a:p>
        </p:txBody>
      </p:sp>
    </p:spTree>
    <p:extLst>
      <p:ext uri="{BB962C8B-B14F-4D97-AF65-F5344CB8AC3E}">
        <p14:creationId xmlns:p14="http://schemas.microsoft.com/office/powerpoint/2010/main" val="1319387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6.jpeg"/><Relationship Id="rId7"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68.svg"/></Relationships>
</file>

<file path=ppt/slides/_rels/slide11.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29.svg"/><Relationship Id="rId3" Type="http://schemas.openxmlformats.org/officeDocument/2006/relationships/hyperlink" Target="https://youtu.be/JkDq-Sj_1e0" TargetMode="External"/><Relationship Id="rId7" Type="http://schemas.openxmlformats.org/officeDocument/2006/relationships/image" Target="../media/image90.jpe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9.jpeg"/><Relationship Id="rId11" Type="http://schemas.openxmlformats.org/officeDocument/2006/relationships/image" Target="../media/image94.svg"/><Relationship Id="rId5" Type="http://schemas.openxmlformats.org/officeDocument/2006/relationships/image" Target="../media/image88.jpeg"/><Relationship Id="rId10" Type="http://schemas.openxmlformats.org/officeDocument/2006/relationships/image" Target="../media/image93.png"/><Relationship Id="rId4" Type="http://schemas.openxmlformats.org/officeDocument/2006/relationships/image" Target="../media/image87.jpeg"/><Relationship Id="rId9" Type="http://schemas.openxmlformats.org/officeDocument/2006/relationships/image" Target="../media/image92.jpeg"/></Relationships>
</file>

<file path=ppt/slides/_rels/slide12.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62.svg"/><Relationship Id="rId26" Type="http://schemas.openxmlformats.org/officeDocument/2006/relationships/image" Target="../media/image97.png"/><Relationship Id="rId3" Type="http://schemas.openxmlformats.org/officeDocument/2006/relationships/image" Target="../media/image67.png"/><Relationship Id="rId21" Type="http://schemas.openxmlformats.org/officeDocument/2006/relationships/image" Target="../media/image95.png"/><Relationship Id="rId34" Type="http://schemas.openxmlformats.org/officeDocument/2006/relationships/image" Target="../media/image101.png"/><Relationship Id="rId7" Type="http://schemas.openxmlformats.org/officeDocument/2006/relationships/image" Target="../media/image72.png"/><Relationship Id="rId12" Type="http://schemas.openxmlformats.org/officeDocument/2006/relationships/image" Target="../media/image33.svg"/><Relationship Id="rId17" Type="http://schemas.openxmlformats.org/officeDocument/2006/relationships/image" Target="../media/image61.png"/><Relationship Id="rId25" Type="http://schemas.openxmlformats.org/officeDocument/2006/relationships/image" Target="../media/image24.png"/><Relationship Id="rId33" Type="http://schemas.openxmlformats.org/officeDocument/2006/relationships/hyperlink" Target="https://www.linkedin.com/company/ffd---finnish-agri-agency-for-food-and-forest-development-ngo/" TargetMode="External"/><Relationship Id="rId2" Type="http://schemas.openxmlformats.org/officeDocument/2006/relationships/image" Target="../media/image1.png"/><Relationship Id="rId16" Type="http://schemas.openxmlformats.org/officeDocument/2006/relationships/image" Target="../media/image44.svg"/><Relationship Id="rId20" Type="http://schemas.openxmlformats.org/officeDocument/2006/relationships/image" Target="../media/image81.svg"/><Relationship Id="rId29" Type="http://schemas.openxmlformats.org/officeDocument/2006/relationships/hyperlink" Target="https://www.facebook.com/FFDfinland/" TargetMode="Externa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2.png"/><Relationship Id="rId24" Type="http://schemas.openxmlformats.org/officeDocument/2006/relationships/image" Target="../media/image31.svg"/><Relationship Id="rId32" Type="http://schemas.openxmlformats.org/officeDocument/2006/relationships/image" Target="../media/image100.png"/><Relationship Id="rId5" Type="http://schemas.openxmlformats.org/officeDocument/2006/relationships/image" Target="../media/image28.png"/><Relationship Id="rId15" Type="http://schemas.openxmlformats.org/officeDocument/2006/relationships/image" Target="../media/image43.png"/><Relationship Id="rId23" Type="http://schemas.openxmlformats.org/officeDocument/2006/relationships/image" Target="../media/image30.png"/><Relationship Id="rId28" Type="http://schemas.openxmlformats.org/officeDocument/2006/relationships/hyperlink" Target="http://www.ffd.fi/" TargetMode="External"/><Relationship Id="rId36" Type="http://schemas.openxmlformats.org/officeDocument/2006/relationships/image" Target="../media/image102.png"/><Relationship Id="rId10" Type="http://schemas.openxmlformats.org/officeDocument/2006/relationships/image" Target="../media/image42.svg"/><Relationship Id="rId19" Type="http://schemas.openxmlformats.org/officeDocument/2006/relationships/image" Target="../media/image80.png"/><Relationship Id="rId31" Type="http://schemas.openxmlformats.org/officeDocument/2006/relationships/hyperlink" Target="https://www.instagram.com/ffdfinland" TargetMode="External"/><Relationship Id="rId4" Type="http://schemas.openxmlformats.org/officeDocument/2006/relationships/image" Target="../media/image68.svg"/><Relationship Id="rId9" Type="http://schemas.openxmlformats.org/officeDocument/2006/relationships/image" Target="../media/image41.png"/><Relationship Id="rId14" Type="http://schemas.openxmlformats.org/officeDocument/2006/relationships/image" Target="../media/image27.svg"/><Relationship Id="rId22" Type="http://schemas.openxmlformats.org/officeDocument/2006/relationships/image" Target="../media/image96.svg"/><Relationship Id="rId27" Type="http://schemas.openxmlformats.org/officeDocument/2006/relationships/image" Target="../media/image98.png"/><Relationship Id="rId30" Type="http://schemas.openxmlformats.org/officeDocument/2006/relationships/image" Target="../media/image99.png"/><Relationship Id="rId35" Type="http://schemas.openxmlformats.org/officeDocument/2006/relationships/hyperlink" Target="https://www.youtube.com/@ffd-foodandforestdevelopme8002" TargetMode="External"/><Relationship Id="rId8"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hyperlink" Target="https://youtu.be/JkDq-Sj_1e0" TargetMode="External"/><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5.png"/><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hyperlink" Target="https://youtu.be/ypc_I7VlTwM" TargetMode="External"/><Relationship Id="rId11" Type="http://schemas.openxmlformats.org/officeDocument/2006/relationships/image" Target="../media/image30.png"/><Relationship Id="rId5" Type="http://schemas.openxmlformats.org/officeDocument/2006/relationships/hyperlink" Target="https://youtu.be/OEfwYjjdfus" TargetMode="External"/><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hyperlink" Target="https://youtu.be/PRVW1jCzfe4" TargetMode="External"/><Relationship Id="rId9" Type="http://schemas.openxmlformats.org/officeDocument/2006/relationships/image" Target="../media/image28.png"/><Relationship Id="rId14" Type="http://schemas.openxmlformats.org/officeDocument/2006/relationships/image" Target="../media/image33.sv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6.jpeg"/><Relationship Id="rId7" Type="http://schemas.openxmlformats.org/officeDocument/2006/relationships/image" Target="../media/image31.svg"/><Relationship Id="rId12"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2.svg"/><Relationship Id="rId5" Type="http://schemas.openxmlformats.org/officeDocument/2006/relationships/image" Target="../media/image38.jpeg"/><Relationship Id="rId10" Type="http://schemas.openxmlformats.org/officeDocument/2006/relationships/image" Target="../media/image41.png"/><Relationship Id="rId4" Type="http://schemas.openxmlformats.org/officeDocument/2006/relationships/image" Target="../media/image37.jpeg"/><Relationship Id="rId9" Type="http://schemas.openxmlformats.org/officeDocument/2006/relationships/image" Target="../media/image40.svg"/></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5.png"/><Relationship Id="rId7"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50.svg"/></Relationships>
</file>

<file path=ppt/slides/_rels/slide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hyperlink" Target="https://youtu.be/PRVW1jCzfe4" TargetMode="External"/><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svg"/><Relationship Id="rId4" Type="http://schemas.openxmlformats.org/officeDocument/2006/relationships/hyperlink" Target="https://youtu.be/JkDq-Sj_1e0" TargetMode="External"/><Relationship Id="rId9"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63.jpeg"/><Relationship Id="rId3"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6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61.png"/><Relationship Id="rId5" Type="http://schemas.openxmlformats.org/officeDocument/2006/relationships/image" Target="../media/image26.png"/><Relationship Id="rId10" Type="http://schemas.openxmlformats.org/officeDocument/2006/relationships/image" Target="../media/image60.jpeg"/><Relationship Id="rId4" Type="http://schemas.openxmlformats.org/officeDocument/2006/relationships/image" Target="../media/image58.jpeg"/><Relationship Id="rId9" Type="http://schemas.openxmlformats.org/officeDocument/2006/relationships/image" Target="../media/image59.jpeg"/><Relationship Id="rId14" Type="http://schemas.openxmlformats.org/officeDocument/2006/relationships/hyperlink" Target="https://yle.fi/a/7-10074381"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png"/><Relationship Id="rId7" Type="http://schemas.openxmlformats.org/officeDocument/2006/relationships/image" Target="../media/image65.jpeg"/><Relationship Id="rId12" Type="http://schemas.openxmlformats.org/officeDocument/2006/relationships/image" Target="../media/image7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hyperlink" Target="https://yle.fi/a/74-20122284" TargetMode="External"/><Relationship Id="rId10" Type="http://schemas.openxmlformats.org/officeDocument/2006/relationships/image" Target="../media/image68.svg"/><Relationship Id="rId4" Type="http://schemas.openxmlformats.org/officeDocument/2006/relationships/hyperlink" Target="https://yle.fi/a/7-10053315" TargetMode="External"/><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77.svg"/><Relationship Id="rId3" Type="http://schemas.openxmlformats.org/officeDocument/2006/relationships/image" Target="../media/image25.png"/><Relationship Id="rId7" Type="http://schemas.openxmlformats.org/officeDocument/2006/relationships/image" Target="../media/image32.png"/><Relationship Id="rId12"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5.png"/><Relationship Id="rId5" Type="http://schemas.openxmlformats.org/officeDocument/2006/relationships/image" Target="../media/image72.png"/><Relationship Id="rId10" Type="http://schemas.openxmlformats.org/officeDocument/2006/relationships/hyperlink" Target="https://youtu.be/OEfwYjjdfus" TargetMode="External"/><Relationship Id="rId4" Type="http://schemas.openxmlformats.org/officeDocument/2006/relationships/image" Target="../media/image71.jpeg"/><Relationship Id="rId9" Type="http://schemas.openxmlformats.org/officeDocument/2006/relationships/image" Target="../media/image74.jpeg"/></Relationships>
</file>

<file path=ppt/slides/_rels/slide9.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4.jpeg"/><Relationship Id="rId3" Type="http://schemas.openxmlformats.org/officeDocument/2006/relationships/image" Target="../media/image1.png"/><Relationship Id="rId7" Type="http://schemas.openxmlformats.org/officeDocument/2006/relationships/image" Target="../media/image80.png"/><Relationship Id="rId12" Type="http://schemas.openxmlformats.org/officeDocument/2006/relationships/image" Target="../media/image35.svg"/><Relationship Id="rId17" Type="http://schemas.openxmlformats.org/officeDocument/2006/relationships/image" Target="../media/image77.svg"/><Relationship Id="rId2" Type="http://schemas.openxmlformats.org/officeDocument/2006/relationships/notesSlide" Target="../notesSlides/notesSlide4.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34.png"/><Relationship Id="rId5" Type="http://schemas.openxmlformats.org/officeDocument/2006/relationships/image" Target="../media/image78.jpeg"/><Relationship Id="rId15" Type="http://schemas.openxmlformats.org/officeDocument/2006/relationships/hyperlink" Target="https://yle.fi/a/7-10066097" TargetMode="External"/><Relationship Id="rId10" Type="http://schemas.openxmlformats.org/officeDocument/2006/relationships/image" Target="../media/image83.svg"/><Relationship Id="rId4" Type="http://schemas.openxmlformats.org/officeDocument/2006/relationships/hyperlink" Target="https://youtu.be/ypc_I7VlTwM" TargetMode="External"/><Relationship Id="rId9" Type="http://schemas.openxmlformats.org/officeDocument/2006/relationships/image" Target="../media/image82.png"/><Relationship Id="rId14" Type="http://schemas.openxmlformats.org/officeDocument/2006/relationships/image" Target="../media/image8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0" b="-120"/>
            </a:stretch>
          </a:blipFill>
        </p:spPr>
        <p:txBody>
          <a:bodyPr/>
          <a:lstStyle/>
          <a:p>
            <a:endParaRPr lang="fi-FI"/>
          </a:p>
        </p:txBody>
      </p:sp>
      <p:sp>
        <p:nvSpPr>
          <p:cNvPr id="5" name="TextBox 11">
            <a:extLst>
              <a:ext uri="{FF2B5EF4-FFF2-40B4-BE49-F238E27FC236}">
                <a16:creationId xmlns:a16="http://schemas.microsoft.com/office/drawing/2014/main" id="{54CA06E5-1C75-0E48-A493-EFEC7A5F4DE2}"/>
              </a:ext>
            </a:extLst>
          </p:cNvPr>
          <p:cNvSpPr txBox="1"/>
          <p:nvPr/>
        </p:nvSpPr>
        <p:spPr>
          <a:xfrm>
            <a:off x="2971800" y="4047663"/>
            <a:ext cx="13182600" cy="1286891"/>
          </a:xfrm>
          <a:prstGeom prst="rect">
            <a:avLst/>
          </a:prstGeom>
        </p:spPr>
        <p:txBody>
          <a:bodyPr wrap="square" lIns="0" tIns="0" rIns="0" bIns="0" rtlCol="0" anchor="t">
            <a:spAutoFit/>
          </a:bodyPr>
          <a:lstStyle/>
          <a:p>
            <a:pPr>
              <a:lnSpc>
                <a:spcPts val="9680"/>
              </a:lnSpc>
            </a:pPr>
            <a:r>
              <a:rPr lang="en-US" sz="11500" b="1" dirty="0" err="1">
                <a:solidFill>
                  <a:srgbClr val="359085"/>
                </a:solidFill>
                <a:latin typeface="Quicksand" pitchFamily="2" charset="0"/>
              </a:rPr>
              <a:t>Världens</a:t>
            </a:r>
            <a:r>
              <a:rPr lang="en-US" sz="11500" b="1" dirty="0">
                <a:solidFill>
                  <a:srgbClr val="359085"/>
                </a:solidFill>
                <a:latin typeface="Quicksand" pitchFamily="2" charset="0"/>
              </a:rPr>
              <a:t> </a:t>
            </a:r>
            <a:r>
              <a:rPr lang="en-US" sz="11500" b="1" dirty="0" err="1">
                <a:solidFill>
                  <a:srgbClr val="359085"/>
                </a:solidFill>
                <a:latin typeface="Quicksand" pitchFamily="2" charset="0"/>
              </a:rPr>
              <a:t>smaker</a:t>
            </a:r>
            <a:endParaRPr lang="en-US" sz="11500" b="1" dirty="0">
              <a:solidFill>
                <a:srgbClr val="359085"/>
              </a:solidFill>
              <a:latin typeface="Quicksand" pitchFamily="2" charset="0"/>
            </a:endParaRPr>
          </a:p>
        </p:txBody>
      </p:sp>
      <p:pic>
        <p:nvPicPr>
          <p:cNvPr id="10" name="Kuva 9" descr="Avokado ääriviiva">
            <a:extLst>
              <a:ext uri="{FF2B5EF4-FFF2-40B4-BE49-F238E27FC236}">
                <a16:creationId xmlns:a16="http://schemas.microsoft.com/office/drawing/2014/main" id="{6AB924B0-DEA6-057E-1D68-58634AEF59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9621" y="1257299"/>
            <a:ext cx="1859119" cy="1859119"/>
          </a:xfrm>
          <a:prstGeom prst="rect">
            <a:avLst/>
          </a:prstGeom>
        </p:spPr>
      </p:pic>
      <p:pic>
        <p:nvPicPr>
          <p:cNvPr id="12" name="Kuva 11" descr="Banaani tasaisella täytöllä">
            <a:extLst>
              <a:ext uri="{FF2B5EF4-FFF2-40B4-BE49-F238E27FC236}">
                <a16:creationId xmlns:a16="http://schemas.microsoft.com/office/drawing/2014/main" id="{933D2EFD-3AB1-7AEB-09AB-F7DBD6D5D4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47684">
            <a:off x="6601960" y="8648876"/>
            <a:ext cx="1414370" cy="1414370"/>
          </a:xfrm>
          <a:prstGeom prst="rect">
            <a:avLst/>
          </a:prstGeom>
        </p:spPr>
      </p:pic>
      <p:pic>
        <p:nvPicPr>
          <p:cNvPr id="14" name="Kuva 13" descr="Suola ja pippuri tasaisella täytöllä">
            <a:extLst>
              <a:ext uri="{FF2B5EF4-FFF2-40B4-BE49-F238E27FC236}">
                <a16:creationId xmlns:a16="http://schemas.microsoft.com/office/drawing/2014/main" id="{5A007076-526C-3658-1B73-E2A313F50C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987693">
            <a:off x="13690337" y="7886879"/>
            <a:ext cx="1570932" cy="1570932"/>
          </a:xfrm>
          <a:prstGeom prst="rect">
            <a:avLst/>
          </a:prstGeom>
        </p:spPr>
      </p:pic>
      <p:pic>
        <p:nvPicPr>
          <p:cNvPr id="16" name="Kuva 15" descr="Kiinalainen teekannu ja kuppi tasaisella täytöllä">
            <a:extLst>
              <a:ext uri="{FF2B5EF4-FFF2-40B4-BE49-F238E27FC236}">
                <a16:creationId xmlns:a16="http://schemas.microsoft.com/office/drawing/2014/main" id="{6E986C18-7468-B01F-D2ED-6E42B0806B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06606" y="-130318"/>
            <a:ext cx="3349659" cy="3349659"/>
          </a:xfrm>
          <a:prstGeom prst="rect">
            <a:avLst/>
          </a:prstGeom>
        </p:spPr>
      </p:pic>
      <p:pic>
        <p:nvPicPr>
          <p:cNvPr id="18" name="Kuva 17" descr="Chilipippuri tasaisella täytöllä">
            <a:extLst>
              <a:ext uri="{FF2B5EF4-FFF2-40B4-BE49-F238E27FC236}">
                <a16:creationId xmlns:a16="http://schemas.microsoft.com/office/drawing/2014/main" id="{B379A817-8E96-C7C4-346F-4F5DAD60FA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7211">
            <a:off x="13183214" y="1740512"/>
            <a:ext cx="1806611" cy="1806611"/>
          </a:xfrm>
          <a:prstGeom prst="rect">
            <a:avLst/>
          </a:prstGeom>
        </p:spPr>
      </p:pic>
      <p:pic>
        <p:nvPicPr>
          <p:cNvPr id="22" name="Kuva 21" descr="Kahvipavut tasaisella täytöllä">
            <a:extLst>
              <a:ext uri="{FF2B5EF4-FFF2-40B4-BE49-F238E27FC236}">
                <a16:creationId xmlns:a16="http://schemas.microsoft.com/office/drawing/2014/main" id="{3BE006E4-B207-9F80-2FB8-9DBB08B673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400" y="-419100"/>
            <a:ext cx="3173463" cy="3173463"/>
          </a:xfrm>
          <a:prstGeom prst="rect">
            <a:avLst/>
          </a:prstGeom>
        </p:spPr>
      </p:pic>
      <p:pic>
        <p:nvPicPr>
          <p:cNvPr id="24" name="Kuva 23" descr="Suklaa tasaisella täytöllä">
            <a:extLst>
              <a:ext uri="{FF2B5EF4-FFF2-40B4-BE49-F238E27FC236}">
                <a16:creationId xmlns:a16="http://schemas.microsoft.com/office/drawing/2014/main" id="{51F5D65D-9BD6-C3C9-158B-7D5079BED48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651781">
            <a:off x="15956724" y="2420250"/>
            <a:ext cx="1943900" cy="1943900"/>
          </a:xfrm>
          <a:prstGeom prst="rect">
            <a:avLst/>
          </a:prstGeom>
        </p:spPr>
      </p:pic>
      <p:pic>
        <p:nvPicPr>
          <p:cNvPr id="26" name="Kuva 25" descr="Karkki tasaisella täytöllä">
            <a:extLst>
              <a:ext uri="{FF2B5EF4-FFF2-40B4-BE49-F238E27FC236}">
                <a16:creationId xmlns:a16="http://schemas.microsoft.com/office/drawing/2014/main" id="{F5ABC721-7BFD-CF35-5E5B-00EB85D780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4353658">
            <a:off x="747174" y="6014540"/>
            <a:ext cx="1484851" cy="1484851"/>
          </a:xfrm>
          <a:prstGeom prst="rect">
            <a:avLst/>
          </a:prstGeom>
        </p:spPr>
      </p:pic>
      <p:pic>
        <p:nvPicPr>
          <p:cNvPr id="28" name="Kuva 27" descr="Hunajapurkki tasaisella täytöllä">
            <a:extLst>
              <a:ext uri="{FF2B5EF4-FFF2-40B4-BE49-F238E27FC236}">
                <a16:creationId xmlns:a16="http://schemas.microsoft.com/office/drawing/2014/main" id="{96603569-43D4-8EFA-F8BB-5F8B97BA59E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25995" y="3219341"/>
            <a:ext cx="1558643" cy="1558643"/>
          </a:xfrm>
          <a:prstGeom prst="rect">
            <a:avLst/>
          </a:prstGeom>
        </p:spPr>
      </p:pic>
      <p:pic>
        <p:nvPicPr>
          <p:cNvPr id="30" name="Kuva 29" descr="Appelsiini tasaisella täytöllä">
            <a:extLst>
              <a:ext uri="{FF2B5EF4-FFF2-40B4-BE49-F238E27FC236}">
                <a16:creationId xmlns:a16="http://schemas.microsoft.com/office/drawing/2014/main" id="{B2527E3F-437C-EF9A-50F4-B21B76839F6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3076" y="7329716"/>
            <a:ext cx="5957068" cy="5957068"/>
          </a:xfrm>
          <a:prstGeom prst="rect">
            <a:avLst/>
          </a:prstGeom>
        </p:spPr>
      </p:pic>
      <p:pic>
        <p:nvPicPr>
          <p:cNvPr id="32" name="Kuva 31" descr="Maissi tasaisella täytöllä">
            <a:extLst>
              <a:ext uri="{FF2B5EF4-FFF2-40B4-BE49-F238E27FC236}">
                <a16:creationId xmlns:a16="http://schemas.microsoft.com/office/drawing/2014/main" id="{261AA5F1-076F-A9BD-584D-7A1CB51088E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4931561" y="4710629"/>
            <a:ext cx="5957067" cy="5957067"/>
          </a:xfrm>
          <a:prstGeom prst="rect">
            <a:avLst/>
          </a:prstGeom>
        </p:spPr>
      </p:pic>
      <p:pic>
        <p:nvPicPr>
          <p:cNvPr id="38" name="Kuva 37" descr="Kuva, joka sisältää kohteen musta, symboli, valkoinen, Grafiikka&#10;&#10;Tekoälyn generoima sisältö voi olla virheellistä.">
            <a:extLst>
              <a:ext uri="{FF2B5EF4-FFF2-40B4-BE49-F238E27FC236}">
                <a16:creationId xmlns:a16="http://schemas.microsoft.com/office/drawing/2014/main" id="{0DAEB2E0-08F7-C997-9B39-4E6D55AA1A8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4140655" y="130146"/>
            <a:ext cx="4027490" cy="1459411"/>
          </a:xfrm>
          <a:prstGeom prst="rect">
            <a:avLst/>
          </a:prstGeom>
        </p:spPr>
      </p:pic>
      <p:sp>
        <p:nvSpPr>
          <p:cNvPr id="39" name="TextBox 11">
            <a:extLst>
              <a:ext uri="{FF2B5EF4-FFF2-40B4-BE49-F238E27FC236}">
                <a16:creationId xmlns:a16="http://schemas.microsoft.com/office/drawing/2014/main" id="{EC750C30-3EAE-B776-DAD9-1A7E22F7D16B}"/>
              </a:ext>
            </a:extLst>
          </p:cNvPr>
          <p:cNvSpPr txBox="1"/>
          <p:nvPr/>
        </p:nvSpPr>
        <p:spPr>
          <a:xfrm>
            <a:off x="2544685" y="5310385"/>
            <a:ext cx="13182600" cy="1738938"/>
          </a:xfrm>
          <a:prstGeom prst="rect">
            <a:avLst/>
          </a:prstGeom>
        </p:spPr>
        <p:txBody>
          <a:bodyPr wrap="square" lIns="0" tIns="0" rIns="0" bIns="0" rtlCol="0" anchor="t">
            <a:spAutoFit/>
          </a:bodyPr>
          <a:lstStyle/>
          <a:p>
            <a:pPr algn="ctr">
              <a:lnSpc>
                <a:spcPct val="150000"/>
              </a:lnSpc>
            </a:pPr>
            <a:r>
              <a:rPr lang="fi-FI" sz="4000" b="1" dirty="0" err="1">
                <a:latin typeface="Quicksand" pitchFamily="2" charset="0"/>
              </a:rPr>
              <a:t>Mat</a:t>
            </a:r>
            <a:r>
              <a:rPr lang="fi-FI" sz="4000" b="1" dirty="0">
                <a:latin typeface="Quicksand" pitchFamily="2" charset="0"/>
              </a:rPr>
              <a:t> </a:t>
            </a:r>
            <a:r>
              <a:rPr lang="fi-FI" sz="4000" b="1" dirty="0" err="1">
                <a:latin typeface="Quicksand" pitchFamily="2" charset="0"/>
              </a:rPr>
              <a:t>från</a:t>
            </a:r>
            <a:r>
              <a:rPr lang="fi-FI" sz="4000" b="1" dirty="0">
                <a:latin typeface="Quicksand" pitchFamily="2" charset="0"/>
              </a:rPr>
              <a:t> </a:t>
            </a:r>
            <a:r>
              <a:rPr lang="fi-FI" sz="4000" b="1" dirty="0" err="1">
                <a:latin typeface="Quicksand" pitchFamily="2" charset="0"/>
              </a:rPr>
              <a:t>småbrukare</a:t>
            </a:r>
            <a:r>
              <a:rPr lang="fi-FI" sz="4000" b="1" dirty="0">
                <a:latin typeface="Quicksand" pitchFamily="2" charset="0"/>
              </a:rPr>
              <a:t> </a:t>
            </a:r>
            <a:r>
              <a:rPr lang="fi-FI" sz="4000" b="1" dirty="0" err="1">
                <a:latin typeface="Quicksand" pitchFamily="2" charset="0"/>
              </a:rPr>
              <a:t>runt</a:t>
            </a:r>
            <a:r>
              <a:rPr lang="fi-FI" sz="4000" b="1" dirty="0">
                <a:latin typeface="Quicksand" pitchFamily="2" charset="0"/>
              </a:rPr>
              <a:t> </a:t>
            </a:r>
            <a:r>
              <a:rPr lang="fi-FI" sz="4000" b="1" dirty="0" err="1">
                <a:latin typeface="Quicksand" pitchFamily="2" charset="0"/>
              </a:rPr>
              <a:t>om</a:t>
            </a:r>
            <a:r>
              <a:rPr lang="fi-FI" sz="4000" b="1" dirty="0">
                <a:latin typeface="Quicksand" pitchFamily="2" charset="0"/>
              </a:rPr>
              <a:t> i </a:t>
            </a:r>
            <a:r>
              <a:rPr lang="fi-FI" sz="4000" b="1" dirty="0" err="1">
                <a:latin typeface="Quicksand" pitchFamily="2" charset="0"/>
              </a:rPr>
              <a:t>världen</a:t>
            </a:r>
            <a:r>
              <a:rPr lang="fi-FI" sz="4000" b="1" dirty="0">
                <a:latin typeface="Quicksand" pitchFamily="2" charset="0"/>
              </a:rPr>
              <a:t> –</a:t>
            </a:r>
          </a:p>
          <a:p>
            <a:pPr algn="ctr">
              <a:lnSpc>
                <a:spcPct val="150000"/>
              </a:lnSpc>
            </a:pPr>
            <a:r>
              <a:rPr lang="sv-SE" sz="4000" b="1" dirty="0">
                <a:latin typeface="Quicksand" pitchFamily="2" charset="0"/>
              </a:rPr>
              <a:t>mer vanlig än du tror på din tallrik!</a:t>
            </a:r>
            <a:endParaRPr lang="en-US" sz="4000" b="1" dirty="0">
              <a:latin typeface="Quicksand"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43E82-9431-159D-9431-8372244A5FC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929B32-408D-C4C8-D8D4-0E5CABB70839}"/>
              </a:ext>
            </a:extLst>
          </p:cNvPr>
          <p:cNvSpPr/>
          <p:nvPr/>
        </p:nvSpPr>
        <p:spPr>
          <a:xfrm>
            <a:off x="0" y="300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 b="-50"/>
            </a:stretch>
          </a:blipFill>
        </p:spPr>
        <p:txBody>
          <a:bodyPr/>
          <a:lstStyle/>
          <a:p>
            <a:endParaRPr lang="fi-FI"/>
          </a:p>
        </p:txBody>
      </p:sp>
      <p:sp>
        <p:nvSpPr>
          <p:cNvPr id="3" name="TextBox 3">
            <a:extLst>
              <a:ext uri="{FF2B5EF4-FFF2-40B4-BE49-F238E27FC236}">
                <a16:creationId xmlns:a16="http://schemas.microsoft.com/office/drawing/2014/main" id="{931A012F-A3DB-F3E6-2F7E-075DB686E5AF}"/>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D5B1F563-65FF-1D5F-E186-E489887396D4}"/>
              </a:ext>
            </a:extLst>
          </p:cNvPr>
          <p:cNvSpPr txBox="1"/>
          <p:nvPr/>
        </p:nvSpPr>
        <p:spPr>
          <a:xfrm>
            <a:off x="843381" y="266639"/>
            <a:ext cx="16601237" cy="2205732"/>
          </a:xfrm>
          <a:prstGeom prst="rect">
            <a:avLst/>
          </a:prstGeom>
        </p:spPr>
        <p:txBody>
          <a:bodyPr wrap="square" lIns="0" tIns="0" rIns="0" bIns="0" rtlCol="0" anchor="t">
            <a:spAutoFit/>
          </a:bodyPr>
          <a:lstStyle/>
          <a:p>
            <a:pPr marL="0" lvl="0" indent="0">
              <a:lnSpc>
                <a:spcPts val="8639"/>
              </a:lnSpc>
            </a:pPr>
            <a:r>
              <a:rPr lang="sv-SE" sz="7199" b="1" dirty="0">
                <a:solidFill>
                  <a:srgbClr val="359085"/>
                </a:solidFill>
                <a:latin typeface="Quicksand" pitchFamily="2" charset="0"/>
              </a:rPr>
              <a:t>Påverka genom </a:t>
            </a:r>
          </a:p>
          <a:p>
            <a:pPr marL="0" lvl="0" indent="0">
              <a:lnSpc>
                <a:spcPts val="8639"/>
              </a:lnSpc>
            </a:pPr>
            <a:r>
              <a:rPr lang="sv-SE" sz="7199" b="1" dirty="0">
                <a:solidFill>
                  <a:srgbClr val="359085"/>
                </a:solidFill>
                <a:latin typeface="Quicksand" pitchFamily="2" charset="0"/>
              </a:rPr>
              <a:t>ansvarsfulla val! </a:t>
            </a:r>
            <a:endParaRPr lang="en-US" sz="7199" b="1" dirty="0">
              <a:solidFill>
                <a:srgbClr val="359085"/>
              </a:solidFill>
              <a:latin typeface="Quicksand" pitchFamily="2" charset="0"/>
            </a:endParaRPr>
          </a:p>
        </p:txBody>
      </p:sp>
      <p:sp>
        <p:nvSpPr>
          <p:cNvPr id="4" name="Tekstiruutu 3">
            <a:extLst>
              <a:ext uri="{FF2B5EF4-FFF2-40B4-BE49-F238E27FC236}">
                <a16:creationId xmlns:a16="http://schemas.microsoft.com/office/drawing/2014/main" id="{33257450-8F5D-B40A-8D26-5DD809D44601}"/>
              </a:ext>
            </a:extLst>
          </p:cNvPr>
          <p:cNvSpPr txBox="1"/>
          <p:nvPr/>
        </p:nvSpPr>
        <p:spPr>
          <a:xfrm>
            <a:off x="771916" y="2445644"/>
            <a:ext cx="10891419" cy="7478970"/>
          </a:xfrm>
          <a:prstGeom prst="rect">
            <a:avLst/>
          </a:prstGeom>
          <a:noFill/>
        </p:spPr>
        <p:txBody>
          <a:bodyPr wrap="square" rtlCol="0">
            <a:spAutoFit/>
          </a:bodyPr>
          <a:lstStyle/>
          <a:p>
            <a:pPr>
              <a:buNone/>
            </a:pPr>
            <a:r>
              <a:rPr lang="fi-FI" sz="2400" b="1" dirty="0" err="1">
                <a:latin typeface="Quicksand" pitchFamily="2" charset="0"/>
              </a:rPr>
              <a:t>Dina</a:t>
            </a:r>
            <a:r>
              <a:rPr lang="fi-FI" sz="2400" b="1" dirty="0">
                <a:latin typeface="Quicksand" pitchFamily="2" charset="0"/>
              </a:rPr>
              <a:t> </a:t>
            </a:r>
            <a:r>
              <a:rPr lang="fi-FI" sz="2400" b="1" dirty="0" err="1">
                <a:latin typeface="Quicksand" pitchFamily="2" charset="0"/>
              </a:rPr>
              <a:t>val</a:t>
            </a:r>
            <a:r>
              <a:rPr lang="fi-FI" sz="2400" b="1" dirty="0">
                <a:latin typeface="Quicksand" pitchFamily="2" charset="0"/>
              </a:rPr>
              <a:t> </a:t>
            </a:r>
            <a:r>
              <a:rPr lang="fi-FI" sz="2400" b="1" dirty="0" err="1">
                <a:latin typeface="Quicksand" pitchFamily="2" charset="0"/>
              </a:rPr>
              <a:t>spelar</a:t>
            </a:r>
            <a:r>
              <a:rPr lang="fi-FI" sz="2400" b="1" dirty="0">
                <a:latin typeface="Quicksand" pitchFamily="2" charset="0"/>
              </a:rPr>
              <a:t> roll! </a:t>
            </a:r>
          </a:p>
          <a:p>
            <a:pPr>
              <a:buNone/>
            </a:pPr>
            <a:r>
              <a:rPr lang="sv-SE" sz="2400" dirty="0"/>
              <a:t>Om närproducerat inte finns, välj rättvist och ansvarsfullt producerade produkter </a:t>
            </a:r>
          </a:p>
          <a:p>
            <a:pPr>
              <a:buNone/>
            </a:pPr>
            <a:r>
              <a:rPr lang="sv-SE" sz="2400" dirty="0"/>
              <a:t>– så stödjer du både odlare och miljö.</a:t>
            </a:r>
          </a:p>
          <a:p>
            <a:pPr>
              <a:buNone/>
            </a:pPr>
            <a:endParaRPr lang="fi-FI" sz="2400" dirty="0"/>
          </a:p>
          <a:p>
            <a:pPr marL="342900" indent="-342900">
              <a:buFont typeface="Arial" panose="020B0604020202020204" pitchFamily="34" charset="0"/>
              <a:buChar char="•"/>
            </a:pPr>
            <a:r>
              <a:rPr lang="sv-SE" sz="2400" b="1" dirty="0"/>
              <a:t>Köp produkter som ger producenten bättre pris och bättre arbetsvillkor </a:t>
            </a:r>
            <a:r>
              <a:rPr lang="sv-SE" sz="2400" dirty="0"/>
              <a:t>- det finns olika sätt, till exempel så nära direktkontakt som möjligt med producenter, och produkter med tydlig spårbarhet (t.ex. små rosterier – kaffe).</a:t>
            </a:r>
          </a:p>
          <a:p>
            <a:pPr marL="342900" indent="-342900">
              <a:buFont typeface="Arial" panose="020B0604020202020204" pitchFamily="34" charset="0"/>
              <a:buChar char="•"/>
            </a:pPr>
            <a:r>
              <a:rPr lang="fi-FI" sz="2400" b="1" dirty="0" err="1"/>
              <a:t>Undvik</a:t>
            </a:r>
            <a:r>
              <a:rPr lang="fi-FI" sz="2400" b="1" dirty="0"/>
              <a:t> </a:t>
            </a:r>
            <a:r>
              <a:rPr lang="fi-FI" sz="2400" b="1" dirty="0" err="1"/>
              <a:t>matsvinn</a:t>
            </a:r>
            <a:r>
              <a:rPr lang="fi-FI" sz="2400" dirty="0"/>
              <a:t>: </a:t>
            </a:r>
            <a:r>
              <a:rPr lang="sv-SE" sz="2400" dirty="0"/>
              <a:t>ät bara så mycket som du behöver och hitta nya sätt att använda rester. </a:t>
            </a:r>
            <a:endParaRPr lang="fi-FI" sz="2400" dirty="0"/>
          </a:p>
          <a:p>
            <a:pPr marL="800100" lvl="1" indent="-342900">
              <a:buFont typeface="Arial" panose="020B0604020202020204" pitchFamily="34" charset="0"/>
              <a:buChar char="•"/>
            </a:pPr>
            <a:r>
              <a:rPr lang="sv-SE" sz="2200" dirty="0"/>
              <a:t>I Finland slänger varje person ungefär 25 kilo matavfall per år. Du kan också göra matsvinn till något bra genom att hitta nya recept och sätt att laga mat på rester.</a:t>
            </a:r>
          </a:p>
          <a:p>
            <a:pPr marL="342900" indent="-342900">
              <a:buFont typeface="Arial" panose="020B0604020202020204" pitchFamily="34" charset="0"/>
              <a:buChar char="•"/>
            </a:pPr>
            <a:r>
              <a:rPr lang="sv-SE" sz="2400" b="1" dirty="0"/>
              <a:t>Prata om mat och produktion </a:t>
            </a:r>
            <a:r>
              <a:rPr lang="sv-SE" sz="2400" dirty="0"/>
              <a:t>hemma, i skolan och på fritiden</a:t>
            </a:r>
            <a:r>
              <a:rPr lang="fi-FI" sz="2400" dirty="0"/>
              <a:t>.</a:t>
            </a:r>
          </a:p>
          <a:p>
            <a:pPr marL="800100" lvl="1" indent="-342900">
              <a:buFont typeface="Arial" panose="020B0604020202020204" pitchFamily="34" charset="0"/>
              <a:buChar char="•"/>
            </a:pPr>
            <a:r>
              <a:rPr lang="sv-SE" sz="2200" dirty="0"/>
              <a:t>Genom att prata om mat och hur den produceras synliggör vi småbrukarnas arbete och ökar förståelsen för var maten kommer ifrån.</a:t>
            </a:r>
          </a:p>
          <a:p>
            <a:pPr marL="800100" lvl="1" indent="-342900">
              <a:buFont typeface="Arial" panose="020B0604020202020204" pitchFamily="34" charset="0"/>
              <a:buChar char="•"/>
            </a:pPr>
            <a:endParaRPr lang="fi-FI" sz="2400" dirty="0"/>
          </a:p>
          <a:p>
            <a:r>
              <a:rPr lang="sv-SE" sz="2400" b="1" dirty="0">
                <a:latin typeface="Quicksand" pitchFamily="2" charset="0"/>
              </a:rPr>
              <a:t>När du vet var din mat kommer ifrån och hur den har producerats, kan du också välja ansvarsfullt – och göra gott för både människa &amp; planet.</a:t>
            </a:r>
            <a:endParaRPr lang="fi-FI" sz="2400" b="1" dirty="0">
              <a:latin typeface="Quicksand" pitchFamily="2" charset="0"/>
            </a:endParaRPr>
          </a:p>
          <a:p>
            <a:endParaRPr lang="fi-FI" sz="2400" b="1" dirty="0">
              <a:latin typeface="Quicksand" pitchFamily="2" charset="0"/>
            </a:endParaRPr>
          </a:p>
          <a:p>
            <a:pPr algn="ctr"/>
            <a:r>
              <a:rPr lang="sv-SE" sz="2800" b="1" dirty="0">
                <a:solidFill>
                  <a:srgbClr val="2D5A53"/>
                </a:solidFill>
                <a:latin typeface="Quicksand" pitchFamily="2" charset="0"/>
              </a:rPr>
              <a:t>Med kunskap mot goda och ansvarsfulla val </a:t>
            </a:r>
          </a:p>
          <a:p>
            <a:pPr algn="ctr"/>
            <a:r>
              <a:rPr lang="sv-SE" sz="2800" b="1" dirty="0">
                <a:solidFill>
                  <a:srgbClr val="2D5A53"/>
                </a:solidFill>
                <a:latin typeface="Quicksand" pitchFamily="2" charset="0"/>
              </a:rPr>
              <a:t>– låt oss njuta!</a:t>
            </a:r>
            <a:endParaRPr lang="fi-FI" sz="3200" dirty="0"/>
          </a:p>
        </p:txBody>
      </p:sp>
      <p:sp>
        <p:nvSpPr>
          <p:cNvPr id="6" name="Tekstiruutu 5">
            <a:extLst>
              <a:ext uri="{FF2B5EF4-FFF2-40B4-BE49-F238E27FC236}">
                <a16:creationId xmlns:a16="http://schemas.microsoft.com/office/drawing/2014/main" id="{62A4F830-AB48-72E6-627D-BFAD2696F1BE}"/>
              </a:ext>
            </a:extLst>
          </p:cNvPr>
          <p:cNvSpPr txBox="1"/>
          <p:nvPr/>
        </p:nvSpPr>
        <p:spPr>
          <a:xfrm>
            <a:off x="12435251" y="2247900"/>
            <a:ext cx="5080832" cy="3262432"/>
          </a:xfrm>
          <a:prstGeom prst="rect">
            <a:avLst/>
          </a:prstGeom>
          <a:noFill/>
        </p:spPr>
        <p:txBody>
          <a:bodyPr wrap="square" rtlCol="0">
            <a:spAutoFit/>
          </a:bodyPr>
          <a:lstStyle/>
          <a:p>
            <a:pPr algn="ctr"/>
            <a:r>
              <a:rPr lang="sv-SE" sz="3200" dirty="0">
                <a:latin typeface="Quicksand" pitchFamily="2" charset="0"/>
              </a:rPr>
              <a:t>Sociala medier påverkar också de globala produktionskedjorna.</a:t>
            </a:r>
          </a:p>
          <a:p>
            <a:pPr algn="ctr"/>
            <a:endParaRPr lang="sv-SE" sz="2200" dirty="0">
              <a:latin typeface="Quicksand" pitchFamily="2" charset="0"/>
            </a:endParaRPr>
          </a:p>
          <a:p>
            <a:pPr algn="ctr"/>
            <a:r>
              <a:rPr lang="sv-SE" sz="2200" dirty="0">
                <a:latin typeface="Quicksand" pitchFamily="2" charset="0"/>
              </a:rPr>
              <a:t>Till exempel blev Dubai-choklad en viral </a:t>
            </a:r>
            <a:r>
              <a:rPr lang="sv-SE" sz="2200" dirty="0" err="1">
                <a:latin typeface="Quicksand" pitchFamily="2" charset="0"/>
              </a:rPr>
              <a:t>TikTok</a:t>
            </a:r>
            <a:r>
              <a:rPr lang="sv-SE" sz="2200" dirty="0">
                <a:latin typeface="Quicksand" pitchFamily="2" charset="0"/>
              </a:rPr>
              <a:t>-hit våren 2025, vilket orsakade en global </a:t>
            </a:r>
            <a:r>
              <a:rPr lang="sv-SE" sz="2200" dirty="0" err="1">
                <a:latin typeface="Quicksand" pitchFamily="2" charset="0"/>
              </a:rPr>
              <a:t>pistagenötbrist</a:t>
            </a:r>
            <a:r>
              <a:rPr lang="sv-SE" sz="2200" dirty="0">
                <a:latin typeface="Quicksand" pitchFamily="2" charset="0"/>
              </a:rPr>
              <a:t> och kraftigt höjda priser.</a:t>
            </a:r>
            <a:endParaRPr lang="fi-FI" sz="2400" dirty="0">
              <a:latin typeface="Quicksand" pitchFamily="2" charset="0"/>
            </a:endParaRPr>
          </a:p>
        </p:txBody>
      </p:sp>
      <p:sp>
        <p:nvSpPr>
          <p:cNvPr id="11" name="TextBox 5">
            <a:extLst>
              <a:ext uri="{FF2B5EF4-FFF2-40B4-BE49-F238E27FC236}">
                <a16:creationId xmlns:a16="http://schemas.microsoft.com/office/drawing/2014/main" id="{A5800DB3-2C20-D599-17B2-E1AFFB264F05}"/>
              </a:ext>
            </a:extLst>
          </p:cNvPr>
          <p:cNvSpPr txBox="1"/>
          <p:nvPr/>
        </p:nvSpPr>
        <p:spPr>
          <a:xfrm>
            <a:off x="13563600" y="1333500"/>
            <a:ext cx="3200400" cy="993349"/>
          </a:xfrm>
          <a:prstGeom prst="rect">
            <a:avLst/>
          </a:prstGeom>
        </p:spPr>
        <p:txBody>
          <a:bodyPr wrap="square" lIns="0" tIns="0" rIns="0" bIns="0" rtlCol="0" anchor="t">
            <a:spAutoFit/>
          </a:bodyPr>
          <a:lstStyle/>
          <a:p>
            <a:pPr marL="0" lvl="0" indent="0">
              <a:lnSpc>
                <a:spcPts val="8639"/>
              </a:lnSpc>
            </a:pPr>
            <a:r>
              <a:rPr lang="en-US" sz="4800" b="1" dirty="0" err="1">
                <a:solidFill>
                  <a:srgbClr val="2D5A53"/>
                </a:solidFill>
                <a:latin typeface="Quicksand" pitchFamily="2" charset="0"/>
              </a:rPr>
              <a:t>Visste</a:t>
            </a:r>
            <a:r>
              <a:rPr lang="en-US" sz="4800" b="1" dirty="0">
                <a:solidFill>
                  <a:srgbClr val="2D5A53"/>
                </a:solidFill>
                <a:latin typeface="Quicksand" pitchFamily="2" charset="0"/>
              </a:rPr>
              <a:t> du</a:t>
            </a:r>
            <a:r>
              <a:rPr lang="en-US" sz="5400" b="1" dirty="0">
                <a:solidFill>
                  <a:srgbClr val="2D5A53"/>
                </a:solidFill>
                <a:latin typeface="Quicksand" pitchFamily="2" charset="0"/>
              </a:rPr>
              <a:t>?</a:t>
            </a:r>
            <a:endParaRPr lang="en-US" sz="7199" b="1" dirty="0">
              <a:solidFill>
                <a:srgbClr val="2D5A53"/>
              </a:solidFill>
              <a:latin typeface="Quicksand" pitchFamily="2" charset="0"/>
            </a:endParaRPr>
          </a:p>
        </p:txBody>
      </p:sp>
      <p:pic>
        <p:nvPicPr>
          <p:cNvPr id="13" name="Kuva 12" descr="Kuva, joka sisältää kohteen piha-, henkilö, taivas, vaate&#10;&#10;Tekoälyn generoima sisältö voi olla virheellistä.">
            <a:extLst>
              <a:ext uri="{FF2B5EF4-FFF2-40B4-BE49-F238E27FC236}">
                <a16:creationId xmlns:a16="http://schemas.microsoft.com/office/drawing/2014/main" id="{7D5409FB-2B8E-142F-D78B-C2818854E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1687" y="5676900"/>
            <a:ext cx="6217713" cy="4145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kstiruutu 13">
            <a:extLst>
              <a:ext uri="{FF2B5EF4-FFF2-40B4-BE49-F238E27FC236}">
                <a16:creationId xmlns:a16="http://schemas.microsoft.com/office/drawing/2014/main" id="{1E98C681-EB9D-AE02-182B-46EF8A79423A}"/>
              </a:ext>
            </a:extLst>
          </p:cNvPr>
          <p:cNvSpPr txBox="1"/>
          <p:nvPr/>
        </p:nvSpPr>
        <p:spPr>
          <a:xfrm>
            <a:off x="11691688" y="9841270"/>
            <a:ext cx="6217712" cy="369332"/>
          </a:xfrm>
          <a:prstGeom prst="rect">
            <a:avLst/>
          </a:prstGeom>
          <a:noFill/>
        </p:spPr>
        <p:txBody>
          <a:bodyPr wrap="square" rtlCol="0">
            <a:spAutoFit/>
          </a:bodyPr>
          <a:lstStyle/>
          <a:p>
            <a:r>
              <a:rPr lang="fi-FI" i="1" dirty="0" err="1"/>
              <a:t>Småbrukar-kvinnogrupp</a:t>
            </a:r>
            <a:r>
              <a:rPr lang="fi-FI" i="1" dirty="0"/>
              <a:t> i </a:t>
            </a:r>
            <a:r>
              <a:rPr lang="fi-FI" i="1" dirty="0" err="1"/>
              <a:t>Tanzania</a:t>
            </a:r>
            <a:r>
              <a:rPr lang="fi-FI" i="1" dirty="0"/>
              <a:t>. Bild: Jenny Öhman - FFD</a:t>
            </a:r>
          </a:p>
        </p:txBody>
      </p:sp>
      <p:pic>
        <p:nvPicPr>
          <p:cNvPr id="20" name="Kuva 19" descr="Banaaninkuori ääriviiva">
            <a:extLst>
              <a:ext uri="{FF2B5EF4-FFF2-40B4-BE49-F238E27FC236}">
                <a16:creationId xmlns:a16="http://schemas.microsoft.com/office/drawing/2014/main" id="{E4183E52-728C-DE6E-DA6F-5DA8137958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12575" y="171307"/>
            <a:ext cx="1295400" cy="1295400"/>
          </a:xfrm>
          <a:prstGeom prst="rect">
            <a:avLst/>
          </a:prstGeom>
        </p:spPr>
      </p:pic>
      <p:pic>
        <p:nvPicPr>
          <p:cNvPr id="16" name="Kuva 15" descr="Kahvipavut tasaisella täytöllä">
            <a:extLst>
              <a:ext uri="{FF2B5EF4-FFF2-40B4-BE49-F238E27FC236}">
                <a16:creationId xmlns:a16="http://schemas.microsoft.com/office/drawing/2014/main" id="{8D058FCC-8F82-0A47-E71B-8847CE2BE8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487983">
            <a:off x="8949040" y="-965910"/>
            <a:ext cx="3775542" cy="3775542"/>
          </a:xfrm>
          <a:prstGeom prst="rect">
            <a:avLst/>
          </a:prstGeom>
        </p:spPr>
      </p:pic>
      <p:pic>
        <p:nvPicPr>
          <p:cNvPr id="17" name="Kuva 16" descr="Avokado ääriviiva">
            <a:extLst>
              <a:ext uri="{FF2B5EF4-FFF2-40B4-BE49-F238E27FC236}">
                <a16:creationId xmlns:a16="http://schemas.microsoft.com/office/drawing/2014/main" id="{FF6856BB-0C80-DF94-18E7-C4E33D475D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7173" y="8467727"/>
            <a:ext cx="1781173" cy="1781173"/>
          </a:xfrm>
          <a:prstGeom prst="rect">
            <a:avLst/>
          </a:prstGeom>
        </p:spPr>
      </p:pic>
    </p:spTree>
    <p:extLst>
      <p:ext uri="{BB962C8B-B14F-4D97-AF65-F5344CB8AC3E}">
        <p14:creationId xmlns:p14="http://schemas.microsoft.com/office/powerpoint/2010/main" val="2324609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BFECA-3951-709A-24ED-C906A5224E6E}"/>
            </a:ext>
          </a:extLst>
        </p:cNvPr>
        <p:cNvGrpSpPr/>
        <p:nvPr/>
      </p:nvGrpSpPr>
      <p:grpSpPr>
        <a:xfrm>
          <a:off x="0" y="0"/>
          <a:ext cx="0" cy="0"/>
          <a:chOff x="0" y="0"/>
          <a:chExt cx="0" cy="0"/>
        </a:xfrm>
      </p:grpSpPr>
      <p:sp>
        <p:nvSpPr>
          <p:cNvPr id="16" name="Freeform 2">
            <a:extLst>
              <a:ext uri="{FF2B5EF4-FFF2-40B4-BE49-F238E27FC236}">
                <a16:creationId xmlns:a16="http://schemas.microsoft.com/office/drawing/2014/main" id="{8642413B-9679-A6CD-A147-A3902D8B53F6}"/>
              </a:ext>
            </a:extLst>
          </p:cNvPr>
          <p:cNvSpPr/>
          <p:nvPr/>
        </p:nvSpPr>
        <p:spPr>
          <a:xfrm>
            <a:off x="-43278" y="0"/>
            <a:ext cx="18331277"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0" b="-120"/>
            </a:stretch>
          </a:blipFill>
        </p:spPr>
        <p:txBody>
          <a:bodyPr/>
          <a:lstStyle/>
          <a:p>
            <a:endParaRPr lang="fi-FI"/>
          </a:p>
        </p:txBody>
      </p:sp>
      <p:sp>
        <p:nvSpPr>
          <p:cNvPr id="3" name="TextBox 3">
            <a:extLst>
              <a:ext uri="{FF2B5EF4-FFF2-40B4-BE49-F238E27FC236}">
                <a16:creationId xmlns:a16="http://schemas.microsoft.com/office/drawing/2014/main" id="{4FB8802B-908E-193B-A94E-7F8B37B62C0B}"/>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4CD4A768-BE0F-9F93-B05D-EF667C9ED373}"/>
              </a:ext>
            </a:extLst>
          </p:cNvPr>
          <p:cNvSpPr txBox="1"/>
          <p:nvPr/>
        </p:nvSpPr>
        <p:spPr>
          <a:xfrm>
            <a:off x="612621" y="38100"/>
            <a:ext cx="16601237" cy="1102866"/>
          </a:xfrm>
          <a:prstGeom prst="rect">
            <a:avLst/>
          </a:prstGeom>
        </p:spPr>
        <p:txBody>
          <a:bodyPr wrap="square" lIns="0" tIns="0" rIns="0" bIns="0" rtlCol="0" anchor="t">
            <a:spAutoFit/>
          </a:bodyPr>
          <a:lstStyle/>
          <a:p>
            <a:pPr marL="0" lvl="0" indent="0">
              <a:lnSpc>
                <a:spcPts val="8639"/>
              </a:lnSpc>
            </a:pPr>
            <a:r>
              <a:rPr lang="en-US" sz="7199" b="1" dirty="0" err="1">
                <a:solidFill>
                  <a:srgbClr val="359085"/>
                </a:solidFill>
                <a:latin typeface="Quicksand" pitchFamily="2" charset="0"/>
              </a:rPr>
              <a:t>Frågor</a:t>
            </a:r>
            <a:r>
              <a:rPr lang="en-US" sz="7199" b="1" dirty="0">
                <a:solidFill>
                  <a:srgbClr val="359085"/>
                </a:solidFill>
                <a:latin typeface="Quicksand" pitchFamily="2" charset="0"/>
              </a:rPr>
              <a:t> &amp; </a:t>
            </a:r>
            <a:r>
              <a:rPr lang="en-US" sz="7199" b="1" dirty="0" err="1">
                <a:solidFill>
                  <a:srgbClr val="359085"/>
                </a:solidFill>
                <a:latin typeface="Quicksand" pitchFamily="2" charset="0"/>
              </a:rPr>
              <a:t>uppgifter</a:t>
            </a:r>
            <a:endParaRPr lang="en-US" sz="7199" b="1" dirty="0">
              <a:solidFill>
                <a:srgbClr val="359085"/>
              </a:solidFill>
              <a:latin typeface="Quicksand" pitchFamily="2" charset="0"/>
            </a:endParaRPr>
          </a:p>
        </p:txBody>
      </p:sp>
      <p:sp>
        <p:nvSpPr>
          <p:cNvPr id="4" name="Tekstiruutu 3">
            <a:extLst>
              <a:ext uri="{FF2B5EF4-FFF2-40B4-BE49-F238E27FC236}">
                <a16:creationId xmlns:a16="http://schemas.microsoft.com/office/drawing/2014/main" id="{8FFE9756-3FC9-84E0-E790-B168B8FFDD07}"/>
              </a:ext>
            </a:extLst>
          </p:cNvPr>
          <p:cNvSpPr txBox="1"/>
          <p:nvPr/>
        </p:nvSpPr>
        <p:spPr>
          <a:xfrm>
            <a:off x="531238" y="1272593"/>
            <a:ext cx="16764001" cy="5386090"/>
          </a:xfrm>
          <a:prstGeom prst="rect">
            <a:avLst/>
          </a:prstGeom>
          <a:noFill/>
        </p:spPr>
        <p:txBody>
          <a:bodyPr wrap="square" rtlCol="0">
            <a:spAutoFit/>
          </a:bodyPr>
          <a:lstStyle/>
          <a:p>
            <a:pPr marL="457200" indent="-457200">
              <a:buFont typeface="+mj-lt"/>
              <a:buAutoNum type="arabicPeriod"/>
            </a:pPr>
            <a:r>
              <a:rPr lang="sv-SE" sz="2400" b="1" dirty="0"/>
              <a:t>Dit pepparn växer… </a:t>
            </a:r>
            <a:r>
              <a:rPr lang="sv-SE" sz="2400" dirty="0"/>
              <a:t>men var växer den egentligen? Ta reda på var till exempel svartpeppar odlas och var den odlas mest. Hur många olika sorters peppar känner du till? Undersök om de kommer från samma eller olika växter.</a:t>
            </a:r>
          </a:p>
          <a:p>
            <a:pPr marL="457200" indent="-457200">
              <a:buFont typeface="+mj-lt"/>
              <a:buAutoNum type="arabicPeriod"/>
            </a:pPr>
            <a:r>
              <a:rPr lang="sv-SE" sz="2400" b="1" dirty="0"/>
              <a:t>Vilka </a:t>
            </a:r>
            <a:r>
              <a:rPr lang="sv-SE" sz="2400" b="1" dirty="0" err="1"/>
              <a:t>mattrender</a:t>
            </a:r>
            <a:r>
              <a:rPr lang="sv-SE" sz="2400" b="1" dirty="0"/>
              <a:t> har du sett på sociala medier? </a:t>
            </a:r>
            <a:r>
              <a:rPr lang="sv-SE" sz="2400" dirty="0"/>
              <a:t>Till exempel blev Dubai-choklad snabbt populärt på </a:t>
            </a:r>
            <a:r>
              <a:rPr lang="sv-SE" sz="2400" dirty="0" err="1"/>
              <a:t>TikTok</a:t>
            </a:r>
            <a:r>
              <a:rPr lang="sv-SE" sz="2400" dirty="0"/>
              <a:t> – varför? Vilka effekter kan sådana trender ha på vad människor vill köpa och äta? Kan sociala medier också påverka varifrån maten köps – och hur påverkar det bönderna?</a:t>
            </a:r>
          </a:p>
          <a:p>
            <a:pPr marL="457200" indent="-457200">
              <a:buFont typeface="+mj-lt"/>
              <a:buAutoNum type="arabicPeriod"/>
            </a:pPr>
            <a:r>
              <a:rPr lang="sv-SE" sz="2400" b="1" dirty="0"/>
              <a:t>Vilka utmaningar skapar klimatförändringar för småbrukare? </a:t>
            </a:r>
            <a:r>
              <a:rPr lang="sv-SE" sz="2400" dirty="0">
                <a:hlinkClick r:id="rId3"/>
              </a:rPr>
              <a:t>Titta på en video om klimatförändring i Nepal </a:t>
            </a:r>
            <a:r>
              <a:rPr lang="sv-SE" sz="2400" dirty="0"/>
              <a:t>och fundera på hur detta kan påverka globalt (t.ex. marknadsvariationer) och hur det kan märkas i vardagen i Finland (t.ex. prisökningar på kaffe och choklad).</a:t>
            </a:r>
          </a:p>
          <a:p>
            <a:pPr marL="457200" indent="-457200">
              <a:buFont typeface="+mj-lt"/>
              <a:buAutoNum type="arabicPeriod"/>
            </a:pPr>
            <a:r>
              <a:rPr lang="sv-SE" sz="2400" b="1" dirty="0"/>
              <a:t>Undersök skåp, hyllor och kylskåp hemma </a:t>
            </a:r>
            <a:r>
              <a:rPr lang="sv-SE" sz="2400" dirty="0"/>
              <a:t>– vilka produkter hittar du och var kommer de ifrån? Hur kan du bedöma produktens hållbarhet? Vilken information hittar du om produktens ursprungsland och producent?</a:t>
            </a:r>
          </a:p>
          <a:p>
            <a:pPr marL="457200" indent="-457200">
              <a:buFont typeface="+mj-lt"/>
              <a:buAutoNum type="arabicPeriod"/>
            </a:pPr>
            <a:r>
              <a:rPr lang="sv-SE" sz="2400" b="1" dirty="0"/>
              <a:t>Hur mycket vatten behövs för att producera en kopp kaffe? </a:t>
            </a:r>
            <a:r>
              <a:rPr lang="sv-SE" sz="2400" dirty="0"/>
              <a:t>Hur kan vi i Finland påverka småbrukarnas liv inom </a:t>
            </a:r>
            <a:r>
              <a:rPr lang="sv-SE" sz="2400" dirty="0" err="1"/>
              <a:t>kaffebranschen</a:t>
            </a:r>
            <a:r>
              <a:rPr lang="sv-SE" sz="2400" dirty="0"/>
              <a:t>? Fundera på olika alternativ.</a:t>
            </a:r>
          </a:p>
          <a:p>
            <a:pPr marL="457200" indent="-457200">
              <a:buFont typeface="+mj-lt"/>
              <a:buAutoNum type="arabicPeriod"/>
            </a:pPr>
            <a:r>
              <a:rPr lang="sv-SE" sz="2400" b="1" dirty="0"/>
              <a:t>Banan eller </a:t>
            </a:r>
            <a:r>
              <a:rPr lang="sv-SE" sz="2400" b="1" dirty="0" err="1"/>
              <a:t>matbanan</a:t>
            </a:r>
            <a:r>
              <a:rPr lang="sv-SE" sz="2400" b="1" dirty="0"/>
              <a:t>? </a:t>
            </a:r>
            <a:r>
              <a:rPr lang="sv-SE" sz="2400" dirty="0"/>
              <a:t>Ta reda på skillnaderna! Var äts </a:t>
            </a:r>
            <a:r>
              <a:rPr lang="sv-SE" sz="2400" dirty="0" err="1"/>
              <a:t>matbanan</a:t>
            </a:r>
            <a:r>
              <a:rPr lang="sv-SE" sz="2400" dirty="0"/>
              <a:t> dagligen? Har du provat själv?</a:t>
            </a:r>
            <a:endParaRPr lang="fi-FI" sz="2400" dirty="0"/>
          </a:p>
          <a:p>
            <a:endParaRPr lang="fi-FI" sz="3200" dirty="0"/>
          </a:p>
        </p:txBody>
      </p:sp>
      <p:pic>
        <p:nvPicPr>
          <p:cNvPr id="11" name="Kuva 10" descr="Kuva, joka sisältää kohteen piha-, puu, banaani, Maakasvi&#10;&#10;Tekoälyn generoima sisältö voi olla virheellistä.">
            <a:extLst>
              <a:ext uri="{FF2B5EF4-FFF2-40B4-BE49-F238E27FC236}">
                <a16:creationId xmlns:a16="http://schemas.microsoft.com/office/drawing/2014/main" id="{BDEFFF61-9231-1E8D-7CF6-34E38F11BF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153" y="6612804"/>
            <a:ext cx="3949141" cy="2961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Kuva 12" descr="Kuva, joka sisältää kohteen piha-, puu, kasvi, maa&#10;&#10;Tekoälyn generoima sisältö voi olla virheellistä.">
            <a:extLst>
              <a:ext uri="{FF2B5EF4-FFF2-40B4-BE49-F238E27FC236}">
                <a16:creationId xmlns:a16="http://schemas.microsoft.com/office/drawing/2014/main" id="{8A844ACD-34B8-B6F6-5551-1CD0D8499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23313" y="6983787"/>
            <a:ext cx="2967871" cy="2225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kstiruutu 13">
            <a:extLst>
              <a:ext uri="{FF2B5EF4-FFF2-40B4-BE49-F238E27FC236}">
                <a16:creationId xmlns:a16="http://schemas.microsoft.com/office/drawing/2014/main" id="{BF7385DE-F423-608E-B80E-39A096BB9983}"/>
              </a:ext>
            </a:extLst>
          </p:cNvPr>
          <p:cNvSpPr txBox="1"/>
          <p:nvPr/>
        </p:nvSpPr>
        <p:spPr>
          <a:xfrm>
            <a:off x="1" y="9727168"/>
            <a:ext cx="17983200" cy="369332"/>
          </a:xfrm>
          <a:prstGeom prst="rect">
            <a:avLst/>
          </a:prstGeom>
          <a:noFill/>
        </p:spPr>
        <p:txBody>
          <a:bodyPr wrap="square" rtlCol="0">
            <a:spAutoFit/>
          </a:bodyPr>
          <a:lstStyle/>
          <a:p>
            <a:r>
              <a:rPr lang="sv-SE" i="1" dirty="0"/>
              <a:t>Banan eller </a:t>
            </a:r>
            <a:r>
              <a:rPr lang="sv-SE" i="1" dirty="0" err="1"/>
              <a:t>matbanan</a:t>
            </a:r>
            <a:r>
              <a:rPr lang="sv-SE" i="1" dirty="0"/>
              <a:t>? På bilden syns båda. Jordnötter till försäljning och på åkern. Buffelmjölksförsäljning ger </a:t>
            </a:r>
            <a:r>
              <a:rPr lang="sv-SE" i="1" dirty="0" err="1"/>
              <a:t>Sharmila</a:t>
            </a:r>
            <a:r>
              <a:rPr lang="sv-SE" i="1" dirty="0"/>
              <a:t> extra inkomster. Bönor och höns - viktiga inkomstkällor för småbrukare.</a:t>
            </a:r>
            <a:endParaRPr lang="fi-FI" i="1" dirty="0"/>
          </a:p>
        </p:txBody>
      </p:sp>
      <p:pic>
        <p:nvPicPr>
          <p:cNvPr id="17" name="Kuva 16" descr="Kuva, joka sisältää kohteen kanalintu, lintu, kana, siipikarja&#10;&#10;Tekoälyn generoima sisältö voi olla virheellistä.">
            <a:extLst>
              <a:ext uri="{FF2B5EF4-FFF2-40B4-BE49-F238E27FC236}">
                <a16:creationId xmlns:a16="http://schemas.microsoft.com/office/drawing/2014/main" id="{035D4B42-4746-07B3-5D95-B9EE37CD9D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4619" y="6591300"/>
            <a:ext cx="1978581" cy="2967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Kuva 21" descr="Kuva, joka sisältää kohteen maa, piha-, ruoka&#10;&#10;Tekoälyn generoima sisältö voi olla virheellistä.">
            <a:extLst>
              <a:ext uri="{FF2B5EF4-FFF2-40B4-BE49-F238E27FC236}">
                <a16:creationId xmlns:a16="http://schemas.microsoft.com/office/drawing/2014/main" id="{A06B175E-9C34-15E1-5E3D-AD62D7460E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124816" y="7000384"/>
            <a:ext cx="2967872" cy="2225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Kuva 22" descr="Kuva, joka sisältää kohteen lehmä, karja, eläinkarja, maatila&#10;&#10;Tekoälyn generoima sisältö voi olla virheellistä.">
            <a:extLst>
              <a:ext uri="{FF2B5EF4-FFF2-40B4-BE49-F238E27FC236}">
                <a16:creationId xmlns:a16="http://schemas.microsoft.com/office/drawing/2014/main" id="{CB43024A-C839-CD11-734B-D31F2077B907}"/>
              </a:ext>
            </a:extLst>
          </p:cNvPr>
          <p:cNvPicPr>
            <a:picLocks noChangeAspect="1"/>
          </p:cNvPicPr>
          <p:nvPr/>
        </p:nvPicPr>
        <p:blipFill>
          <a:blip r:embed="rId8" cstate="print">
            <a:extLst>
              <a:ext uri="{28A0092B-C50C-407E-A947-70E740481C1C}">
                <a14:useLocalDpi xmlns:a14="http://schemas.microsoft.com/office/drawing/2010/main" val="0"/>
              </a:ext>
            </a:extLst>
          </a:blip>
          <a:srcRect r="7473"/>
          <a:stretch/>
        </p:blipFill>
        <p:spPr>
          <a:xfrm>
            <a:off x="9500663" y="6612804"/>
            <a:ext cx="3681937" cy="2984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Kuva 25" descr="Kuva, joka sisältää kohteen Pähkinät ja siemenet, pähkinä, siemen, ruoka&#10;&#10;Tekoälyn generoima sisältö voi olla virheellistä.">
            <a:extLst>
              <a:ext uri="{FF2B5EF4-FFF2-40B4-BE49-F238E27FC236}">
                <a16:creationId xmlns:a16="http://schemas.microsoft.com/office/drawing/2014/main" id="{DC6B3FA1-E613-2113-3C0E-80EB13FAD2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3116417" y="6962284"/>
            <a:ext cx="2967870" cy="2225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Tekstiruutu 26">
            <a:extLst>
              <a:ext uri="{FF2B5EF4-FFF2-40B4-BE49-F238E27FC236}">
                <a16:creationId xmlns:a16="http://schemas.microsoft.com/office/drawing/2014/main" id="{0EEA8068-C0A9-079E-F6A1-3252F7EF61B2}"/>
              </a:ext>
            </a:extLst>
          </p:cNvPr>
          <p:cNvSpPr txBox="1"/>
          <p:nvPr/>
        </p:nvSpPr>
        <p:spPr>
          <a:xfrm rot="16200000">
            <a:off x="16687800" y="7854434"/>
            <a:ext cx="2895600" cy="369332"/>
          </a:xfrm>
          <a:prstGeom prst="rect">
            <a:avLst/>
          </a:prstGeom>
          <a:noFill/>
        </p:spPr>
        <p:txBody>
          <a:bodyPr wrap="square" rtlCol="0">
            <a:spAutoFit/>
          </a:bodyPr>
          <a:lstStyle/>
          <a:p>
            <a:r>
              <a:rPr lang="fi-FI" i="1" dirty="0" err="1"/>
              <a:t>Bilder</a:t>
            </a:r>
            <a:r>
              <a:rPr lang="fi-FI" i="1" dirty="0"/>
              <a:t>: Jenny Öhman - FFD</a:t>
            </a:r>
            <a:endParaRPr lang="fi-FI" dirty="0"/>
          </a:p>
        </p:txBody>
      </p:sp>
      <p:pic>
        <p:nvPicPr>
          <p:cNvPr id="28" name="Kuva 27" descr="Mutterit tasaisella täytöllä">
            <a:extLst>
              <a:ext uri="{FF2B5EF4-FFF2-40B4-BE49-F238E27FC236}">
                <a16:creationId xmlns:a16="http://schemas.microsoft.com/office/drawing/2014/main" id="{BD6BF4EB-0512-26CB-28E2-3641F69E04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084687">
            <a:off x="15579226" y="3049823"/>
            <a:ext cx="3684314" cy="3684314"/>
          </a:xfrm>
          <a:prstGeom prst="rect">
            <a:avLst/>
          </a:prstGeom>
        </p:spPr>
      </p:pic>
      <p:pic>
        <p:nvPicPr>
          <p:cNvPr id="29" name="Kuva 28" descr="Banaani tasaisella täytöllä">
            <a:extLst>
              <a:ext uri="{FF2B5EF4-FFF2-40B4-BE49-F238E27FC236}">
                <a16:creationId xmlns:a16="http://schemas.microsoft.com/office/drawing/2014/main" id="{DA325FF3-378F-FC93-714E-95010DEEAC3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847684">
            <a:off x="16604187" y="105346"/>
            <a:ext cx="1414370" cy="1414370"/>
          </a:xfrm>
          <a:prstGeom prst="rect">
            <a:avLst/>
          </a:prstGeom>
        </p:spPr>
      </p:pic>
    </p:spTree>
    <p:extLst>
      <p:ext uri="{BB962C8B-B14F-4D97-AF65-F5344CB8AC3E}">
        <p14:creationId xmlns:p14="http://schemas.microsoft.com/office/powerpoint/2010/main" val="4012265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3A1A2-D809-E870-F416-3D96E798EA9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B32FC8-CEE1-ABE1-CB1A-8FFD89EC016B}"/>
              </a:ext>
            </a:extLst>
          </p:cNvPr>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0" b="-120"/>
            </a:stretch>
          </a:blipFill>
        </p:spPr>
        <p:txBody>
          <a:bodyPr/>
          <a:lstStyle/>
          <a:p>
            <a:endParaRPr lang="fi-FI" dirty="0"/>
          </a:p>
        </p:txBody>
      </p:sp>
      <p:sp>
        <p:nvSpPr>
          <p:cNvPr id="5" name="TextBox 11">
            <a:extLst>
              <a:ext uri="{FF2B5EF4-FFF2-40B4-BE49-F238E27FC236}">
                <a16:creationId xmlns:a16="http://schemas.microsoft.com/office/drawing/2014/main" id="{687A2075-A9CD-62F4-5ABE-FD806FF8319F}"/>
              </a:ext>
            </a:extLst>
          </p:cNvPr>
          <p:cNvSpPr txBox="1"/>
          <p:nvPr/>
        </p:nvSpPr>
        <p:spPr>
          <a:xfrm>
            <a:off x="2913645" y="2866009"/>
            <a:ext cx="13182600" cy="1286891"/>
          </a:xfrm>
          <a:prstGeom prst="rect">
            <a:avLst/>
          </a:prstGeom>
        </p:spPr>
        <p:txBody>
          <a:bodyPr wrap="square" lIns="0" tIns="0" rIns="0" bIns="0" rtlCol="0" anchor="t">
            <a:spAutoFit/>
          </a:bodyPr>
          <a:lstStyle/>
          <a:p>
            <a:pPr>
              <a:lnSpc>
                <a:spcPts val="9680"/>
              </a:lnSpc>
            </a:pPr>
            <a:r>
              <a:rPr lang="en-US" sz="11500" b="1" dirty="0" err="1">
                <a:solidFill>
                  <a:srgbClr val="359085"/>
                </a:solidFill>
                <a:latin typeface="Quicksand" pitchFamily="2" charset="0"/>
              </a:rPr>
              <a:t>Världens</a:t>
            </a:r>
            <a:r>
              <a:rPr lang="en-US" sz="11500" b="1" dirty="0">
                <a:solidFill>
                  <a:srgbClr val="359085"/>
                </a:solidFill>
                <a:latin typeface="Quicksand" pitchFamily="2" charset="0"/>
              </a:rPr>
              <a:t> </a:t>
            </a:r>
            <a:r>
              <a:rPr lang="en-US" sz="11500" b="1" dirty="0" err="1">
                <a:solidFill>
                  <a:srgbClr val="359085"/>
                </a:solidFill>
                <a:latin typeface="Quicksand" pitchFamily="2" charset="0"/>
              </a:rPr>
              <a:t>smaker</a:t>
            </a:r>
            <a:endParaRPr lang="en-US" sz="11500" b="1" dirty="0">
              <a:solidFill>
                <a:srgbClr val="359085"/>
              </a:solidFill>
              <a:latin typeface="Quicksand" pitchFamily="2" charset="0"/>
            </a:endParaRPr>
          </a:p>
        </p:txBody>
      </p:sp>
      <p:pic>
        <p:nvPicPr>
          <p:cNvPr id="10" name="Kuva 9" descr="Avokado ääriviiva">
            <a:extLst>
              <a:ext uri="{FF2B5EF4-FFF2-40B4-BE49-F238E27FC236}">
                <a16:creationId xmlns:a16="http://schemas.microsoft.com/office/drawing/2014/main" id="{6961651E-79EB-4547-D302-77C34F1C9D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9621" y="1257299"/>
            <a:ext cx="1859119" cy="1859119"/>
          </a:xfrm>
          <a:prstGeom prst="rect">
            <a:avLst/>
          </a:prstGeom>
        </p:spPr>
      </p:pic>
      <p:pic>
        <p:nvPicPr>
          <p:cNvPr id="12" name="Kuva 11" descr="Banaani tasaisella täytöllä">
            <a:extLst>
              <a:ext uri="{FF2B5EF4-FFF2-40B4-BE49-F238E27FC236}">
                <a16:creationId xmlns:a16="http://schemas.microsoft.com/office/drawing/2014/main" id="{2E78489F-141A-60AC-7924-033E5CF979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47684">
            <a:off x="6601960" y="8648876"/>
            <a:ext cx="1414370" cy="1414370"/>
          </a:xfrm>
          <a:prstGeom prst="rect">
            <a:avLst/>
          </a:prstGeom>
        </p:spPr>
      </p:pic>
      <p:pic>
        <p:nvPicPr>
          <p:cNvPr id="14" name="Kuva 13" descr="Suola ja pippuri tasaisella täytöllä">
            <a:extLst>
              <a:ext uri="{FF2B5EF4-FFF2-40B4-BE49-F238E27FC236}">
                <a16:creationId xmlns:a16="http://schemas.microsoft.com/office/drawing/2014/main" id="{DAFC62EA-0AFE-522F-7BF0-96063730A6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987693">
            <a:off x="13690337" y="7886879"/>
            <a:ext cx="1570932" cy="1570932"/>
          </a:xfrm>
          <a:prstGeom prst="rect">
            <a:avLst/>
          </a:prstGeom>
        </p:spPr>
      </p:pic>
      <p:pic>
        <p:nvPicPr>
          <p:cNvPr id="16" name="Kuva 15" descr="Kiinalainen teekannu ja kuppi tasaisella täytöllä">
            <a:extLst>
              <a:ext uri="{FF2B5EF4-FFF2-40B4-BE49-F238E27FC236}">
                <a16:creationId xmlns:a16="http://schemas.microsoft.com/office/drawing/2014/main" id="{841B43E4-D7D3-0A17-05DF-A4C6E6F221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06606" y="-130318"/>
            <a:ext cx="3349659" cy="3349659"/>
          </a:xfrm>
          <a:prstGeom prst="rect">
            <a:avLst/>
          </a:prstGeom>
        </p:spPr>
      </p:pic>
      <p:pic>
        <p:nvPicPr>
          <p:cNvPr id="18" name="Kuva 17" descr="Chilipippuri tasaisella täytöllä">
            <a:extLst>
              <a:ext uri="{FF2B5EF4-FFF2-40B4-BE49-F238E27FC236}">
                <a16:creationId xmlns:a16="http://schemas.microsoft.com/office/drawing/2014/main" id="{5707AD82-5DA7-D2A4-ACC3-0DABD8493C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7211">
            <a:off x="13183214" y="1740512"/>
            <a:ext cx="1806611" cy="1806611"/>
          </a:xfrm>
          <a:prstGeom prst="rect">
            <a:avLst/>
          </a:prstGeom>
        </p:spPr>
      </p:pic>
      <p:pic>
        <p:nvPicPr>
          <p:cNvPr id="22" name="Kuva 21" descr="Kahvipavut tasaisella täytöllä">
            <a:extLst>
              <a:ext uri="{FF2B5EF4-FFF2-40B4-BE49-F238E27FC236}">
                <a16:creationId xmlns:a16="http://schemas.microsoft.com/office/drawing/2014/main" id="{BF9EB83F-4B71-8A13-DE3D-343C36B86C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400" y="-419100"/>
            <a:ext cx="3173463" cy="3173463"/>
          </a:xfrm>
          <a:prstGeom prst="rect">
            <a:avLst/>
          </a:prstGeom>
        </p:spPr>
      </p:pic>
      <p:pic>
        <p:nvPicPr>
          <p:cNvPr id="24" name="Kuva 23" descr="Suklaa tasaisella täytöllä">
            <a:extLst>
              <a:ext uri="{FF2B5EF4-FFF2-40B4-BE49-F238E27FC236}">
                <a16:creationId xmlns:a16="http://schemas.microsoft.com/office/drawing/2014/main" id="{78CDE155-B461-AA89-B8B2-DADDD5001EB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651781">
            <a:off x="15956724" y="2420250"/>
            <a:ext cx="1943900" cy="1943900"/>
          </a:xfrm>
          <a:prstGeom prst="rect">
            <a:avLst/>
          </a:prstGeom>
        </p:spPr>
      </p:pic>
      <p:pic>
        <p:nvPicPr>
          <p:cNvPr id="26" name="Kuva 25" descr="Karkki tasaisella täytöllä">
            <a:extLst>
              <a:ext uri="{FF2B5EF4-FFF2-40B4-BE49-F238E27FC236}">
                <a16:creationId xmlns:a16="http://schemas.microsoft.com/office/drawing/2014/main" id="{EC3A281C-18B7-A9E1-4FC9-F771D78157F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4353658">
            <a:off x="747174" y="6014540"/>
            <a:ext cx="1484851" cy="1484851"/>
          </a:xfrm>
          <a:prstGeom prst="rect">
            <a:avLst/>
          </a:prstGeom>
        </p:spPr>
      </p:pic>
      <p:pic>
        <p:nvPicPr>
          <p:cNvPr id="28" name="Kuva 27" descr="Hunajapurkki tasaisella täytöllä">
            <a:extLst>
              <a:ext uri="{FF2B5EF4-FFF2-40B4-BE49-F238E27FC236}">
                <a16:creationId xmlns:a16="http://schemas.microsoft.com/office/drawing/2014/main" id="{D283F3A7-5FF1-1D7F-35FF-9CB439413CD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25995" y="3219341"/>
            <a:ext cx="1558643" cy="1558643"/>
          </a:xfrm>
          <a:prstGeom prst="rect">
            <a:avLst/>
          </a:prstGeom>
        </p:spPr>
      </p:pic>
      <p:pic>
        <p:nvPicPr>
          <p:cNvPr id="30" name="Kuva 29" descr="Appelsiini tasaisella täytöllä">
            <a:extLst>
              <a:ext uri="{FF2B5EF4-FFF2-40B4-BE49-F238E27FC236}">
                <a16:creationId xmlns:a16="http://schemas.microsoft.com/office/drawing/2014/main" id="{49E462C9-2602-8271-AAEE-09DF9F2FFAC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3076" y="7329716"/>
            <a:ext cx="5957068" cy="5957068"/>
          </a:xfrm>
          <a:prstGeom prst="rect">
            <a:avLst/>
          </a:prstGeom>
        </p:spPr>
      </p:pic>
      <p:pic>
        <p:nvPicPr>
          <p:cNvPr id="32" name="Kuva 31" descr="Maissi tasaisella täytöllä">
            <a:extLst>
              <a:ext uri="{FF2B5EF4-FFF2-40B4-BE49-F238E27FC236}">
                <a16:creationId xmlns:a16="http://schemas.microsoft.com/office/drawing/2014/main" id="{2ED4ED1D-F816-9214-D7D9-A6CC64E42B6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4931561" y="4710629"/>
            <a:ext cx="5957067" cy="5957067"/>
          </a:xfrm>
          <a:prstGeom prst="rect">
            <a:avLst/>
          </a:prstGeom>
        </p:spPr>
      </p:pic>
      <p:pic>
        <p:nvPicPr>
          <p:cNvPr id="38" name="Kuva 37" descr="Kuva, joka sisältää kohteen musta, symboli, valkoinen, Grafiikka&#10;&#10;Tekoälyn generoima sisältö voi olla virheellistä.">
            <a:extLst>
              <a:ext uri="{FF2B5EF4-FFF2-40B4-BE49-F238E27FC236}">
                <a16:creationId xmlns:a16="http://schemas.microsoft.com/office/drawing/2014/main" id="{FCE23E7E-B320-D551-A85F-913A564A19E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4140655" y="130146"/>
            <a:ext cx="4027490" cy="1459411"/>
          </a:xfrm>
          <a:prstGeom prst="rect">
            <a:avLst/>
          </a:prstGeom>
        </p:spPr>
      </p:pic>
      <p:pic>
        <p:nvPicPr>
          <p:cNvPr id="3" name="Kuva 2" descr="Kuva, joka sisältää kohteen teksti, Fontti, kuvakaappaus, logo&#10;&#10;Tekoälyn generoima sisältö voi olla virheellistä.">
            <a:extLst>
              <a:ext uri="{FF2B5EF4-FFF2-40B4-BE49-F238E27FC236}">
                <a16:creationId xmlns:a16="http://schemas.microsoft.com/office/drawing/2014/main" id="{225014D9-BCB6-C8E3-5933-C62BEE85CF8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9621" y="6563656"/>
            <a:ext cx="11478085" cy="1475444"/>
          </a:xfrm>
          <a:prstGeom prst="rect">
            <a:avLst/>
          </a:prstGeom>
        </p:spPr>
      </p:pic>
      <p:pic>
        <p:nvPicPr>
          <p:cNvPr id="6" name="Kuva 5">
            <a:extLst>
              <a:ext uri="{FF2B5EF4-FFF2-40B4-BE49-F238E27FC236}">
                <a16:creationId xmlns:a16="http://schemas.microsoft.com/office/drawing/2014/main" id="{8897669C-FD20-8381-C870-87DD6304AED4}"/>
              </a:ext>
            </a:extLst>
          </p:cNvPr>
          <p:cNvPicPr>
            <a:picLocks noChangeAspect="1"/>
          </p:cNvPicPr>
          <p:nvPr/>
        </p:nvPicPr>
        <p:blipFill>
          <a:blip r:embed="rId27"/>
          <a:stretch>
            <a:fillRect/>
          </a:stretch>
        </p:blipFill>
        <p:spPr>
          <a:xfrm>
            <a:off x="3989156" y="8334375"/>
            <a:ext cx="9925050" cy="1152525"/>
          </a:xfrm>
          <a:prstGeom prst="rect">
            <a:avLst/>
          </a:prstGeom>
        </p:spPr>
      </p:pic>
      <p:sp>
        <p:nvSpPr>
          <p:cNvPr id="7" name="Tekstiruutu 6">
            <a:extLst>
              <a:ext uri="{FF2B5EF4-FFF2-40B4-BE49-F238E27FC236}">
                <a16:creationId xmlns:a16="http://schemas.microsoft.com/office/drawing/2014/main" id="{72D234C3-E040-C3DA-0423-58FC7189000F}"/>
              </a:ext>
            </a:extLst>
          </p:cNvPr>
          <p:cNvSpPr txBox="1"/>
          <p:nvPr/>
        </p:nvSpPr>
        <p:spPr>
          <a:xfrm>
            <a:off x="3013006" y="4067770"/>
            <a:ext cx="12297129" cy="923330"/>
          </a:xfrm>
          <a:prstGeom prst="rect">
            <a:avLst/>
          </a:prstGeom>
          <a:noFill/>
        </p:spPr>
        <p:txBody>
          <a:bodyPr wrap="square">
            <a:spAutoFit/>
          </a:bodyPr>
          <a:lstStyle/>
          <a:p>
            <a:r>
              <a:rPr lang="sv-SE" dirty="0">
                <a:latin typeface="Quicksand" pitchFamily="2" charset="0"/>
              </a:rPr>
              <a:t>Läromaterialet har producerats i juni 2025 som en del av </a:t>
            </a:r>
            <a:r>
              <a:rPr lang="sv-SE" b="1" dirty="0">
                <a:latin typeface="Quicksand" pitchFamily="2" charset="0"/>
              </a:rPr>
              <a:t>Kocka inhemskt 2025</a:t>
            </a:r>
            <a:r>
              <a:rPr lang="sv-SE" dirty="0">
                <a:latin typeface="Quicksand" pitchFamily="2" charset="0"/>
              </a:rPr>
              <a:t>-materialet, som en del av </a:t>
            </a:r>
            <a:r>
              <a:rPr lang="sv-SE" dirty="0" err="1">
                <a:latin typeface="Quicksand" pitchFamily="2" charset="0"/>
              </a:rPr>
              <a:t>Food</a:t>
            </a:r>
            <a:r>
              <a:rPr lang="sv-SE" dirty="0">
                <a:latin typeface="Quicksand" pitchFamily="2" charset="0"/>
              </a:rPr>
              <a:t> and Forest </a:t>
            </a:r>
            <a:r>
              <a:rPr lang="sv-SE" dirty="0" err="1">
                <a:latin typeface="Quicksand" pitchFamily="2" charset="0"/>
              </a:rPr>
              <a:t>Development</a:t>
            </a:r>
            <a:r>
              <a:rPr lang="sv-SE" dirty="0">
                <a:latin typeface="Quicksand" pitchFamily="2" charset="0"/>
              </a:rPr>
              <a:t> Finlands (FFD) projekt ”Smaker av förändring”, som delfinansieras av EU:s </a:t>
            </a:r>
            <a:r>
              <a:rPr lang="sv-SE" dirty="0" err="1">
                <a:latin typeface="Quicksand" pitchFamily="2" charset="0"/>
              </a:rPr>
              <a:t>Connect</a:t>
            </a:r>
            <a:r>
              <a:rPr lang="sv-SE" dirty="0">
                <a:latin typeface="Quicksand" pitchFamily="2" charset="0"/>
              </a:rPr>
              <a:t> for Global Change-program. Materialet är framtaget av FFD och återspeglar inte EU:s officiella ståndpunkter.</a:t>
            </a:r>
            <a:endParaRPr lang="en-US" dirty="0">
              <a:latin typeface="Quicksand" pitchFamily="2" charset="0"/>
            </a:endParaRPr>
          </a:p>
        </p:txBody>
      </p:sp>
      <p:sp>
        <p:nvSpPr>
          <p:cNvPr id="8" name="Tekstiruutu 7">
            <a:extLst>
              <a:ext uri="{FF2B5EF4-FFF2-40B4-BE49-F238E27FC236}">
                <a16:creationId xmlns:a16="http://schemas.microsoft.com/office/drawing/2014/main" id="{8810B6E1-8507-2D4A-7520-CF7564943953}"/>
              </a:ext>
            </a:extLst>
          </p:cNvPr>
          <p:cNvSpPr txBox="1"/>
          <p:nvPr/>
        </p:nvSpPr>
        <p:spPr>
          <a:xfrm>
            <a:off x="3152830" y="5073015"/>
            <a:ext cx="11843900" cy="984885"/>
          </a:xfrm>
          <a:prstGeom prst="rect">
            <a:avLst/>
          </a:prstGeom>
          <a:noFill/>
        </p:spPr>
        <p:txBody>
          <a:bodyPr wrap="square">
            <a:spAutoFit/>
          </a:bodyPr>
          <a:lstStyle/>
          <a:p>
            <a:r>
              <a:rPr lang="en-US" sz="2000" b="1" dirty="0" err="1">
                <a:latin typeface="Quicksand" pitchFamily="2" charset="0"/>
              </a:rPr>
              <a:t>Innehåll</a:t>
            </a:r>
            <a:r>
              <a:rPr lang="en-US" sz="2000" b="1" dirty="0">
                <a:latin typeface="Quicksand" pitchFamily="2" charset="0"/>
              </a:rPr>
              <a:t>: </a:t>
            </a:r>
            <a:r>
              <a:rPr lang="en-US" sz="2000" dirty="0">
                <a:latin typeface="Quicksand" pitchFamily="2" charset="0"/>
              </a:rPr>
              <a:t>Anna Ahdekivi </a:t>
            </a:r>
            <a:r>
              <a:rPr lang="en-US" sz="2000" dirty="0" err="1">
                <a:latin typeface="Quicksand" pitchFamily="2" charset="0"/>
              </a:rPr>
              <a:t>och</a:t>
            </a:r>
            <a:r>
              <a:rPr lang="en-US" sz="2000" dirty="0">
                <a:latin typeface="Quicksand" pitchFamily="2" charset="0"/>
              </a:rPr>
              <a:t> Jenny Öhman - FFD</a:t>
            </a:r>
          </a:p>
          <a:p>
            <a:r>
              <a:rPr lang="en-US" sz="2000" b="1" dirty="0" err="1">
                <a:latin typeface="Quicksand" pitchFamily="2" charset="0"/>
              </a:rPr>
              <a:t>Grafisk</a:t>
            </a:r>
            <a:r>
              <a:rPr lang="en-US" sz="2000" b="1" dirty="0">
                <a:latin typeface="Quicksand" pitchFamily="2" charset="0"/>
              </a:rPr>
              <a:t> </a:t>
            </a:r>
            <a:r>
              <a:rPr lang="en-US" sz="2000" b="1" dirty="0" err="1">
                <a:latin typeface="Quicksand" pitchFamily="2" charset="0"/>
              </a:rPr>
              <a:t>formgivning</a:t>
            </a:r>
            <a:r>
              <a:rPr lang="en-US" sz="2000" b="1" dirty="0">
                <a:latin typeface="Quicksand" pitchFamily="2" charset="0"/>
              </a:rPr>
              <a:t> </a:t>
            </a:r>
            <a:r>
              <a:rPr lang="en-US" sz="2000" b="1" dirty="0" err="1">
                <a:latin typeface="Quicksand" pitchFamily="2" charset="0"/>
              </a:rPr>
              <a:t>och</a:t>
            </a:r>
            <a:r>
              <a:rPr lang="en-US" sz="2000" b="1" dirty="0">
                <a:latin typeface="Quicksand" pitchFamily="2" charset="0"/>
              </a:rPr>
              <a:t> </a:t>
            </a:r>
            <a:r>
              <a:rPr lang="en-US" sz="2000" b="1" dirty="0" err="1">
                <a:latin typeface="Quicksand" pitchFamily="2" charset="0"/>
              </a:rPr>
              <a:t>svensk</a:t>
            </a:r>
            <a:r>
              <a:rPr lang="en-US" sz="2000" b="1" dirty="0">
                <a:latin typeface="Quicksand" pitchFamily="2" charset="0"/>
              </a:rPr>
              <a:t> </a:t>
            </a:r>
            <a:r>
              <a:rPr lang="en-US" sz="2000" b="1" dirty="0" err="1">
                <a:latin typeface="Quicksand" pitchFamily="2" charset="0"/>
              </a:rPr>
              <a:t>översättning</a:t>
            </a:r>
            <a:r>
              <a:rPr lang="en-US" sz="2000" b="1" dirty="0">
                <a:latin typeface="Quicksand" pitchFamily="2" charset="0"/>
              </a:rPr>
              <a:t>: </a:t>
            </a:r>
            <a:r>
              <a:rPr lang="en-US" sz="2000" dirty="0">
                <a:latin typeface="Quicksand" pitchFamily="2" charset="0"/>
              </a:rPr>
              <a:t>Jenny Öhman - FFD</a:t>
            </a:r>
          </a:p>
          <a:p>
            <a:endParaRPr lang="en-US" dirty="0">
              <a:latin typeface="Quicksand" pitchFamily="2" charset="0"/>
            </a:endParaRPr>
          </a:p>
        </p:txBody>
      </p:sp>
      <p:sp>
        <p:nvSpPr>
          <p:cNvPr id="13" name="Tekstiruutu 12">
            <a:extLst>
              <a:ext uri="{FF2B5EF4-FFF2-40B4-BE49-F238E27FC236}">
                <a16:creationId xmlns:a16="http://schemas.microsoft.com/office/drawing/2014/main" id="{1B5B1AC6-BDD5-FBC7-5367-D91F6A9F53B5}"/>
              </a:ext>
            </a:extLst>
          </p:cNvPr>
          <p:cNvSpPr txBox="1"/>
          <p:nvPr/>
        </p:nvSpPr>
        <p:spPr>
          <a:xfrm>
            <a:off x="3334217" y="5933845"/>
            <a:ext cx="5791200" cy="738664"/>
          </a:xfrm>
          <a:prstGeom prst="rect">
            <a:avLst/>
          </a:prstGeom>
          <a:noFill/>
        </p:spPr>
        <p:txBody>
          <a:bodyPr wrap="square" rtlCol="0">
            <a:spAutoFit/>
          </a:bodyPr>
          <a:lstStyle/>
          <a:p>
            <a:r>
              <a:rPr lang="en-US" sz="2400" b="1" dirty="0" err="1">
                <a:latin typeface="Quicksand" pitchFamily="2" charset="0"/>
              </a:rPr>
              <a:t>Läs</a:t>
            </a:r>
            <a:r>
              <a:rPr lang="en-US" sz="2400" b="1" dirty="0">
                <a:latin typeface="Quicksand" pitchFamily="2" charset="0"/>
              </a:rPr>
              <a:t> </a:t>
            </a:r>
            <a:r>
              <a:rPr lang="en-US" sz="2400" b="1" dirty="0" err="1">
                <a:latin typeface="Quicksand" pitchFamily="2" charset="0"/>
              </a:rPr>
              <a:t>mer</a:t>
            </a:r>
            <a:r>
              <a:rPr lang="en-US" sz="2400" b="1" dirty="0">
                <a:latin typeface="Quicksand" pitchFamily="2" charset="0"/>
              </a:rPr>
              <a:t> om FFD:s </a:t>
            </a:r>
            <a:r>
              <a:rPr lang="en-US" sz="2400" b="1" dirty="0" err="1">
                <a:latin typeface="Quicksand" pitchFamily="2" charset="0"/>
              </a:rPr>
              <a:t>arbete</a:t>
            </a:r>
            <a:r>
              <a:rPr lang="en-US" sz="2400" b="1" dirty="0">
                <a:latin typeface="Quicksand" pitchFamily="2" charset="0"/>
              </a:rPr>
              <a:t> : </a:t>
            </a:r>
            <a:r>
              <a:rPr lang="en-US" sz="2400" b="1" dirty="0">
                <a:latin typeface="Quicksand" pitchFamily="2" charset="0"/>
                <a:hlinkClick r:id="rId28">
                  <a:extLst>
                    <a:ext uri="{A12FA001-AC4F-418D-AE19-62706E023703}">
                      <ahyp:hlinkClr xmlns:ahyp="http://schemas.microsoft.com/office/drawing/2018/hyperlinkcolor" val="tx"/>
                    </a:ext>
                  </a:extLst>
                </a:hlinkClick>
              </a:rPr>
              <a:t>www.ffd.fi</a:t>
            </a:r>
            <a:r>
              <a:rPr lang="en-US" sz="2400" b="1" dirty="0">
                <a:latin typeface="Quicksand" pitchFamily="2" charset="0"/>
              </a:rPr>
              <a:t> </a:t>
            </a:r>
          </a:p>
          <a:p>
            <a:endParaRPr lang="fi-FI" dirty="0"/>
          </a:p>
        </p:txBody>
      </p:sp>
      <p:pic>
        <p:nvPicPr>
          <p:cNvPr id="23" name="Kuva 22" descr="Kuva, joka sisältää kohteen symboli, Fontti, logo, Grafiikka&#10;&#10;Tekoälyn generoima sisältö voi olla virheellistä.">
            <a:hlinkClick r:id="rId29"/>
            <a:extLst>
              <a:ext uri="{FF2B5EF4-FFF2-40B4-BE49-F238E27FC236}">
                <a16:creationId xmlns:a16="http://schemas.microsoft.com/office/drawing/2014/main" id="{F150A8C3-F44C-09CE-8651-04E83F8C9385}"/>
              </a:ext>
            </a:extLst>
          </p:cNvPr>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653086" y="5962729"/>
            <a:ext cx="386149" cy="386149"/>
          </a:xfrm>
          <a:prstGeom prst="rect">
            <a:avLst/>
          </a:prstGeom>
          <a:noFill/>
          <a:ln>
            <a:noFill/>
          </a:ln>
        </p:spPr>
      </p:pic>
      <p:pic>
        <p:nvPicPr>
          <p:cNvPr id="25" name="Kuva 24" descr="Kuva, joka sisältää kohteen ympyrä, Grafiikka, logo, Fontti&#10;&#10;Tekoälyn generoima sisältö voi olla virheellistä.">
            <a:hlinkClick r:id="rId31"/>
            <a:extLst>
              <a:ext uri="{FF2B5EF4-FFF2-40B4-BE49-F238E27FC236}">
                <a16:creationId xmlns:a16="http://schemas.microsoft.com/office/drawing/2014/main" id="{8440676D-3215-DBD8-0AD7-21DF277B4EED}"/>
              </a:ext>
            </a:extLst>
          </p:cNvPr>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flipV="1">
            <a:off x="9138851" y="5962729"/>
            <a:ext cx="386149" cy="386149"/>
          </a:xfrm>
          <a:prstGeom prst="rect">
            <a:avLst/>
          </a:prstGeom>
          <a:noFill/>
          <a:ln>
            <a:noFill/>
          </a:ln>
        </p:spPr>
      </p:pic>
      <p:pic>
        <p:nvPicPr>
          <p:cNvPr id="27" name="Kuva 26" descr="Kuva, joka sisältää kohteen Grafiikka, symboli, vihreä, logo&#10;&#10;Tekoälyn generoima sisältö voi olla virheellistä.">
            <a:hlinkClick r:id="rId33"/>
            <a:extLst>
              <a:ext uri="{FF2B5EF4-FFF2-40B4-BE49-F238E27FC236}">
                <a16:creationId xmlns:a16="http://schemas.microsoft.com/office/drawing/2014/main" id="{094AFB01-EF04-87F2-2CB9-CB2EA85102C1}"/>
              </a:ext>
            </a:extLst>
          </p:cNvPr>
          <p:cNvPicPr>
            <a:picLocks noChangeAspect="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0196810" y="5969896"/>
            <a:ext cx="371814" cy="371814"/>
          </a:xfrm>
          <a:prstGeom prst="rect">
            <a:avLst/>
          </a:prstGeom>
          <a:noFill/>
          <a:ln>
            <a:noFill/>
          </a:ln>
        </p:spPr>
      </p:pic>
      <p:pic>
        <p:nvPicPr>
          <p:cNvPr id="29" name="Kuva 28" descr="Kuva, joka sisältää kohteen symboli, Grafiikka, vihreä, logo&#10;&#10;Tekoälyn generoima sisältö voi olla virheellistä.">
            <a:hlinkClick r:id="rId35"/>
            <a:extLst>
              <a:ext uri="{FF2B5EF4-FFF2-40B4-BE49-F238E27FC236}">
                <a16:creationId xmlns:a16="http://schemas.microsoft.com/office/drawing/2014/main" id="{8D174D9A-EAA6-074F-6982-5D14949415CC}"/>
              </a:ext>
            </a:extLst>
          </p:cNvPr>
          <p:cNvPicPr>
            <a:picLocks noChangeAspect="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726199" y="5969896"/>
            <a:ext cx="371814" cy="371814"/>
          </a:xfrm>
          <a:prstGeom prst="rect">
            <a:avLst/>
          </a:prstGeom>
          <a:solidFill>
            <a:schemeClr val="tx1"/>
          </a:solidFill>
          <a:ln>
            <a:noFill/>
          </a:ln>
        </p:spPr>
      </p:pic>
    </p:spTree>
    <p:extLst>
      <p:ext uri="{BB962C8B-B14F-4D97-AF65-F5344CB8AC3E}">
        <p14:creationId xmlns:p14="http://schemas.microsoft.com/office/powerpoint/2010/main" val="1444497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C06FA-DAE2-0195-1B58-4ACBE35FC08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A4B3AE-5AB6-01EE-C7F2-1B8A32CAFC1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 b="-50"/>
            </a:stretch>
          </a:blipFill>
        </p:spPr>
        <p:txBody>
          <a:bodyPr/>
          <a:lstStyle/>
          <a:p>
            <a:endParaRPr lang="fi-FI"/>
          </a:p>
        </p:txBody>
      </p:sp>
      <p:sp>
        <p:nvSpPr>
          <p:cNvPr id="3" name="TextBox 3">
            <a:extLst>
              <a:ext uri="{FF2B5EF4-FFF2-40B4-BE49-F238E27FC236}">
                <a16:creationId xmlns:a16="http://schemas.microsoft.com/office/drawing/2014/main" id="{A6126870-26CB-FF56-0525-9D226BAECDC7}"/>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A0E99F9D-7290-5FE2-542F-537CC4B36B00}"/>
              </a:ext>
            </a:extLst>
          </p:cNvPr>
          <p:cNvSpPr txBox="1"/>
          <p:nvPr/>
        </p:nvSpPr>
        <p:spPr>
          <a:xfrm>
            <a:off x="1261615" y="209722"/>
            <a:ext cx="16601237" cy="2133148"/>
          </a:xfrm>
          <a:prstGeom prst="rect">
            <a:avLst/>
          </a:prstGeom>
        </p:spPr>
        <p:txBody>
          <a:bodyPr wrap="square" lIns="0" tIns="0" rIns="0" bIns="0" rtlCol="0" anchor="t">
            <a:spAutoFit/>
          </a:bodyPr>
          <a:lstStyle/>
          <a:p>
            <a:pPr lvl="0">
              <a:lnSpc>
                <a:spcPts val="8639"/>
              </a:lnSpc>
            </a:pPr>
            <a:r>
              <a:rPr lang="sv-SE" sz="6600" b="1" dirty="0">
                <a:solidFill>
                  <a:srgbClr val="359085"/>
                </a:solidFill>
                <a:latin typeface="Quicksand" pitchFamily="2" charset="0"/>
              </a:rPr>
              <a:t>Till läraren: Läs detta först!</a:t>
            </a:r>
          </a:p>
          <a:p>
            <a:pPr lvl="0">
              <a:lnSpc>
                <a:spcPts val="8639"/>
              </a:lnSpc>
            </a:pPr>
            <a:r>
              <a:rPr lang="sv-SE" sz="6600" b="1" dirty="0">
                <a:solidFill>
                  <a:srgbClr val="359085"/>
                </a:solidFill>
                <a:latin typeface="Quicksand" pitchFamily="2" charset="0"/>
              </a:rPr>
              <a:t>Smaker från världen, lokala val</a:t>
            </a:r>
            <a:endParaRPr lang="en-US" sz="6600" b="1" dirty="0">
              <a:solidFill>
                <a:srgbClr val="359085"/>
              </a:solidFill>
              <a:latin typeface="Quicksand" pitchFamily="2" charset="0"/>
            </a:endParaRPr>
          </a:p>
        </p:txBody>
      </p:sp>
      <p:sp>
        <p:nvSpPr>
          <p:cNvPr id="4" name="Tekstiruutu 3">
            <a:extLst>
              <a:ext uri="{FF2B5EF4-FFF2-40B4-BE49-F238E27FC236}">
                <a16:creationId xmlns:a16="http://schemas.microsoft.com/office/drawing/2014/main" id="{2E1968C0-05B6-0EEC-5C74-C7D055BFD523}"/>
              </a:ext>
            </a:extLst>
          </p:cNvPr>
          <p:cNvSpPr txBox="1"/>
          <p:nvPr/>
        </p:nvSpPr>
        <p:spPr>
          <a:xfrm>
            <a:off x="1261615" y="2628900"/>
            <a:ext cx="16035785" cy="7632859"/>
          </a:xfrm>
          <a:prstGeom prst="rect">
            <a:avLst/>
          </a:prstGeom>
          <a:noFill/>
        </p:spPr>
        <p:txBody>
          <a:bodyPr wrap="square" rtlCol="0">
            <a:spAutoFit/>
          </a:bodyPr>
          <a:lstStyle/>
          <a:p>
            <a:r>
              <a:rPr lang="sv-SE" sz="2000" dirty="0"/>
              <a:t>Många av de produkter vi använder i vår vardag kommer inte från Finland – vi kan till exempel inte odla kaffe eller kakao här. Ändå är kaffe en självklar del av finländarnas vardag, och choklad är en välbekant godsak för många. Det påminner oss om att vår konsumtion är kopplad till globala livsmedelskedjor. Därför är det viktigt att förstå hur våra val påverkar människor och miljö runt om i världen – och hur förändringar i världen också påverkar oss. Ansvarsfulla och hållbara konsumtionsval grundar sig på kunskap. De hjälper oss att förstå vår roll som konsumenter i ett större, globalt sammanhang.</a:t>
            </a:r>
          </a:p>
          <a:p>
            <a:endParaRPr lang="fi-FI" sz="2800" u="sng" dirty="0"/>
          </a:p>
          <a:p>
            <a:r>
              <a:rPr lang="fi-FI" sz="2300" b="1" u="sng" dirty="0" err="1">
                <a:latin typeface="Quicksand" pitchFamily="2" charset="0"/>
              </a:rPr>
              <a:t>Syftet</a:t>
            </a:r>
            <a:r>
              <a:rPr lang="fi-FI" sz="2300" b="1" u="sng" dirty="0">
                <a:latin typeface="Quicksand" pitchFamily="2" charset="0"/>
              </a:rPr>
              <a:t> </a:t>
            </a:r>
            <a:r>
              <a:rPr lang="fi-FI" sz="2300" b="1" u="sng" dirty="0" err="1">
                <a:latin typeface="Quicksand" pitchFamily="2" charset="0"/>
              </a:rPr>
              <a:t>med</a:t>
            </a:r>
            <a:r>
              <a:rPr lang="fi-FI" sz="2300" b="1" u="sng" dirty="0">
                <a:latin typeface="Quicksand" pitchFamily="2" charset="0"/>
              </a:rPr>
              <a:t> </a:t>
            </a:r>
            <a:r>
              <a:rPr lang="fi-FI" sz="2300" b="1" u="sng" dirty="0" err="1">
                <a:latin typeface="Quicksand" pitchFamily="2" charset="0"/>
              </a:rPr>
              <a:t>materialet</a:t>
            </a:r>
            <a:r>
              <a:rPr lang="fi-FI" sz="2300" b="1" u="sng" dirty="0">
                <a:latin typeface="Quicksand" pitchFamily="2" charset="0"/>
              </a:rPr>
              <a:t>:</a:t>
            </a:r>
            <a:r>
              <a:rPr lang="fi-FI" sz="2300" u="sng" dirty="0">
                <a:latin typeface="Quicksand" pitchFamily="2" charset="0"/>
              </a:rPr>
              <a:t> </a:t>
            </a:r>
          </a:p>
          <a:p>
            <a:r>
              <a:rPr lang="sv-SE" sz="2000" dirty="0"/>
              <a:t>Att hjälpa unga att förstå och få en överblick över hur komplext det globala livsmedelssystemet är, vilken roll småbrukare spelar i det, samt hur ungas egna val påverkar både lokalt och globalt. Genom olika </a:t>
            </a:r>
            <a:r>
              <a:rPr lang="sv-SE" sz="2000" dirty="0" err="1"/>
              <a:t>case</a:t>
            </a:r>
            <a:r>
              <a:rPr lang="sv-SE" sz="2000" dirty="0"/>
              <a:t>-exempel och korta videor presenteras informationen på ett kompakt, intressant och lättillgängligt sätt.</a:t>
            </a:r>
          </a:p>
          <a:p>
            <a:endParaRPr lang="fi-FI" sz="2300" dirty="0"/>
          </a:p>
          <a:p>
            <a:r>
              <a:rPr lang="fi-FI" sz="2400" b="1" u="sng" dirty="0" err="1">
                <a:latin typeface="Quicksand" pitchFamily="2" charset="0"/>
              </a:rPr>
              <a:t>Innehåll</a:t>
            </a:r>
            <a:r>
              <a:rPr lang="fi-FI" sz="2400" b="1" u="sng" dirty="0">
                <a:latin typeface="Quicksand" pitchFamily="2" charset="0"/>
              </a:rPr>
              <a:t> – </a:t>
            </a:r>
            <a:r>
              <a:rPr lang="fi-FI" sz="2400" b="1" u="sng" dirty="0" err="1">
                <a:latin typeface="Quicksand" pitchFamily="2" charset="0"/>
              </a:rPr>
              <a:t>tidsåtgång</a:t>
            </a:r>
            <a:r>
              <a:rPr lang="fi-FI" sz="2400" b="1" u="sng" dirty="0">
                <a:latin typeface="Quicksand" pitchFamily="2" charset="0"/>
              </a:rPr>
              <a:t> </a:t>
            </a:r>
            <a:r>
              <a:rPr lang="fi-FI" sz="2400" b="1" u="sng" dirty="0" err="1">
                <a:latin typeface="Quicksand" pitchFamily="2" charset="0"/>
              </a:rPr>
              <a:t>ca</a:t>
            </a:r>
            <a:r>
              <a:rPr lang="fi-FI" sz="2400" b="1" u="sng" dirty="0">
                <a:latin typeface="Quicksand" pitchFamily="2" charset="0"/>
              </a:rPr>
              <a:t> 15-45 min:</a:t>
            </a:r>
          </a:p>
          <a:p>
            <a:pPr marL="457200" indent="-457200">
              <a:buFont typeface="+mj-lt"/>
              <a:buAutoNum type="arabicPeriod"/>
            </a:pPr>
            <a:r>
              <a:rPr lang="fi-FI" sz="2000" dirty="0"/>
              <a:t>Vi </a:t>
            </a:r>
            <a:r>
              <a:rPr lang="fi-FI" sz="2000" dirty="0" err="1"/>
              <a:t>är</a:t>
            </a:r>
            <a:r>
              <a:rPr lang="fi-FI" sz="2000" dirty="0"/>
              <a:t> alla en del av </a:t>
            </a:r>
            <a:r>
              <a:rPr lang="fi-FI" sz="2000" dirty="0" err="1"/>
              <a:t>världens</a:t>
            </a:r>
            <a:r>
              <a:rPr lang="fi-FI" sz="2000" dirty="0"/>
              <a:t> </a:t>
            </a:r>
            <a:r>
              <a:rPr lang="fi-FI" sz="2000" dirty="0" err="1"/>
              <a:t>livsmedelssystem</a:t>
            </a:r>
            <a:endParaRPr lang="fi-FI" sz="2000" dirty="0"/>
          </a:p>
          <a:p>
            <a:pPr marL="457200" indent="-457200">
              <a:buFont typeface="+mj-lt"/>
              <a:buAutoNum type="arabicPeriod"/>
            </a:pPr>
            <a:r>
              <a:rPr lang="fi-FI" sz="2000" dirty="0" err="1"/>
              <a:t>Småbrukarnas</a:t>
            </a:r>
            <a:r>
              <a:rPr lang="fi-FI" sz="2000" dirty="0"/>
              <a:t> roll i </a:t>
            </a:r>
            <a:r>
              <a:rPr lang="fi-FI" sz="2000" dirty="0" err="1"/>
              <a:t>världen</a:t>
            </a:r>
            <a:r>
              <a:rPr lang="fi-FI" sz="2000" dirty="0"/>
              <a:t> – </a:t>
            </a:r>
            <a:r>
              <a:rPr lang="fi-FI" sz="2000" dirty="0" err="1"/>
              <a:t>hur</a:t>
            </a:r>
            <a:r>
              <a:rPr lang="fi-FI" sz="2000" dirty="0"/>
              <a:t> </a:t>
            </a:r>
            <a:r>
              <a:rPr lang="fi-FI" sz="2000" dirty="0" err="1"/>
              <a:t>påverkas</a:t>
            </a:r>
            <a:r>
              <a:rPr lang="fi-FI" sz="2000" dirty="0"/>
              <a:t> vi? </a:t>
            </a:r>
          </a:p>
          <a:p>
            <a:pPr marL="457200" indent="-457200">
              <a:buFont typeface="+mj-lt"/>
              <a:buAutoNum type="arabicPeriod"/>
            </a:pPr>
            <a:r>
              <a:rPr lang="fi-FI" sz="2000" dirty="0" err="1"/>
              <a:t>Hur</a:t>
            </a:r>
            <a:r>
              <a:rPr lang="fi-FI" sz="2000" dirty="0"/>
              <a:t> </a:t>
            </a:r>
            <a:r>
              <a:rPr lang="fi-FI" sz="2000" dirty="0" err="1"/>
              <a:t>är</a:t>
            </a:r>
            <a:r>
              <a:rPr lang="fi-FI" sz="2000" dirty="0"/>
              <a:t> </a:t>
            </a:r>
            <a:r>
              <a:rPr lang="fi-FI" sz="2000" dirty="0" err="1"/>
              <a:t>det</a:t>
            </a:r>
            <a:r>
              <a:rPr lang="fi-FI" sz="2000" dirty="0"/>
              <a:t> </a:t>
            </a:r>
            <a:r>
              <a:rPr lang="fi-FI" sz="2000" dirty="0" err="1"/>
              <a:t>att</a:t>
            </a:r>
            <a:r>
              <a:rPr lang="fi-FI" sz="2000" dirty="0"/>
              <a:t> vara </a:t>
            </a:r>
            <a:r>
              <a:rPr lang="fi-FI" sz="2000" dirty="0" err="1"/>
              <a:t>småbrukare</a:t>
            </a:r>
            <a:r>
              <a:rPr lang="fi-FI" sz="2000" dirty="0"/>
              <a:t> </a:t>
            </a:r>
            <a:r>
              <a:rPr lang="fi-FI" sz="2000" dirty="0" err="1"/>
              <a:t>ute</a:t>
            </a:r>
            <a:r>
              <a:rPr lang="fi-FI" sz="2000" dirty="0"/>
              <a:t> i </a:t>
            </a:r>
            <a:r>
              <a:rPr lang="fi-FI" sz="2000" dirty="0" err="1"/>
              <a:t>världen</a:t>
            </a:r>
            <a:r>
              <a:rPr lang="fi-FI" sz="2000" dirty="0"/>
              <a:t>?(</a:t>
            </a:r>
            <a:r>
              <a:rPr lang="fi-FI" sz="2000" dirty="0" err="1"/>
              <a:t>exempel</a:t>
            </a:r>
            <a:r>
              <a:rPr lang="fi-FI" sz="2000" dirty="0"/>
              <a:t>: </a:t>
            </a:r>
            <a:r>
              <a:rPr lang="fi-FI" sz="2000" dirty="0" err="1"/>
              <a:t>klimatförändringar</a:t>
            </a:r>
            <a:r>
              <a:rPr lang="fi-FI" sz="2000" dirty="0"/>
              <a:t>, </a:t>
            </a:r>
            <a:r>
              <a:rPr lang="fi-FI" sz="2000" dirty="0" err="1"/>
              <a:t>matsäkerhet</a:t>
            </a:r>
            <a:r>
              <a:rPr lang="fi-FI" sz="2000" dirty="0"/>
              <a:t>, </a:t>
            </a:r>
            <a:r>
              <a:rPr lang="fi-FI" sz="2000" dirty="0" err="1"/>
              <a:t>svinn</a:t>
            </a:r>
            <a:r>
              <a:rPr lang="fi-FI" sz="2000" dirty="0"/>
              <a:t>, </a:t>
            </a:r>
            <a:r>
              <a:rPr lang="fi-FI" sz="2000" dirty="0" err="1"/>
              <a:t>kvinnors</a:t>
            </a:r>
            <a:r>
              <a:rPr lang="fi-FI" sz="2000" dirty="0"/>
              <a:t> roll </a:t>
            </a:r>
          </a:p>
          <a:p>
            <a:r>
              <a:rPr lang="fi-FI" sz="2000" dirty="0"/>
              <a:t>        – </a:t>
            </a:r>
            <a:r>
              <a:rPr lang="fi-FI" sz="2000" dirty="0">
                <a:hlinkClick r:id="rId3"/>
              </a:rPr>
              <a:t>video </a:t>
            </a:r>
            <a:r>
              <a:rPr lang="fi-FI" sz="2000" dirty="0" err="1">
                <a:hlinkClick r:id="rId3"/>
              </a:rPr>
              <a:t>från</a:t>
            </a:r>
            <a:r>
              <a:rPr lang="fi-FI" sz="2000" dirty="0">
                <a:hlinkClick r:id="rId3"/>
              </a:rPr>
              <a:t> Nepal </a:t>
            </a:r>
            <a:r>
              <a:rPr lang="fi-FI" sz="2000" dirty="0"/>
              <a:t>(2:51min) </a:t>
            </a:r>
            <a:r>
              <a:rPr lang="fi-FI" sz="2000" dirty="0" err="1"/>
              <a:t>och</a:t>
            </a:r>
            <a:r>
              <a:rPr lang="fi-FI" sz="2000" dirty="0"/>
              <a:t> </a:t>
            </a:r>
            <a:r>
              <a:rPr lang="fi-FI" sz="2000" dirty="0" err="1">
                <a:hlinkClick r:id="rId4"/>
              </a:rPr>
              <a:t>Tanzania</a:t>
            </a:r>
            <a:r>
              <a:rPr lang="fi-FI" sz="2000" dirty="0"/>
              <a:t>, 1:14min)</a:t>
            </a:r>
          </a:p>
          <a:p>
            <a:pPr marL="457200" indent="-457200">
              <a:buFont typeface="+mj-lt"/>
              <a:buAutoNum type="arabicPeriod"/>
            </a:pPr>
            <a:r>
              <a:rPr lang="fi-FI" sz="2000" dirty="0" err="1"/>
              <a:t>Kaffe</a:t>
            </a:r>
            <a:r>
              <a:rPr lang="fi-FI" sz="2000" dirty="0"/>
              <a:t>, te &amp; </a:t>
            </a:r>
            <a:r>
              <a:rPr lang="fi-FI" sz="2000" dirty="0" err="1"/>
              <a:t>kakao</a:t>
            </a:r>
            <a:r>
              <a:rPr lang="fi-FI" sz="2000" dirty="0"/>
              <a:t> </a:t>
            </a:r>
          </a:p>
          <a:p>
            <a:pPr marL="457200" indent="-457200">
              <a:buFont typeface="+mj-lt"/>
              <a:buAutoNum type="arabicPeriod"/>
            </a:pPr>
            <a:r>
              <a:rPr lang="fi-FI" sz="2000" dirty="0"/>
              <a:t>Avokado </a:t>
            </a:r>
          </a:p>
          <a:p>
            <a:pPr marL="457200" indent="-457200">
              <a:buFont typeface="+mj-lt"/>
              <a:buAutoNum type="arabicPeriod"/>
            </a:pPr>
            <a:r>
              <a:rPr lang="fi-FI" sz="2000" dirty="0" err="1"/>
              <a:t>Kryddor</a:t>
            </a:r>
            <a:r>
              <a:rPr lang="fi-FI" sz="2000" dirty="0"/>
              <a:t> (</a:t>
            </a:r>
            <a:r>
              <a:rPr lang="fi-FI" sz="2000" dirty="0">
                <a:hlinkClick r:id="rId5"/>
              </a:rPr>
              <a:t>Video </a:t>
            </a:r>
            <a:r>
              <a:rPr lang="fi-FI" sz="2000" dirty="0" err="1">
                <a:hlinkClick r:id="rId5"/>
              </a:rPr>
              <a:t>om</a:t>
            </a:r>
            <a:r>
              <a:rPr lang="fi-FI" sz="2000" dirty="0">
                <a:hlinkClick r:id="rId5"/>
              </a:rPr>
              <a:t> en </a:t>
            </a:r>
            <a:r>
              <a:rPr lang="fi-FI" sz="2000" dirty="0" err="1">
                <a:hlinkClick r:id="rId5"/>
              </a:rPr>
              <a:t>ingefärsodlare</a:t>
            </a:r>
            <a:r>
              <a:rPr lang="fi-FI" sz="2000" dirty="0">
                <a:hlinkClick r:id="rId5"/>
              </a:rPr>
              <a:t>: </a:t>
            </a:r>
            <a:r>
              <a:rPr lang="fi-FI" sz="2000" dirty="0" err="1">
                <a:hlinkClick r:id="rId5"/>
              </a:rPr>
              <a:t>Tanzania</a:t>
            </a:r>
            <a:r>
              <a:rPr lang="fi-FI" sz="2000" dirty="0">
                <a:hlinkClick r:id="rId5"/>
              </a:rPr>
              <a:t>, 1:29min</a:t>
            </a:r>
            <a:r>
              <a:rPr lang="fi-FI" sz="2000" dirty="0"/>
              <a:t>) </a:t>
            </a:r>
          </a:p>
          <a:p>
            <a:pPr marL="457200" indent="-457200">
              <a:buFont typeface="+mj-lt"/>
              <a:buAutoNum type="arabicPeriod"/>
            </a:pPr>
            <a:r>
              <a:rPr lang="fi-FI" sz="2000" dirty="0" err="1"/>
              <a:t>Biodling</a:t>
            </a:r>
            <a:r>
              <a:rPr lang="fi-FI" sz="2000" dirty="0"/>
              <a:t> </a:t>
            </a:r>
            <a:r>
              <a:rPr lang="fi-FI" sz="2000" dirty="0" err="1"/>
              <a:t>och</a:t>
            </a:r>
            <a:r>
              <a:rPr lang="fi-FI" sz="2000" dirty="0"/>
              <a:t> </a:t>
            </a:r>
            <a:r>
              <a:rPr lang="fi-FI" sz="2000" dirty="0" err="1"/>
              <a:t>honung</a:t>
            </a:r>
            <a:r>
              <a:rPr lang="fi-FI" sz="2000" dirty="0"/>
              <a:t> (</a:t>
            </a:r>
            <a:r>
              <a:rPr lang="fi-FI" sz="2000" dirty="0">
                <a:hlinkClick r:id="rId6"/>
              </a:rPr>
              <a:t>Video </a:t>
            </a:r>
            <a:r>
              <a:rPr lang="fi-FI" sz="2000" dirty="0" err="1">
                <a:hlinkClick r:id="rId6"/>
              </a:rPr>
              <a:t>om</a:t>
            </a:r>
            <a:r>
              <a:rPr lang="fi-FI" sz="2000" dirty="0">
                <a:hlinkClick r:id="rId6"/>
              </a:rPr>
              <a:t> </a:t>
            </a:r>
            <a:r>
              <a:rPr lang="fi-FI" sz="2000" dirty="0" err="1">
                <a:hlinkClick r:id="rId6"/>
              </a:rPr>
              <a:t>honungsproduktion</a:t>
            </a:r>
            <a:r>
              <a:rPr lang="fi-FI" sz="2000" dirty="0">
                <a:hlinkClick r:id="rId6"/>
              </a:rPr>
              <a:t>: </a:t>
            </a:r>
            <a:r>
              <a:rPr lang="fi-FI" sz="2000" dirty="0" err="1">
                <a:hlinkClick r:id="rId6"/>
              </a:rPr>
              <a:t>Tanzania</a:t>
            </a:r>
            <a:r>
              <a:rPr lang="fi-FI" sz="2000" dirty="0"/>
              <a:t>, 1:46min)</a:t>
            </a:r>
          </a:p>
          <a:p>
            <a:pPr marL="457200" indent="-457200">
              <a:buFont typeface="+mj-lt"/>
              <a:buAutoNum type="arabicPeriod"/>
            </a:pPr>
            <a:r>
              <a:rPr lang="fi-FI" sz="2000" dirty="0" err="1"/>
              <a:t>Påverka</a:t>
            </a:r>
            <a:r>
              <a:rPr lang="fi-FI" sz="2000" dirty="0"/>
              <a:t> </a:t>
            </a:r>
            <a:r>
              <a:rPr lang="fi-FI" sz="2000" dirty="0" err="1"/>
              <a:t>genom</a:t>
            </a:r>
            <a:r>
              <a:rPr lang="fi-FI" sz="2000" dirty="0"/>
              <a:t> </a:t>
            </a:r>
            <a:r>
              <a:rPr lang="fi-FI" sz="2000" dirty="0" err="1"/>
              <a:t>ansvarsfulla</a:t>
            </a:r>
            <a:r>
              <a:rPr lang="fi-FI" sz="2000" dirty="0"/>
              <a:t> </a:t>
            </a:r>
            <a:r>
              <a:rPr lang="fi-FI" sz="2000" dirty="0" err="1"/>
              <a:t>val</a:t>
            </a:r>
            <a:r>
              <a:rPr lang="fi-FI" sz="2000" dirty="0"/>
              <a:t> – </a:t>
            </a:r>
            <a:r>
              <a:rPr lang="fi-FI" sz="2000" dirty="0" err="1"/>
              <a:t>förstå</a:t>
            </a:r>
            <a:r>
              <a:rPr lang="fi-FI" sz="2000" dirty="0"/>
              <a:t> </a:t>
            </a:r>
            <a:r>
              <a:rPr lang="fi-FI" sz="2000" dirty="0" err="1"/>
              <a:t>hur</a:t>
            </a:r>
            <a:r>
              <a:rPr lang="fi-FI" sz="2000" dirty="0"/>
              <a:t> </a:t>
            </a:r>
            <a:r>
              <a:rPr lang="fi-FI" sz="2000" dirty="0" err="1"/>
              <a:t>dina</a:t>
            </a:r>
            <a:r>
              <a:rPr lang="fi-FI" sz="2000" dirty="0"/>
              <a:t> </a:t>
            </a:r>
            <a:r>
              <a:rPr lang="fi-FI" sz="2000" dirty="0" err="1"/>
              <a:t>val</a:t>
            </a:r>
            <a:r>
              <a:rPr lang="fi-FI" sz="2000" dirty="0"/>
              <a:t> </a:t>
            </a:r>
            <a:r>
              <a:rPr lang="fi-FI" sz="2000" dirty="0" err="1"/>
              <a:t>gör</a:t>
            </a:r>
            <a:r>
              <a:rPr lang="fi-FI" sz="2000" dirty="0"/>
              <a:t> </a:t>
            </a:r>
            <a:r>
              <a:rPr lang="fi-FI" sz="2000" dirty="0" err="1"/>
              <a:t>skillnad</a:t>
            </a:r>
            <a:endParaRPr lang="fi-FI" sz="3200" dirty="0"/>
          </a:p>
          <a:p>
            <a:pPr marL="457200" indent="-457200">
              <a:buFont typeface="+mj-lt"/>
              <a:buAutoNum type="arabicPeriod"/>
            </a:pPr>
            <a:r>
              <a:rPr lang="fi-FI" sz="2000" dirty="0" err="1"/>
              <a:t>Frågor</a:t>
            </a:r>
            <a:r>
              <a:rPr lang="fi-FI" sz="2000" dirty="0"/>
              <a:t> </a:t>
            </a:r>
            <a:r>
              <a:rPr lang="fi-FI" sz="2000" dirty="0" err="1"/>
              <a:t>och</a:t>
            </a:r>
            <a:r>
              <a:rPr lang="fi-FI" sz="2000" dirty="0"/>
              <a:t> </a:t>
            </a:r>
            <a:r>
              <a:rPr lang="fi-FI" sz="2000" dirty="0" err="1"/>
              <a:t>uppgifter</a:t>
            </a:r>
            <a:endParaRPr lang="fi-FI" sz="2000" dirty="0"/>
          </a:p>
          <a:p>
            <a:pPr marL="457200" indent="-457200">
              <a:buFont typeface="+mj-lt"/>
              <a:buAutoNum type="arabicPeriod"/>
            </a:pPr>
            <a:endParaRPr lang="fi-FI" sz="2000" dirty="0"/>
          </a:p>
          <a:p>
            <a:endParaRPr lang="fi-FI" sz="3200" dirty="0"/>
          </a:p>
        </p:txBody>
      </p:sp>
      <p:pic>
        <p:nvPicPr>
          <p:cNvPr id="6" name="Kuva 5" descr="Kahvipavut tasaisella täytöllä">
            <a:extLst>
              <a:ext uri="{FF2B5EF4-FFF2-40B4-BE49-F238E27FC236}">
                <a16:creationId xmlns:a16="http://schemas.microsoft.com/office/drawing/2014/main" id="{C2C54CAC-A2E8-3A40-EF1B-950A376FBE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546704">
            <a:off x="16448261" y="2407755"/>
            <a:ext cx="2688877" cy="2688877"/>
          </a:xfrm>
          <a:prstGeom prst="rect">
            <a:avLst/>
          </a:prstGeom>
        </p:spPr>
      </p:pic>
      <p:pic>
        <p:nvPicPr>
          <p:cNvPr id="7" name="Kuva 6" descr="Banaani tasaisella täytöllä">
            <a:extLst>
              <a:ext uri="{FF2B5EF4-FFF2-40B4-BE49-F238E27FC236}">
                <a16:creationId xmlns:a16="http://schemas.microsoft.com/office/drawing/2014/main" id="{91CD544F-1296-446E-36F5-0D795EEDD6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9463711">
            <a:off x="-432265" y="3634360"/>
            <a:ext cx="1414370" cy="1414370"/>
          </a:xfrm>
          <a:prstGeom prst="rect">
            <a:avLst/>
          </a:prstGeom>
        </p:spPr>
      </p:pic>
      <p:pic>
        <p:nvPicPr>
          <p:cNvPr id="8" name="Kuva 7" descr="Maissi tasaisella täytöllä">
            <a:extLst>
              <a:ext uri="{FF2B5EF4-FFF2-40B4-BE49-F238E27FC236}">
                <a16:creationId xmlns:a16="http://schemas.microsoft.com/office/drawing/2014/main" id="{4D40DB7A-3BB9-34DF-3ABE-F5A4155CDEB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26997">
            <a:off x="13505921" y="5934301"/>
            <a:ext cx="2257979" cy="2257979"/>
          </a:xfrm>
          <a:prstGeom prst="rect">
            <a:avLst/>
          </a:prstGeom>
        </p:spPr>
      </p:pic>
      <p:pic>
        <p:nvPicPr>
          <p:cNvPr id="9" name="Kuva 8" descr="Chilipippuri tasaisella täytöllä">
            <a:extLst>
              <a:ext uri="{FF2B5EF4-FFF2-40B4-BE49-F238E27FC236}">
                <a16:creationId xmlns:a16="http://schemas.microsoft.com/office/drawing/2014/main" id="{289F6ED8-6A5D-1CDA-FCDF-ED7CB12C2D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8854711">
            <a:off x="-498211" y="7848404"/>
            <a:ext cx="1806611" cy="1806611"/>
          </a:xfrm>
          <a:prstGeom prst="rect">
            <a:avLst/>
          </a:prstGeom>
        </p:spPr>
      </p:pic>
      <p:pic>
        <p:nvPicPr>
          <p:cNvPr id="10" name="Kuva 9" descr="Mehiläispesä tasaisella täytöllä">
            <a:extLst>
              <a:ext uri="{FF2B5EF4-FFF2-40B4-BE49-F238E27FC236}">
                <a16:creationId xmlns:a16="http://schemas.microsoft.com/office/drawing/2014/main" id="{623B7F12-34CD-824E-84CF-076CBC09A01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736447" y="7917095"/>
            <a:ext cx="2579627" cy="2579627"/>
          </a:xfrm>
          <a:prstGeom prst="rect">
            <a:avLst/>
          </a:prstGeom>
        </p:spPr>
      </p:pic>
    </p:spTree>
    <p:extLst>
      <p:ext uri="{BB962C8B-B14F-4D97-AF65-F5344CB8AC3E}">
        <p14:creationId xmlns:p14="http://schemas.microsoft.com/office/powerpoint/2010/main" val="2682830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A88F6-B468-5FB9-E57D-D80B78FE3E98}"/>
            </a:ext>
          </a:extLst>
        </p:cNvPr>
        <p:cNvGrpSpPr/>
        <p:nvPr/>
      </p:nvGrpSpPr>
      <p:grpSpPr>
        <a:xfrm>
          <a:off x="0" y="0"/>
          <a:ext cx="0" cy="0"/>
          <a:chOff x="0" y="0"/>
          <a:chExt cx="0" cy="0"/>
        </a:xfrm>
      </p:grpSpPr>
      <p:sp>
        <p:nvSpPr>
          <p:cNvPr id="6" name="Freeform 2">
            <a:extLst>
              <a:ext uri="{FF2B5EF4-FFF2-40B4-BE49-F238E27FC236}">
                <a16:creationId xmlns:a16="http://schemas.microsoft.com/office/drawing/2014/main" id="{9343375C-1EAC-A360-604D-F3F812C2CAF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0" b="-120"/>
            </a:stretch>
          </a:blipFill>
        </p:spPr>
        <p:txBody>
          <a:bodyPr/>
          <a:lstStyle/>
          <a:p>
            <a:endParaRPr lang="fi-FI"/>
          </a:p>
        </p:txBody>
      </p:sp>
      <p:sp>
        <p:nvSpPr>
          <p:cNvPr id="3" name="TextBox 3">
            <a:extLst>
              <a:ext uri="{FF2B5EF4-FFF2-40B4-BE49-F238E27FC236}">
                <a16:creationId xmlns:a16="http://schemas.microsoft.com/office/drawing/2014/main" id="{95503656-E6E4-16BD-FC62-A3A4040B96AF}"/>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6DEE2B58-6334-2B8A-9441-87F34C3CB16F}"/>
              </a:ext>
            </a:extLst>
          </p:cNvPr>
          <p:cNvSpPr txBox="1"/>
          <p:nvPr/>
        </p:nvSpPr>
        <p:spPr>
          <a:xfrm>
            <a:off x="914400" y="-17060"/>
            <a:ext cx="16601237" cy="3308598"/>
          </a:xfrm>
          <a:prstGeom prst="rect">
            <a:avLst/>
          </a:prstGeom>
        </p:spPr>
        <p:txBody>
          <a:bodyPr wrap="square" lIns="0" tIns="0" rIns="0" bIns="0" rtlCol="0" anchor="t">
            <a:spAutoFit/>
          </a:bodyPr>
          <a:lstStyle/>
          <a:p>
            <a:pPr marL="0" lvl="0" indent="0">
              <a:lnSpc>
                <a:spcPts val="8639"/>
              </a:lnSpc>
            </a:pPr>
            <a:r>
              <a:rPr lang="sv-SE" sz="7199" b="1" dirty="0">
                <a:solidFill>
                  <a:srgbClr val="359085"/>
                </a:solidFill>
                <a:latin typeface="Quicksand" pitchFamily="2" charset="0"/>
              </a:rPr>
              <a:t>Vi är alla en del av världens livsmedelssystem </a:t>
            </a:r>
          </a:p>
          <a:p>
            <a:pPr marL="0" lvl="0" indent="0">
              <a:lnSpc>
                <a:spcPts val="8639"/>
              </a:lnSpc>
            </a:pPr>
            <a:endParaRPr lang="en-US" sz="7199" b="1" dirty="0">
              <a:solidFill>
                <a:srgbClr val="359085"/>
              </a:solidFill>
              <a:latin typeface="Quicksand" pitchFamily="2" charset="0"/>
            </a:endParaRPr>
          </a:p>
        </p:txBody>
      </p:sp>
      <p:sp>
        <p:nvSpPr>
          <p:cNvPr id="4" name="Tekstiruutu 3">
            <a:extLst>
              <a:ext uri="{FF2B5EF4-FFF2-40B4-BE49-F238E27FC236}">
                <a16:creationId xmlns:a16="http://schemas.microsoft.com/office/drawing/2014/main" id="{EF31B6B2-3B67-FACF-6E4C-43636DA9586B}"/>
              </a:ext>
            </a:extLst>
          </p:cNvPr>
          <p:cNvSpPr txBox="1"/>
          <p:nvPr/>
        </p:nvSpPr>
        <p:spPr>
          <a:xfrm>
            <a:off x="929823" y="2394342"/>
            <a:ext cx="10888400" cy="6001643"/>
          </a:xfrm>
          <a:prstGeom prst="rect">
            <a:avLst/>
          </a:prstGeom>
          <a:noFill/>
        </p:spPr>
        <p:txBody>
          <a:bodyPr wrap="square" rtlCol="0">
            <a:spAutoFit/>
          </a:bodyPr>
          <a:lstStyle/>
          <a:p>
            <a:r>
              <a:rPr lang="fi-FI" sz="2400" b="1" dirty="0" err="1">
                <a:latin typeface="Quicksand" pitchFamily="2" charset="0"/>
              </a:rPr>
              <a:t>Världen</a:t>
            </a:r>
            <a:r>
              <a:rPr lang="fi-FI" sz="2400" b="1" dirty="0">
                <a:latin typeface="Quicksand" pitchFamily="2" charset="0"/>
              </a:rPr>
              <a:t> </a:t>
            </a:r>
            <a:r>
              <a:rPr lang="fi-FI" sz="2400" b="1" dirty="0" err="1">
                <a:latin typeface="Quicksand" pitchFamily="2" charset="0"/>
              </a:rPr>
              <a:t>på</a:t>
            </a:r>
            <a:r>
              <a:rPr lang="fi-FI" sz="2400" b="1" dirty="0">
                <a:latin typeface="Quicksand" pitchFamily="2" charset="0"/>
              </a:rPr>
              <a:t> </a:t>
            </a:r>
            <a:r>
              <a:rPr lang="fi-FI" sz="2400" b="1" dirty="0" err="1">
                <a:latin typeface="Quicksand" pitchFamily="2" charset="0"/>
              </a:rPr>
              <a:t>vår</a:t>
            </a:r>
            <a:r>
              <a:rPr lang="fi-FI" sz="2400" b="1" dirty="0">
                <a:latin typeface="Quicksand" pitchFamily="2" charset="0"/>
              </a:rPr>
              <a:t> </a:t>
            </a:r>
            <a:r>
              <a:rPr lang="fi-FI" sz="2400" b="1" dirty="0" err="1">
                <a:latin typeface="Quicksand" pitchFamily="2" charset="0"/>
              </a:rPr>
              <a:t>tallrik</a:t>
            </a:r>
            <a:br>
              <a:rPr lang="fi-FI" sz="2400" dirty="0"/>
            </a:br>
            <a:r>
              <a:rPr lang="sv-SE" sz="2400" dirty="0"/>
              <a:t>Kaffe, choklad, avokado, kryddor…Många av de matvaror vi är vana vid i vardagen kommer från andra länder. Det visar att våra matval hänger ihop med globala produktionskedjor. Det vi konsumerar här påverkar också människor och miljö i andra delar av världen.</a:t>
            </a:r>
          </a:p>
          <a:p>
            <a:endParaRPr lang="fi-FI" sz="2400" dirty="0"/>
          </a:p>
          <a:p>
            <a:pPr>
              <a:buNone/>
            </a:pPr>
            <a:r>
              <a:rPr lang="sv-SE" sz="2400" b="1" dirty="0">
                <a:latin typeface="Quicksand" pitchFamily="2" charset="0"/>
              </a:rPr>
              <a:t>Kunskap hjälper oss att göra bättre val </a:t>
            </a:r>
          </a:p>
          <a:p>
            <a:pPr>
              <a:buNone/>
            </a:pPr>
            <a:r>
              <a:rPr lang="sv-SE" sz="2400" dirty="0"/>
              <a:t>När vi förstår var maten kommer ifrån och hur den produceras, kan vi </a:t>
            </a:r>
          </a:p>
          <a:p>
            <a:pPr>
              <a:buNone/>
            </a:pPr>
            <a:r>
              <a:rPr lang="sv-SE" sz="2400" dirty="0"/>
              <a:t>göra mer ansvarsfulla val – som stödjer både människors </a:t>
            </a:r>
          </a:p>
          <a:p>
            <a:pPr>
              <a:buNone/>
            </a:pPr>
            <a:r>
              <a:rPr lang="sv-SE" sz="2400" dirty="0"/>
              <a:t>välmående och miljön.</a:t>
            </a:r>
          </a:p>
          <a:p>
            <a:pPr>
              <a:buNone/>
            </a:pPr>
            <a:endParaRPr lang="fi-FI" sz="2400" dirty="0"/>
          </a:p>
          <a:p>
            <a:r>
              <a:rPr lang="sv-SE" sz="2400" b="1" dirty="0">
                <a:latin typeface="Quicksand" pitchFamily="2" charset="0"/>
              </a:rPr>
              <a:t>Vi påverkar – och påverkas själva </a:t>
            </a:r>
            <a:br>
              <a:rPr lang="fi-FI" sz="2400" dirty="0"/>
            </a:br>
            <a:r>
              <a:rPr lang="sv-SE" sz="2400" dirty="0"/>
              <a:t>Det vi köper påverkar vardagen för odlare på andra sidan </a:t>
            </a:r>
          </a:p>
          <a:p>
            <a:r>
              <a:rPr lang="sv-SE" sz="2400" dirty="0"/>
              <a:t>jorden. Samtidigt påverkar till exempel klimatförändringar, </a:t>
            </a:r>
          </a:p>
          <a:p>
            <a:r>
              <a:rPr lang="sv-SE" sz="2400" dirty="0"/>
              <a:t>torka och prissvängningar i världen också vad vi hittar i </a:t>
            </a:r>
          </a:p>
          <a:p>
            <a:r>
              <a:rPr lang="sv-SE" sz="2400" dirty="0"/>
              <a:t>butiken – och till vilket pris.</a:t>
            </a:r>
            <a:endParaRPr lang="fi-FI" sz="2400" dirty="0"/>
          </a:p>
        </p:txBody>
      </p:sp>
      <p:pic>
        <p:nvPicPr>
          <p:cNvPr id="11" name="Kuva 10" descr="Kuva, joka sisältää kohteen hedelmä, kasvi, puu, banaani&#10;&#10;Tekoälyn generoima sisältö voi olla virheellistä.">
            <a:extLst>
              <a:ext uri="{FF2B5EF4-FFF2-40B4-BE49-F238E27FC236}">
                <a16:creationId xmlns:a16="http://schemas.microsoft.com/office/drawing/2014/main" id="{252B6646-BF6B-3AA0-C34E-CBECC3A4CF3E}"/>
              </a:ext>
            </a:extLst>
          </p:cNvPr>
          <p:cNvPicPr>
            <a:picLocks noChangeAspect="1"/>
          </p:cNvPicPr>
          <p:nvPr/>
        </p:nvPicPr>
        <p:blipFill>
          <a:blip r:embed="rId3" cstate="print">
            <a:extLst>
              <a:ext uri="{28A0092B-C50C-407E-A947-70E740481C1C}">
                <a14:useLocalDpi xmlns:a14="http://schemas.microsoft.com/office/drawing/2010/main" val="0"/>
              </a:ext>
            </a:extLst>
          </a:blip>
          <a:srcRect t="3969" b="5841"/>
          <a:stretch/>
        </p:blipFill>
        <p:spPr>
          <a:xfrm>
            <a:off x="9005253" y="5753100"/>
            <a:ext cx="2797547" cy="3784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Kuva 13" descr="Kuva, joka sisältää kohteen piha-, ruoho, henkilö, puu&#10;&#10;Tekoälyn generoima sisältö voi olla virheellistä.">
            <a:extLst>
              <a:ext uri="{FF2B5EF4-FFF2-40B4-BE49-F238E27FC236}">
                <a16:creationId xmlns:a16="http://schemas.microsoft.com/office/drawing/2014/main" id="{77E9E6CF-DE29-FCA9-1B80-1788EDE13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04031" y="5753100"/>
            <a:ext cx="5706800" cy="3804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Kuva 16" descr="Kuva, joka sisältää kohteen henkilö, piha-, vaate, Ihmisen kasvot&#10;&#10;Tekoälyn generoima sisältö voi olla virheellistä.">
            <a:extLst>
              <a:ext uri="{FF2B5EF4-FFF2-40B4-BE49-F238E27FC236}">
                <a16:creationId xmlns:a16="http://schemas.microsoft.com/office/drawing/2014/main" id="{F9FB5750-2F32-DB89-57D1-D10A044CD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6105" y="1028700"/>
            <a:ext cx="5706800" cy="4280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kstiruutu 17">
            <a:extLst>
              <a:ext uri="{FF2B5EF4-FFF2-40B4-BE49-F238E27FC236}">
                <a16:creationId xmlns:a16="http://schemas.microsoft.com/office/drawing/2014/main" id="{5D421F02-FF86-E645-B667-3DB363E39540}"/>
              </a:ext>
            </a:extLst>
          </p:cNvPr>
          <p:cNvSpPr txBox="1"/>
          <p:nvPr/>
        </p:nvSpPr>
        <p:spPr>
          <a:xfrm>
            <a:off x="12176105" y="5372100"/>
            <a:ext cx="5843305" cy="369332"/>
          </a:xfrm>
          <a:prstGeom prst="rect">
            <a:avLst/>
          </a:prstGeom>
          <a:noFill/>
        </p:spPr>
        <p:txBody>
          <a:bodyPr wrap="square" rtlCol="0">
            <a:spAutoFit/>
          </a:bodyPr>
          <a:lstStyle/>
          <a:p>
            <a:r>
              <a:rPr lang="sv-SE" i="1" dirty="0"/>
              <a:t>Shanti </a:t>
            </a:r>
            <a:r>
              <a:rPr lang="sv-SE" i="1" dirty="0" err="1"/>
              <a:t>Mahato</a:t>
            </a:r>
            <a:r>
              <a:rPr lang="sv-SE" i="1" dirty="0"/>
              <a:t> från Nepal får extra inkomst från fiskodling.</a:t>
            </a:r>
            <a:r>
              <a:rPr lang="fi-FI" i="1" dirty="0"/>
              <a:t> </a:t>
            </a:r>
          </a:p>
        </p:txBody>
      </p:sp>
      <p:sp>
        <p:nvSpPr>
          <p:cNvPr id="19" name="Tekstiruutu 18">
            <a:extLst>
              <a:ext uri="{FF2B5EF4-FFF2-40B4-BE49-F238E27FC236}">
                <a16:creationId xmlns:a16="http://schemas.microsoft.com/office/drawing/2014/main" id="{602CE0D8-D136-78B8-36BB-BAA64407B633}"/>
              </a:ext>
            </a:extLst>
          </p:cNvPr>
          <p:cNvSpPr txBox="1"/>
          <p:nvPr/>
        </p:nvSpPr>
        <p:spPr>
          <a:xfrm>
            <a:off x="9005253" y="9589197"/>
            <a:ext cx="2797546" cy="646331"/>
          </a:xfrm>
          <a:prstGeom prst="rect">
            <a:avLst/>
          </a:prstGeom>
          <a:noFill/>
        </p:spPr>
        <p:txBody>
          <a:bodyPr wrap="square" rtlCol="0">
            <a:spAutoFit/>
          </a:bodyPr>
          <a:lstStyle/>
          <a:p>
            <a:r>
              <a:rPr lang="fi-FI" i="1" dirty="0" err="1"/>
              <a:t>Vet</a:t>
            </a:r>
            <a:r>
              <a:rPr lang="fi-FI" i="1" dirty="0"/>
              <a:t> du </a:t>
            </a:r>
            <a:r>
              <a:rPr lang="fi-FI" i="1" dirty="0" err="1"/>
              <a:t>skillnaden</a:t>
            </a:r>
            <a:r>
              <a:rPr lang="fi-FI" i="1" dirty="0"/>
              <a:t> </a:t>
            </a:r>
            <a:r>
              <a:rPr lang="fi-FI" i="1" dirty="0" err="1"/>
              <a:t>mellan</a:t>
            </a:r>
            <a:r>
              <a:rPr lang="fi-FI" i="1" dirty="0"/>
              <a:t> </a:t>
            </a:r>
            <a:r>
              <a:rPr lang="fi-FI" i="1" dirty="0" err="1"/>
              <a:t>kokbanan</a:t>
            </a:r>
            <a:r>
              <a:rPr lang="fi-FI" i="1" dirty="0"/>
              <a:t> </a:t>
            </a:r>
            <a:r>
              <a:rPr lang="fi-FI" i="1" dirty="0" err="1"/>
              <a:t>och</a:t>
            </a:r>
            <a:r>
              <a:rPr lang="fi-FI" i="1" dirty="0"/>
              <a:t> </a:t>
            </a:r>
            <a:r>
              <a:rPr lang="fi-FI" i="1" dirty="0" err="1"/>
              <a:t>banan</a:t>
            </a:r>
            <a:r>
              <a:rPr lang="fi-FI" i="1" dirty="0"/>
              <a:t>?</a:t>
            </a:r>
          </a:p>
        </p:txBody>
      </p:sp>
      <p:sp>
        <p:nvSpPr>
          <p:cNvPr id="20" name="Tekstiruutu 19">
            <a:extLst>
              <a:ext uri="{FF2B5EF4-FFF2-40B4-BE49-F238E27FC236}">
                <a16:creationId xmlns:a16="http://schemas.microsoft.com/office/drawing/2014/main" id="{6AE6DDDC-D76B-C2DC-E362-38A5A0DF5C02}"/>
              </a:ext>
            </a:extLst>
          </p:cNvPr>
          <p:cNvSpPr txBox="1"/>
          <p:nvPr/>
        </p:nvSpPr>
        <p:spPr>
          <a:xfrm>
            <a:off x="12176104" y="9563100"/>
            <a:ext cx="5706799" cy="646331"/>
          </a:xfrm>
          <a:prstGeom prst="rect">
            <a:avLst/>
          </a:prstGeom>
          <a:noFill/>
        </p:spPr>
        <p:txBody>
          <a:bodyPr wrap="square" rtlCol="0">
            <a:spAutoFit/>
          </a:bodyPr>
          <a:lstStyle/>
          <a:p>
            <a:r>
              <a:rPr lang="sv-SE" i="1" dirty="0"/>
              <a:t>Många småbönder odlar för hand eller med hjälp av oxar – utan maskiner. Den här bilden är från Nepal.</a:t>
            </a:r>
            <a:endParaRPr lang="fi-FI" i="1" dirty="0"/>
          </a:p>
        </p:txBody>
      </p:sp>
      <p:sp>
        <p:nvSpPr>
          <p:cNvPr id="21" name="Tekstiruutu 20">
            <a:extLst>
              <a:ext uri="{FF2B5EF4-FFF2-40B4-BE49-F238E27FC236}">
                <a16:creationId xmlns:a16="http://schemas.microsoft.com/office/drawing/2014/main" id="{801D21C4-6E97-6060-DC09-143AD71EA28D}"/>
              </a:ext>
            </a:extLst>
          </p:cNvPr>
          <p:cNvSpPr txBox="1"/>
          <p:nvPr/>
        </p:nvSpPr>
        <p:spPr>
          <a:xfrm rot="16200000">
            <a:off x="16704561" y="7470700"/>
            <a:ext cx="2797546" cy="369332"/>
          </a:xfrm>
          <a:prstGeom prst="rect">
            <a:avLst/>
          </a:prstGeom>
          <a:noFill/>
        </p:spPr>
        <p:txBody>
          <a:bodyPr wrap="square" rtlCol="0">
            <a:spAutoFit/>
          </a:bodyPr>
          <a:lstStyle/>
          <a:p>
            <a:r>
              <a:rPr lang="fi-FI" i="1" dirty="0" err="1"/>
              <a:t>Bilder</a:t>
            </a:r>
            <a:r>
              <a:rPr lang="fi-FI" i="1" dirty="0"/>
              <a:t>:  Jenny Öhman - FFD</a:t>
            </a:r>
          </a:p>
        </p:txBody>
      </p:sp>
      <p:pic>
        <p:nvPicPr>
          <p:cNvPr id="23" name="Kuva 22" descr="Maissi tasaisella täytöllä">
            <a:extLst>
              <a:ext uri="{FF2B5EF4-FFF2-40B4-BE49-F238E27FC236}">
                <a16:creationId xmlns:a16="http://schemas.microsoft.com/office/drawing/2014/main" id="{22B2B2E7-CADF-28A5-6C92-DB971FD4CF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697972">
            <a:off x="326205" y="8231873"/>
            <a:ext cx="2884760" cy="2884760"/>
          </a:xfrm>
          <a:prstGeom prst="rect">
            <a:avLst/>
          </a:prstGeom>
        </p:spPr>
      </p:pic>
      <p:pic>
        <p:nvPicPr>
          <p:cNvPr id="25" name="Kuva 24" descr="Banaaninkuori ääriviiva">
            <a:extLst>
              <a:ext uri="{FF2B5EF4-FFF2-40B4-BE49-F238E27FC236}">
                <a16:creationId xmlns:a16="http://schemas.microsoft.com/office/drawing/2014/main" id="{C3A16A30-D7AF-ACC8-DDD7-5606C46CDE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34600" y="4229100"/>
            <a:ext cx="1447800" cy="1447800"/>
          </a:xfrm>
          <a:prstGeom prst="rect">
            <a:avLst/>
          </a:prstGeom>
        </p:spPr>
      </p:pic>
      <p:pic>
        <p:nvPicPr>
          <p:cNvPr id="26" name="Kuva 25" descr="Kiinalainen teekannu ja kuppi tasaisella täytöllä">
            <a:extLst>
              <a:ext uri="{FF2B5EF4-FFF2-40B4-BE49-F238E27FC236}">
                <a16:creationId xmlns:a16="http://schemas.microsoft.com/office/drawing/2014/main" id="{AD7737BC-306C-4EBF-C314-3D54FD619E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00800" y="8191500"/>
            <a:ext cx="2133600" cy="2133600"/>
          </a:xfrm>
          <a:prstGeom prst="rect">
            <a:avLst/>
          </a:prstGeom>
        </p:spPr>
      </p:pic>
      <p:pic>
        <p:nvPicPr>
          <p:cNvPr id="27" name="Kuva 26" descr="Suklaa tasaisella täytöllä">
            <a:extLst>
              <a:ext uri="{FF2B5EF4-FFF2-40B4-BE49-F238E27FC236}">
                <a16:creationId xmlns:a16="http://schemas.microsoft.com/office/drawing/2014/main" id="{02F03361-3907-4DD9-878A-AD70ECB976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919775">
            <a:off x="3838307" y="8673434"/>
            <a:ext cx="1615667" cy="1615667"/>
          </a:xfrm>
          <a:prstGeom prst="rect">
            <a:avLst/>
          </a:prstGeom>
        </p:spPr>
      </p:pic>
    </p:spTree>
    <p:extLst>
      <p:ext uri="{BB962C8B-B14F-4D97-AF65-F5344CB8AC3E}">
        <p14:creationId xmlns:p14="http://schemas.microsoft.com/office/powerpoint/2010/main" val="3234770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8CA3E-1F53-50EC-E0B3-488DA8D5570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05BC1E-BD4F-BAF3-7501-91C7605923DE}"/>
              </a:ext>
            </a:extLst>
          </p:cNvPr>
          <p:cNvSpPr/>
          <p:nvPr/>
        </p:nvSpPr>
        <p:spPr>
          <a:xfrm>
            <a:off x="-227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0" b="-50"/>
            </a:stretch>
          </a:blipFill>
        </p:spPr>
        <p:txBody>
          <a:bodyPr/>
          <a:lstStyle/>
          <a:p>
            <a:endParaRPr lang="fi-FI"/>
          </a:p>
        </p:txBody>
      </p:sp>
      <p:sp>
        <p:nvSpPr>
          <p:cNvPr id="3" name="TextBox 3">
            <a:extLst>
              <a:ext uri="{FF2B5EF4-FFF2-40B4-BE49-F238E27FC236}">
                <a16:creationId xmlns:a16="http://schemas.microsoft.com/office/drawing/2014/main" id="{8992B731-871D-F46F-A301-4F81F9230AC1}"/>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4481EC48-D04C-9123-7819-F1FAE932AF78}"/>
              </a:ext>
            </a:extLst>
          </p:cNvPr>
          <p:cNvSpPr txBox="1"/>
          <p:nvPr/>
        </p:nvSpPr>
        <p:spPr>
          <a:xfrm>
            <a:off x="785783" y="239433"/>
            <a:ext cx="13301940" cy="2205732"/>
          </a:xfrm>
          <a:prstGeom prst="rect">
            <a:avLst/>
          </a:prstGeom>
        </p:spPr>
        <p:txBody>
          <a:bodyPr wrap="square" lIns="0" tIns="0" rIns="0" bIns="0" rtlCol="0" anchor="t">
            <a:spAutoFit/>
          </a:bodyPr>
          <a:lstStyle/>
          <a:p>
            <a:pPr marL="0" lvl="0" indent="0">
              <a:lnSpc>
                <a:spcPts val="8639"/>
              </a:lnSpc>
            </a:pPr>
            <a:r>
              <a:rPr lang="sv-SE" sz="7199" b="1" dirty="0">
                <a:solidFill>
                  <a:srgbClr val="359085"/>
                </a:solidFill>
                <a:latin typeface="Quicksand" pitchFamily="2" charset="0"/>
              </a:rPr>
              <a:t>Småbrukarnas roll i världen – hur påverkas vi?</a:t>
            </a:r>
            <a:endParaRPr lang="en-US" sz="7199" b="1" dirty="0">
              <a:solidFill>
                <a:srgbClr val="359085"/>
              </a:solidFill>
              <a:latin typeface="Quicksand" pitchFamily="2" charset="0"/>
            </a:endParaRPr>
          </a:p>
        </p:txBody>
      </p:sp>
      <p:sp>
        <p:nvSpPr>
          <p:cNvPr id="4" name="Tekstiruutu 3">
            <a:extLst>
              <a:ext uri="{FF2B5EF4-FFF2-40B4-BE49-F238E27FC236}">
                <a16:creationId xmlns:a16="http://schemas.microsoft.com/office/drawing/2014/main" id="{34EC360C-B261-B6AF-CC68-666FB006F817}"/>
              </a:ext>
            </a:extLst>
          </p:cNvPr>
          <p:cNvSpPr txBox="1"/>
          <p:nvPr/>
        </p:nvSpPr>
        <p:spPr>
          <a:xfrm>
            <a:off x="793742" y="2445165"/>
            <a:ext cx="9987381" cy="8463855"/>
          </a:xfrm>
          <a:prstGeom prst="rect">
            <a:avLst/>
          </a:prstGeom>
          <a:noFill/>
        </p:spPr>
        <p:txBody>
          <a:bodyPr wrap="square" rtlCol="0">
            <a:spAutoFit/>
          </a:bodyPr>
          <a:lstStyle/>
          <a:p>
            <a:r>
              <a:rPr lang="sv-SE" sz="2400" b="1" dirty="0">
                <a:latin typeface="Quicksand" pitchFamily="2" charset="0"/>
              </a:rPr>
              <a:t>En grundpelare för världens </a:t>
            </a:r>
            <a:r>
              <a:rPr lang="sv-SE" sz="2400" b="1" dirty="0" err="1">
                <a:latin typeface="Quicksand" pitchFamily="2" charset="0"/>
              </a:rPr>
              <a:t>matsäkerhet</a:t>
            </a:r>
            <a:r>
              <a:rPr lang="sv-SE" sz="2400" b="1" dirty="0">
                <a:latin typeface="Quicksand" pitchFamily="2" charset="0"/>
              </a:rPr>
              <a:t> </a:t>
            </a:r>
          </a:p>
          <a:p>
            <a:r>
              <a:rPr lang="sv-SE" sz="2400" dirty="0"/>
              <a:t>Småbönder producerar en stor del av världens mat, särskilt i utvecklingsländer, och spelar en viktig roll för att säkerställa att alla har tillgång till mat.</a:t>
            </a:r>
          </a:p>
          <a:p>
            <a:endParaRPr lang="fi-FI" sz="2400" b="1" dirty="0"/>
          </a:p>
          <a:p>
            <a:r>
              <a:rPr lang="fi-FI" sz="2400" b="1" dirty="0" err="1">
                <a:latin typeface="Quicksand" pitchFamily="2" charset="0"/>
              </a:rPr>
              <a:t>Vem</a:t>
            </a:r>
            <a:r>
              <a:rPr lang="fi-FI" sz="2400" b="1" dirty="0">
                <a:latin typeface="Quicksand" pitchFamily="2" charset="0"/>
              </a:rPr>
              <a:t> </a:t>
            </a:r>
            <a:r>
              <a:rPr lang="fi-FI" sz="2400" b="1" dirty="0" err="1">
                <a:latin typeface="Quicksand" pitchFamily="2" charset="0"/>
              </a:rPr>
              <a:t>är</a:t>
            </a:r>
            <a:r>
              <a:rPr lang="fi-FI" sz="2400" b="1" dirty="0">
                <a:latin typeface="Quicksand" pitchFamily="2" charset="0"/>
              </a:rPr>
              <a:t> </a:t>
            </a:r>
            <a:r>
              <a:rPr lang="fi-FI" sz="2400" b="1" dirty="0" err="1">
                <a:latin typeface="Quicksand" pitchFamily="2" charset="0"/>
              </a:rPr>
              <a:t>småbrukare</a:t>
            </a:r>
            <a:r>
              <a:rPr lang="fi-FI" sz="2400" b="1" dirty="0">
                <a:latin typeface="Quicksand" pitchFamily="2" charset="0"/>
              </a:rPr>
              <a:t>?</a:t>
            </a:r>
          </a:p>
          <a:p>
            <a:r>
              <a:rPr lang="sv-SE" sz="2400" dirty="0"/>
              <a:t>En småbonde brukar oftast mindre än 10 hektar mark, använder främst familjens arbetskraft och odlar en del av maten för eget bruk. I världen – särskilt i det som kallas den globala södern – spelar småbönder en viktig roll. Det finns ungefär 475 miljoner småbönder som odlar på mindre än 2 hektar mark, men de täcker ändå sammanlagt omkring 12 % av världens jordbruksmark.</a:t>
            </a:r>
          </a:p>
          <a:p>
            <a:endParaRPr lang="fi-FI" sz="2400" dirty="0"/>
          </a:p>
          <a:p>
            <a:r>
              <a:rPr lang="fi-FI" sz="2400" b="1" dirty="0">
                <a:latin typeface="Quicksand" pitchFamily="2" charset="0"/>
              </a:rPr>
              <a:t>En </a:t>
            </a:r>
            <a:r>
              <a:rPr lang="fi-FI" sz="2400" b="1" dirty="0" err="1">
                <a:latin typeface="Quicksand" pitchFamily="2" charset="0"/>
              </a:rPr>
              <a:t>utsatt</a:t>
            </a:r>
            <a:r>
              <a:rPr lang="fi-FI" sz="2400" b="1" dirty="0">
                <a:latin typeface="Quicksand" pitchFamily="2" charset="0"/>
              </a:rPr>
              <a:t> </a:t>
            </a:r>
            <a:r>
              <a:rPr lang="fi-FI" sz="2400" b="1" dirty="0" err="1">
                <a:latin typeface="Quicksand" pitchFamily="2" charset="0"/>
              </a:rPr>
              <a:t>situation</a:t>
            </a:r>
            <a:r>
              <a:rPr lang="fi-FI" sz="2400" b="1" dirty="0">
                <a:latin typeface="Quicksand" pitchFamily="2" charset="0"/>
              </a:rPr>
              <a:t> </a:t>
            </a:r>
          </a:p>
          <a:p>
            <a:r>
              <a:rPr lang="sv-SE" sz="2400" dirty="0"/>
              <a:t>Många småbönder kämpar med klimatförändringar, svårigheter att nå marknader och brist på finansiering – vilket gör det svårt att få en hållbar försörjning.</a:t>
            </a:r>
          </a:p>
          <a:p>
            <a:endParaRPr lang="fi-FI" sz="2400" dirty="0"/>
          </a:p>
          <a:p>
            <a:r>
              <a:rPr lang="fi-FI" sz="2400" b="1" dirty="0">
                <a:latin typeface="Quicksand" pitchFamily="2" charset="0"/>
              </a:rPr>
              <a:t>En </a:t>
            </a:r>
            <a:r>
              <a:rPr lang="fi-FI" sz="2400" b="1" dirty="0" err="1">
                <a:latin typeface="Quicksand" pitchFamily="2" charset="0"/>
              </a:rPr>
              <a:t>kraft</a:t>
            </a:r>
            <a:r>
              <a:rPr lang="fi-FI" sz="2400" b="1" dirty="0">
                <a:latin typeface="Quicksand" pitchFamily="2" charset="0"/>
              </a:rPr>
              <a:t> för </a:t>
            </a:r>
            <a:r>
              <a:rPr lang="fi-FI" sz="2400" b="1" dirty="0" err="1">
                <a:latin typeface="Quicksand" pitchFamily="2" charset="0"/>
              </a:rPr>
              <a:t>förändring</a:t>
            </a:r>
            <a:r>
              <a:rPr lang="fi-FI" sz="2400" b="1" dirty="0">
                <a:latin typeface="Quicksand" pitchFamily="2" charset="0"/>
              </a:rPr>
              <a:t> </a:t>
            </a:r>
          </a:p>
          <a:p>
            <a:r>
              <a:rPr lang="sv-SE" sz="2400" dirty="0"/>
              <a:t>Genom att stötta småbönder med utbildning och rättvisa marknader kan vi bidra till hållbar utveckling och minska fattigdom.</a:t>
            </a:r>
            <a:endParaRPr lang="fi-FI" sz="2000" dirty="0"/>
          </a:p>
          <a:p>
            <a:endParaRPr lang="fi-FI" sz="3200" dirty="0"/>
          </a:p>
          <a:p>
            <a:endParaRPr lang="fi-FI" sz="3200" dirty="0"/>
          </a:p>
        </p:txBody>
      </p:sp>
      <p:sp>
        <p:nvSpPr>
          <p:cNvPr id="12" name="TextBox 5">
            <a:extLst>
              <a:ext uri="{FF2B5EF4-FFF2-40B4-BE49-F238E27FC236}">
                <a16:creationId xmlns:a16="http://schemas.microsoft.com/office/drawing/2014/main" id="{398BB46F-BFC0-347B-5270-277349BCC9B8}"/>
              </a:ext>
            </a:extLst>
          </p:cNvPr>
          <p:cNvSpPr txBox="1"/>
          <p:nvPr/>
        </p:nvSpPr>
        <p:spPr>
          <a:xfrm>
            <a:off x="15253756" y="1733123"/>
            <a:ext cx="16601237" cy="1030282"/>
          </a:xfrm>
          <a:prstGeom prst="rect">
            <a:avLst/>
          </a:prstGeom>
        </p:spPr>
        <p:txBody>
          <a:bodyPr wrap="square" lIns="0" tIns="0" rIns="0" bIns="0" rtlCol="0" anchor="t">
            <a:spAutoFit/>
          </a:bodyPr>
          <a:lstStyle/>
          <a:p>
            <a:pPr marL="0" lvl="0" indent="0">
              <a:lnSpc>
                <a:spcPts val="8639"/>
              </a:lnSpc>
            </a:pPr>
            <a:r>
              <a:rPr lang="en-US" sz="4800" b="1" dirty="0" err="1">
                <a:solidFill>
                  <a:srgbClr val="2D5A53"/>
                </a:solidFill>
                <a:latin typeface="Quicksand" pitchFamily="2" charset="0"/>
              </a:rPr>
              <a:t>Visste</a:t>
            </a:r>
            <a:r>
              <a:rPr lang="en-US" sz="4800" b="1" dirty="0">
                <a:solidFill>
                  <a:srgbClr val="2D5A53"/>
                </a:solidFill>
                <a:latin typeface="Quicksand" pitchFamily="2" charset="0"/>
              </a:rPr>
              <a:t> du</a:t>
            </a:r>
            <a:r>
              <a:rPr lang="en-US" sz="5400" b="1" dirty="0">
                <a:solidFill>
                  <a:srgbClr val="2D5A53"/>
                </a:solidFill>
                <a:latin typeface="Quicksand" pitchFamily="2" charset="0"/>
              </a:rPr>
              <a:t>?</a:t>
            </a:r>
            <a:endParaRPr lang="en-US" sz="7199" b="1" dirty="0">
              <a:solidFill>
                <a:srgbClr val="2D5A53"/>
              </a:solidFill>
              <a:latin typeface="Quicksand" pitchFamily="2" charset="0"/>
            </a:endParaRPr>
          </a:p>
        </p:txBody>
      </p:sp>
      <p:sp>
        <p:nvSpPr>
          <p:cNvPr id="13" name="Tekstiruutu 12">
            <a:extLst>
              <a:ext uri="{FF2B5EF4-FFF2-40B4-BE49-F238E27FC236}">
                <a16:creationId xmlns:a16="http://schemas.microsoft.com/office/drawing/2014/main" id="{42030CB3-12CF-BB23-7232-57D7EE12CAE7}"/>
              </a:ext>
            </a:extLst>
          </p:cNvPr>
          <p:cNvSpPr txBox="1"/>
          <p:nvPr/>
        </p:nvSpPr>
        <p:spPr>
          <a:xfrm>
            <a:off x="15253756" y="2723291"/>
            <a:ext cx="2535471" cy="2554545"/>
          </a:xfrm>
          <a:prstGeom prst="rect">
            <a:avLst/>
          </a:prstGeom>
          <a:noFill/>
        </p:spPr>
        <p:txBody>
          <a:bodyPr wrap="square" rtlCol="0">
            <a:spAutoFit/>
          </a:bodyPr>
          <a:lstStyle/>
          <a:p>
            <a:pPr algn="ctr"/>
            <a:r>
              <a:rPr lang="fi-FI" sz="3200" dirty="0" err="1">
                <a:latin typeface="Quicksand" pitchFamily="2" charset="0"/>
              </a:rPr>
              <a:t>Småbönder</a:t>
            </a:r>
            <a:r>
              <a:rPr lang="fi-FI" sz="3200" dirty="0">
                <a:latin typeface="Quicksand" pitchFamily="2" charset="0"/>
              </a:rPr>
              <a:t> </a:t>
            </a:r>
            <a:r>
              <a:rPr lang="fi-FI" sz="3200" dirty="0" err="1">
                <a:latin typeface="Quicksand" pitchFamily="2" charset="0"/>
              </a:rPr>
              <a:t>producerar</a:t>
            </a:r>
            <a:endParaRPr lang="fi-FI" sz="3200" dirty="0">
              <a:latin typeface="Quicksand" pitchFamily="2" charset="0"/>
            </a:endParaRPr>
          </a:p>
          <a:p>
            <a:pPr algn="ctr"/>
            <a:r>
              <a:rPr lang="fi-FI" sz="3200" dirty="0">
                <a:latin typeface="Quicksand" pitchFamily="2" charset="0"/>
              </a:rPr>
              <a:t>70-80% av </a:t>
            </a:r>
            <a:r>
              <a:rPr lang="fi-FI" sz="3200" dirty="0" err="1">
                <a:latin typeface="Quicksand" pitchFamily="2" charset="0"/>
              </a:rPr>
              <a:t>världens</a:t>
            </a:r>
            <a:r>
              <a:rPr lang="fi-FI" sz="3200" dirty="0">
                <a:latin typeface="Quicksand" pitchFamily="2" charset="0"/>
              </a:rPr>
              <a:t> </a:t>
            </a:r>
            <a:r>
              <a:rPr lang="fi-FI" sz="3200" dirty="0" err="1">
                <a:latin typeface="Quicksand" pitchFamily="2" charset="0"/>
              </a:rPr>
              <a:t>mat</a:t>
            </a:r>
            <a:r>
              <a:rPr lang="fi-FI" sz="3200" dirty="0">
                <a:latin typeface="Quicksand" pitchFamily="2" charset="0"/>
              </a:rPr>
              <a:t>!</a:t>
            </a:r>
          </a:p>
        </p:txBody>
      </p:sp>
      <p:pic>
        <p:nvPicPr>
          <p:cNvPr id="20" name="Kuva 19" descr="Kuva, joka sisältää kohteen piha-, henkilö, vaate, taivas&#10;&#10;Tekoälyn generoima sisältö voi olla virheellistä.">
            <a:extLst>
              <a:ext uri="{FF2B5EF4-FFF2-40B4-BE49-F238E27FC236}">
                <a16:creationId xmlns:a16="http://schemas.microsoft.com/office/drawing/2014/main" id="{76EDC385-330A-B6BB-F35F-CB815264FD13}"/>
              </a:ext>
            </a:extLst>
          </p:cNvPr>
          <p:cNvPicPr>
            <a:picLocks noChangeAspect="1"/>
          </p:cNvPicPr>
          <p:nvPr/>
        </p:nvPicPr>
        <p:blipFill>
          <a:blip r:embed="rId4" cstate="print">
            <a:extLst>
              <a:ext uri="{28A0092B-C50C-407E-A947-70E740481C1C}">
                <a14:useLocalDpi xmlns:a14="http://schemas.microsoft.com/office/drawing/2010/main" val="0"/>
              </a:ext>
            </a:extLst>
          </a:blip>
          <a:srcRect t="12510" b="12697"/>
          <a:stretch/>
        </p:blipFill>
        <p:spPr>
          <a:xfrm>
            <a:off x="13805149" y="5607574"/>
            <a:ext cx="4086226" cy="4074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kstiruutu 21">
            <a:extLst>
              <a:ext uri="{FF2B5EF4-FFF2-40B4-BE49-F238E27FC236}">
                <a16:creationId xmlns:a16="http://schemas.microsoft.com/office/drawing/2014/main" id="{47B3433A-FFFB-993B-1235-C9F9551910A9}"/>
              </a:ext>
            </a:extLst>
          </p:cNvPr>
          <p:cNvSpPr txBox="1"/>
          <p:nvPr/>
        </p:nvSpPr>
        <p:spPr>
          <a:xfrm>
            <a:off x="13805148" y="9845682"/>
            <a:ext cx="2797546" cy="369332"/>
          </a:xfrm>
          <a:prstGeom prst="rect">
            <a:avLst/>
          </a:prstGeom>
          <a:noFill/>
        </p:spPr>
        <p:txBody>
          <a:bodyPr wrap="square" rtlCol="0">
            <a:spAutoFit/>
          </a:bodyPr>
          <a:lstStyle/>
          <a:p>
            <a:r>
              <a:rPr lang="fi-FI" i="1" dirty="0" err="1"/>
              <a:t>Bilder</a:t>
            </a:r>
            <a:r>
              <a:rPr lang="fi-FI" i="1" dirty="0"/>
              <a:t>: Jenny Öhman - FFD</a:t>
            </a:r>
          </a:p>
        </p:txBody>
      </p:sp>
      <p:sp>
        <p:nvSpPr>
          <p:cNvPr id="23" name="Tekstiruutu 22">
            <a:extLst>
              <a:ext uri="{FF2B5EF4-FFF2-40B4-BE49-F238E27FC236}">
                <a16:creationId xmlns:a16="http://schemas.microsoft.com/office/drawing/2014/main" id="{318948C5-E5A9-BE14-CB00-1640FEECA669}"/>
              </a:ext>
            </a:extLst>
          </p:cNvPr>
          <p:cNvSpPr txBox="1"/>
          <p:nvPr/>
        </p:nvSpPr>
        <p:spPr>
          <a:xfrm>
            <a:off x="10758218" y="6515100"/>
            <a:ext cx="3046931" cy="1200329"/>
          </a:xfrm>
          <a:prstGeom prst="rect">
            <a:avLst/>
          </a:prstGeom>
          <a:noFill/>
        </p:spPr>
        <p:txBody>
          <a:bodyPr wrap="square" rtlCol="0">
            <a:spAutoFit/>
          </a:bodyPr>
          <a:lstStyle/>
          <a:p>
            <a:r>
              <a:rPr lang="sv-SE" i="1" dirty="0" err="1"/>
              <a:t>Huruma</a:t>
            </a:r>
            <a:r>
              <a:rPr lang="sv-SE" i="1" dirty="0"/>
              <a:t> </a:t>
            </a:r>
            <a:r>
              <a:rPr lang="sv-SE" i="1" dirty="0" err="1"/>
              <a:t>Mgaya</a:t>
            </a:r>
            <a:r>
              <a:rPr lang="sv-SE" i="1" dirty="0"/>
              <a:t> är ledare för en lokal odlargrupp i Tanzania, och hon odlar bland annat sötpotatis (batat) och potatis.</a:t>
            </a:r>
            <a:endParaRPr lang="fi-FI" i="1" dirty="0"/>
          </a:p>
        </p:txBody>
      </p:sp>
      <p:pic>
        <p:nvPicPr>
          <p:cNvPr id="25" name="Kuva 24" descr="Kattaus tasaisella täytöllä">
            <a:extLst>
              <a:ext uri="{FF2B5EF4-FFF2-40B4-BE49-F238E27FC236}">
                <a16:creationId xmlns:a16="http://schemas.microsoft.com/office/drawing/2014/main" id="{5D760FA3-0E5D-75CC-28A8-A269FA3375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64975" y="-290680"/>
            <a:ext cx="2188011" cy="2188011"/>
          </a:xfrm>
          <a:prstGeom prst="rect">
            <a:avLst/>
          </a:prstGeom>
        </p:spPr>
      </p:pic>
      <p:pic>
        <p:nvPicPr>
          <p:cNvPr id="15" name="Kuva 14" descr="Kuva, joka sisältää kohteen piha-, vaate, henkilö, Ihmisen kasvot&#10;&#10;Tekoälyn generoima sisältö voi olla virheellistä.">
            <a:extLst>
              <a:ext uri="{FF2B5EF4-FFF2-40B4-BE49-F238E27FC236}">
                <a16:creationId xmlns:a16="http://schemas.microsoft.com/office/drawing/2014/main" id="{1AD7AF15-6F68-1B07-902C-3FFDD192511A}"/>
              </a:ext>
            </a:extLst>
          </p:cNvPr>
          <p:cNvPicPr>
            <a:picLocks noChangeAspect="1"/>
          </p:cNvPicPr>
          <p:nvPr/>
        </p:nvPicPr>
        <p:blipFill>
          <a:blip r:embed="rId7" cstate="print">
            <a:extLst>
              <a:ext uri="{28A0092B-C50C-407E-A947-70E740481C1C}">
                <a14:useLocalDpi xmlns:a14="http://schemas.microsoft.com/office/drawing/2010/main" val="0"/>
              </a:ext>
            </a:extLst>
          </a:blip>
          <a:srcRect l="12233" r="17289"/>
          <a:stretch/>
        </p:blipFill>
        <p:spPr>
          <a:xfrm rot="5400000">
            <a:off x="10881368" y="2488743"/>
            <a:ext cx="3839928" cy="4086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Tekstiruutu 25">
            <a:extLst>
              <a:ext uri="{FF2B5EF4-FFF2-40B4-BE49-F238E27FC236}">
                <a16:creationId xmlns:a16="http://schemas.microsoft.com/office/drawing/2014/main" id="{475D1220-1652-9D5A-E17A-3F33629F1CAE}"/>
              </a:ext>
            </a:extLst>
          </p:cNvPr>
          <p:cNvSpPr txBox="1"/>
          <p:nvPr/>
        </p:nvSpPr>
        <p:spPr>
          <a:xfrm>
            <a:off x="10758217" y="8489741"/>
            <a:ext cx="3046931" cy="923330"/>
          </a:xfrm>
          <a:prstGeom prst="rect">
            <a:avLst/>
          </a:prstGeom>
          <a:noFill/>
        </p:spPr>
        <p:txBody>
          <a:bodyPr wrap="square" rtlCol="0">
            <a:spAutoFit/>
          </a:bodyPr>
          <a:lstStyle/>
          <a:p>
            <a:r>
              <a:rPr lang="sv-SE" i="1" dirty="0"/>
              <a:t>I Nepal förbättrar odling av karpfisk i dammar familjernas näring och försörjning.</a:t>
            </a:r>
            <a:endParaRPr lang="fi-FI" i="1" dirty="0"/>
          </a:p>
        </p:txBody>
      </p:sp>
      <p:pic>
        <p:nvPicPr>
          <p:cNvPr id="27" name="Kuva 26" descr="Kalat tasaisella täytöllä">
            <a:extLst>
              <a:ext uri="{FF2B5EF4-FFF2-40B4-BE49-F238E27FC236}">
                <a16:creationId xmlns:a16="http://schemas.microsoft.com/office/drawing/2014/main" id="{A97E719D-8C37-BA0A-C8E9-ABA58905B0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29783" y="5676900"/>
            <a:ext cx="2097619" cy="2097619"/>
          </a:xfrm>
          <a:prstGeom prst="rect">
            <a:avLst/>
          </a:prstGeom>
        </p:spPr>
      </p:pic>
    </p:spTree>
    <p:extLst>
      <p:ext uri="{BB962C8B-B14F-4D97-AF65-F5344CB8AC3E}">
        <p14:creationId xmlns:p14="http://schemas.microsoft.com/office/powerpoint/2010/main" val="1879748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1399F-69D7-609C-5034-DC5C7097A650}"/>
            </a:ext>
          </a:extLst>
        </p:cNvPr>
        <p:cNvGrpSpPr/>
        <p:nvPr/>
      </p:nvGrpSpPr>
      <p:grpSpPr>
        <a:xfrm>
          <a:off x="0" y="0"/>
          <a:ext cx="0" cy="0"/>
          <a:chOff x="0" y="0"/>
          <a:chExt cx="0" cy="0"/>
        </a:xfrm>
      </p:grpSpPr>
      <p:sp>
        <p:nvSpPr>
          <p:cNvPr id="16" name="Freeform 2">
            <a:extLst>
              <a:ext uri="{FF2B5EF4-FFF2-40B4-BE49-F238E27FC236}">
                <a16:creationId xmlns:a16="http://schemas.microsoft.com/office/drawing/2014/main" id="{1C682591-E7A7-A438-884E-C601794F26F6}"/>
              </a:ext>
            </a:extLst>
          </p:cNvPr>
          <p:cNvSpPr/>
          <p:nvPr/>
        </p:nvSpPr>
        <p:spPr>
          <a:xfrm>
            <a:off x="-4327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0" b="-120"/>
            </a:stretch>
          </a:blipFill>
        </p:spPr>
        <p:txBody>
          <a:bodyPr/>
          <a:lstStyle/>
          <a:p>
            <a:endParaRPr lang="fi-FI"/>
          </a:p>
        </p:txBody>
      </p:sp>
      <p:sp>
        <p:nvSpPr>
          <p:cNvPr id="3" name="TextBox 3">
            <a:extLst>
              <a:ext uri="{FF2B5EF4-FFF2-40B4-BE49-F238E27FC236}">
                <a16:creationId xmlns:a16="http://schemas.microsoft.com/office/drawing/2014/main" id="{E4DCE8D6-F6F6-0769-031D-720B3CC54FCA}"/>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1F877AC7-FFB5-8308-3DFB-6971A8A6F2F0}"/>
              </a:ext>
            </a:extLst>
          </p:cNvPr>
          <p:cNvSpPr txBox="1"/>
          <p:nvPr/>
        </p:nvSpPr>
        <p:spPr>
          <a:xfrm>
            <a:off x="841106" y="342900"/>
            <a:ext cx="14604185" cy="2205732"/>
          </a:xfrm>
          <a:prstGeom prst="rect">
            <a:avLst/>
          </a:prstGeom>
        </p:spPr>
        <p:txBody>
          <a:bodyPr wrap="square" lIns="0" tIns="0" rIns="0" bIns="0" rtlCol="0" anchor="t">
            <a:spAutoFit/>
          </a:bodyPr>
          <a:lstStyle/>
          <a:p>
            <a:pPr marL="0" lvl="0" indent="0">
              <a:lnSpc>
                <a:spcPts val="8639"/>
              </a:lnSpc>
            </a:pPr>
            <a:r>
              <a:rPr lang="sv-SE" sz="7199" b="1" dirty="0">
                <a:solidFill>
                  <a:srgbClr val="359085"/>
                </a:solidFill>
                <a:latin typeface="Quicksand" pitchFamily="2" charset="0"/>
              </a:rPr>
              <a:t>Hur är det att vara småbrukare  ute i världen?</a:t>
            </a:r>
            <a:r>
              <a:rPr lang="en-US" sz="7199" b="1" dirty="0">
                <a:solidFill>
                  <a:srgbClr val="359085"/>
                </a:solidFill>
                <a:latin typeface="Quicksand" pitchFamily="2" charset="0"/>
              </a:rPr>
              <a:t> </a:t>
            </a:r>
          </a:p>
        </p:txBody>
      </p:sp>
      <p:sp>
        <p:nvSpPr>
          <p:cNvPr id="4" name="Tekstiruutu 3">
            <a:extLst>
              <a:ext uri="{FF2B5EF4-FFF2-40B4-BE49-F238E27FC236}">
                <a16:creationId xmlns:a16="http://schemas.microsoft.com/office/drawing/2014/main" id="{CEAC1D4C-B0AB-08AC-A0CB-F4227802EBCD}"/>
              </a:ext>
            </a:extLst>
          </p:cNvPr>
          <p:cNvSpPr txBox="1"/>
          <p:nvPr/>
        </p:nvSpPr>
        <p:spPr>
          <a:xfrm>
            <a:off x="467562" y="2788563"/>
            <a:ext cx="12105438" cy="9571851"/>
          </a:xfrm>
          <a:prstGeom prst="rect">
            <a:avLst/>
          </a:prstGeom>
          <a:noFill/>
        </p:spPr>
        <p:txBody>
          <a:bodyPr wrap="square" rtlCol="0">
            <a:spAutoFit/>
          </a:bodyPr>
          <a:lstStyle/>
          <a:p>
            <a:r>
              <a:rPr lang="fi-FI" sz="2400" b="1" dirty="0" err="1">
                <a:latin typeface="Quicksand" pitchFamily="2" charset="0"/>
              </a:rPr>
              <a:t>Hur</a:t>
            </a:r>
            <a:r>
              <a:rPr lang="fi-FI" sz="2400" b="1" dirty="0">
                <a:latin typeface="Quicksand" pitchFamily="2" charset="0"/>
              </a:rPr>
              <a:t> </a:t>
            </a:r>
            <a:r>
              <a:rPr lang="fi-FI" sz="2400" b="1" dirty="0" err="1">
                <a:latin typeface="Quicksand" pitchFamily="2" charset="0"/>
              </a:rPr>
              <a:t>ser</a:t>
            </a:r>
            <a:r>
              <a:rPr lang="fi-FI" sz="2400" b="1" dirty="0">
                <a:latin typeface="Quicksand" pitchFamily="2" charset="0"/>
              </a:rPr>
              <a:t> en </a:t>
            </a:r>
            <a:r>
              <a:rPr lang="fi-FI" sz="2400" b="1" dirty="0" err="1">
                <a:latin typeface="Quicksand" pitchFamily="2" charset="0"/>
              </a:rPr>
              <a:t>vanlig</a:t>
            </a:r>
            <a:r>
              <a:rPr lang="fi-FI" sz="2400" b="1" dirty="0">
                <a:latin typeface="Quicksand" pitchFamily="2" charset="0"/>
              </a:rPr>
              <a:t> </a:t>
            </a:r>
            <a:r>
              <a:rPr lang="fi-FI" sz="2400" b="1" dirty="0" err="1">
                <a:latin typeface="Quicksand" pitchFamily="2" charset="0"/>
              </a:rPr>
              <a:t>måltid</a:t>
            </a:r>
            <a:r>
              <a:rPr lang="fi-FI" sz="2400" b="1" dirty="0">
                <a:latin typeface="Quicksand" pitchFamily="2" charset="0"/>
              </a:rPr>
              <a:t> </a:t>
            </a:r>
            <a:r>
              <a:rPr lang="fi-FI" sz="2400" b="1" dirty="0" err="1">
                <a:latin typeface="Quicksand" pitchFamily="2" charset="0"/>
              </a:rPr>
              <a:t>ut</a:t>
            </a:r>
            <a:r>
              <a:rPr lang="fi-FI" sz="2400" b="1" dirty="0">
                <a:latin typeface="Quicksand" pitchFamily="2" charset="0"/>
              </a:rPr>
              <a:t> för en </a:t>
            </a:r>
            <a:r>
              <a:rPr lang="fi-FI" sz="2400" b="1" dirty="0" err="1">
                <a:latin typeface="Quicksand" pitchFamily="2" charset="0"/>
              </a:rPr>
              <a:t>småbonde</a:t>
            </a:r>
            <a:r>
              <a:rPr lang="fi-FI" sz="2400" b="1" dirty="0">
                <a:latin typeface="Quicksand" pitchFamily="2" charset="0"/>
              </a:rPr>
              <a:t> i </a:t>
            </a:r>
            <a:r>
              <a:rPr lang="fi-FI" sz="2400" b="1" dirty="0" err="1">
                <a:latin typeface="Quicksand" pitchFamily="2" charset="0"/>
              </a:rPr>
              <a:t>Tanzania</a:t>
            </a:r>
            <a:r>
              <a:rPr lang="fi-FI" sz="2400" b="1" dirty="0">
                <a:latin typeface="Quicksand" pitchFamily="2" charset="0"/>
              </a:rPr>
              <a:t>?</a:t>
            </a:r>
            <a:r>
              <a:rPr lang="fi-FI" sz="2400" b="1" dirty="0">
                <a:latin typeface="Quicksand" pitchFamily="2" charset="0"/>
                <a:sym typeface="Wingdings" panose="05000000000000000000" pitchFamily="2" charset="2"/>
              </a:rPr>
              <a:t> </a:t>
            </a:r>
          </a:p>
          <a:p>
            <a:r>
              <a:rPr lang="fi-FI" sz="2400" i="1" dirty="0">
                <a:sym typeface="Wingdings" panose="05000000000000000000" pitchFamily="2" charset="2"/>
                <a:hlinkClick r:id="rId3"/>
              </a:rPr>
              <a:t>Se en </a:t>
            </a:r>
            <a:r>
              <a:rPr lang="fi-FI" sz="2400" i="1" dirty="0" err="1">
                <a:sym typeface="Wingdings" panose="05000000000000000000" pitchFamily="2" charset="2"/>
                <a:hlinkClick r:id="rId3"/>
              </a:rPr>
              <a:t>kort</a:t>
            </a:r>
            <a:r>
              <a:rPr lang="fi-FI" sz="2400" i="1" dirty="0">
                <a:sym typeface="Wingdings" panose="05000000000000000000" pitchFamily="2" charset="2"/>
                <a:hlinkClick r:id="rId3"/>
              </a:rPr>
              <a:t> video </a:t>
            </a:r>
            <a:r>
              <a:rPr lang="fi-FI" sz="2400" i="1" dirty="0" err="1">
                <a:sym typeface="Wingdings" panose="05000000000000000000" pitchFamily="2" charset="2"/>
                <a:hlinkClick r:id="rId3"/>
              </a:rPr>
              <a:t>från</a:t>
            </a:r>
            <a:r>
              <a:rPr lang="fi-FI" sz="2400" i="1" dirty="0">
                <a:sym typeface="Wingdings" panose="05000000000000000000" pitchFamily="2" charset="2"/>
                <a:hlinkClick r:id="rId3"/>
              </a:rPr>
              <a:t> </a:t>
            </a:r>
            <a:r>
              <a:rPr lang="fi-FI" sz="2400" i="1" dirty="0" err="1">
                <a:sym typeface="Wingdings" panose="05000000000000000000" pitchFamily="2" charset="2"/>
                <a:hlinkClick r:id="rId3"/>
              </a:rPr>
              <a:t>Tanzania</a:t>
            </a:r>
            <a:endParaRPr lang="fi-FI" sz="2400" i="1" dirty="0"/>
          </a:p>
          <a:p>
            <a:pPr>
              <a:buNone/>
            </a:pPr>
            <a:endParaRPr lang="fi-FI" sz="2400" b="1" dirty="0"/>
          </a:p>
          <a:p>
            <a:pPr>
              <a:buNone/>
            </a:pPr>
            <a:r>
              <a:rPr lang="fi-FI" sz="2400" b="1" dirty="0" err="1">
                <a:latin typeface="Quicksand" pitchFamily="2" charset="0"/>
              </a:rPr>
              <a:t>Vilka</a:t>
            </a:r>
            <a:r>
              <a:rPr lang="fi-FI" sz="2400" b="1" dirty="0">
                <a:latin typeface="Quicksand" pitchFamily="2" charset="0"/>
              </a:rPr>
              <a:t> </a:t>
            </a:r>
            <a:r>
              <a:rPr lang="fi-FI" sz="2400" b="1" dirty="0" err="1">
                <a:latin typeface="Quicksand" pitchFamily="2" charset="0"/>
              </a:rPr>
              <a:t>utmaningar</a:t>
            </a:r>
            <a:r>
              <a:rPr lang="fi-FI" sz="2400" b="1" dirty="0">
                <a:latin typeface="Quicksand" pitchFamily="2" charset="0"/>
              </a:rPr>
              <a:t> </a:t>
            </a:r>
            <a:r>
              <a:rPr lang="fi-FI" sz="2400" b="1" dirty="0" err="1">
                <a:latin typeface="Quicksand" pitchFamily="2" charset="0"/>
              </a:rPr>
              <a:t>har</a:t>
            </a:r>
            <a:r>
              <a:rPr lang="fi-FI" sz="2400" b="1" dirty="0">
                <a:latin typeface="Quicksand" pitchFamily="2" charset="0"/>
              </a:rPr>
              <a:t> </a:t>
            </a:r>
            <a:r>
              <a:rPr lang="fi-FI" sz="2400" b="1" dirty="0" err="1">
                <a:latin typeface="Quicksand" pitchFamily="2" charset="0"/>
              </a:rPr>
              <a:t>småbönder</a:t>
            </a:r>
            <a:r>
              <a:rPr lang="fi-FI" sz="2400" b="1" dirty="0">
                <a:latin typeface="Quicksand" pitchFamily="2" charset="0"/>
              </a:rPr>
              <a:t>?</a:t>
            </a:r>
          </a:p>
          <a:p>
            <a:pPr marL="342900" indent="-342900">
              <a:buFont typeface="Arial" panose="020B0604020202020204" pitchFamily="34" charset="0"/>
              <a:buChar char="•"/>
            </a:pPr>
            <a:r>
              <a:rPr lang="sv-SE" sz="2400" dirty="0"/>
              <a:t>Klimatförändringen gör odling svårare – torka, översvämningar och </a:t>
            </a:r>
          </a:p>
          <a:p>
            <a:r>
              <a:rPr lang="sv-SE" sz="2400" dirty="0"/>
              <a:t>     nya skadedjur hotar skördarna.</a:t>
            </a:r>
          </a:p>
          <a:p>
            <a:pPr marL="800100" lvl="1" indent="-342900">
              <a:buFont typeface="Arial" panose="020B0604020202020204" pitchFamily="34" charset="0"/>
              <a:buChar char="•"/>
            </a:pPr>
            <a:r>
              <a:rPr lang="sv-SE" sz="2400" i="1" dirty="0">
                <a:hlinkClick r:id="rId4"/>
              </a:rPr>
              <a:t>Se en kort video om småbönder och klimatförändringen i Nepal.</a:t>
            </a:r>
            <a:r>
              <a:rPr lang="sv-SE" sz="2400" i="1" dirty="0"/>
              <a:t> </a:t>
            </a:r>
            <a:r>
              <a:rPr lang="sv-SE" i="1" dirty="0"/>
              <a:t>(2:51)</a:t>
            </a:r>
          </a:p>
          <a:p>
            <a:pPr marL="342900" indent="-342900">
              <a:buFont typeface="Arial" panose="020B0604020202020204" pitchFamily="34" charset="0"/>
              <a:buChar char="•"/>
            </a:pPr>
            <a:r>
              <a:rPr lang="sv-SE" sz="2400" dirty="0"/>
              <a:t>Många bönder lever i fattigdom, trots att de jobbar hårt för att producera </a:t>
            </a:r>
          </a:p>
          <a:p>
            <a:r>
              <a:rPr lang="sv-SE" sz="2400" dirty="0"/>
              <a:t>      vår mat.</a:t>
            </a:r>
          </a:p>
          <a:p>
            <a:pPr marL="342900" indent="-342900">
              <a:buFont typeface="Arial" panose="020B0604020202020204" pitchFamily="34" charset="0"/>
              <a:buChar char="•"/>
            </a:pPr>
            <a:r>
              <a:rPr lang="sv-SE" sz="2400" dirty="0"/>
              <a:t>Alla har inte tillräckligt med mat – fast det produceras tillräckligt i världen.</a:t>
            </a:r>
          </a:p>
          <a:p>
            <a:pPr marL="342900" indent="-342900">
              <a:buFont typeface="Arial" panose="020B0604020202020204" pitchFamily="34" charset="0"/>
              <a:buChar char="•"/>
            </a:pPr>
            <a:r>
              <a:rPr lang="sv-SE" sz="2400" dirty="0"/>
              <a:t>En del av skörden går förlorad redan innan den når tallriken.</a:t>
            </a:r>
          </a:p>
          <a:p>
            <a:pPr marL="342900" indent="-342900">
              <a:buFont typeface="Arial" panose="020B0604020202020204" pitchFamily="34" charset="0"/>
              <a:buChar char="•"/>
            </a:pPr>
            <a:r>
              <a:rPr lang="sv-SE" sz="2400" dirty="0"/>
              <a:t>Kvinnor gör ofta det mesta av arbetet, men får sällan bestämma eller </a:t>
            </a:r>
          </a:p>
          <a:p>
            <a:r>
              <a:rPr lang="sv-SE" sz="2400" dirty="0"/>
              <a:t>     behålla inkomsterna själva.</a:t>
            </a:r>
            <a:endParaRPr lang="fi-FI" sz="2400" b="1" dirty="0"/>
          </a:p>
          <a:p>
            <a:pPr>
              <a:buNone/>
            </a:pPr>
            <a:endParaRPr lang="fi-FI" sz="2400" b="1" dirty="0">
              <a:latin typeface="Quicksand" pitchFamily="2" charset="0"/>
            </a:endParaRPr>
          </a:p>
          <a:p>
            <a:pPr>
              <a:buNone/>
            </a:pPr>
            <a:r>
              <a:rPr lang="sv-SE" sz="2400" b="1" dirty="0">
                <a:latin typeface="Quicksand" pitchFamily="2" charset="0"/>
              </a:rPr>
              <a:t>När bönder får rättvist stöd fungerar hela livsmedelskedjan bättre </a:t>
            </a:r>
          </a:p>
          <a:p>
            <a:pPr>
              <a:buNone/>
            </a:pPr>
            <a:r>
              <a:rPr lang="sv-SE" sz="2400" b="1" dirty="0">
                <a:latin typeface="Quicksand" pitchFamily="2" charset="0"/>
              </a:rPr>
              <a:t>– och även vi konsumenter tjänar på det.</a:t>
            </a:r>
            <a:endParaRPr lang="fi-FI" sz="2400" b="1" dirty="0">
              <a:latin typeface="Quicksand" pitchFamily="2" charset="0"/>
              <a:sym typeface="Wingdings" panose="05000000000000000000" pitchFamily="2" charset="2"/>
            </a:endParaRPr>
          </a:p>
          <a:p>
            <a:endParaRPr lang="fi-FI" sz="2400" b="1" dirty="0">
              <a:latin typeface="Quicksand" pitchFamily="2" charset="0"/>
              <a:sym typeface="Wingdings" panose="05000000000000000000" pitchFamily="2" charset="2"/>
            </a:endParaRPr>
          </a:p>
          <a:p>
            <a:r>
              <a:rPr lang="sv-SE" sz="2400" b="1" dirty="0">
                <a:latin typeface="Quicksand" pitchFamily="2" charset="0"/>
                <a:sym typeface="Wingdings" panose="05000000000000000000" pitchFamily="2" charset="2"/>
              </a:rPr>
              <a:t>Nu ska vi utforska några vanliga importvaror </a:t>
            </a:r>
          </a:p>
          <a:p>
            <a:r>
              <a:rPr lang="sv-SE" sz="2400" b="1" dirty="0">
                <a:latin typeface="Quicksand" pitchFamily="2" charset="0"/>
                <a:sym typeface="Wingdings" panose="05000000000000000000" pitchFamily="2" charset="2"/>
              </a:rPr>
              <a:t>och ta reda på hur de produceras!</a:t>
            </a:r>
            <a:endParaRPr lang="fi-FI" sz="2400" i="1" dirty="0">
              <a:sym typeface="Wingdings" panose="05000000000000000000" pitchFamily="2" charset="2"/>
            </a:endParaRPr>
          </a:p>
          <a:p>
            <a:pPr marL="342900" indent="-342900">
              <a:buFont typeface="Wingdings" panose="05000000000000000000" pitchFamily="2" charset="2"/>
              <a:buChar char="à"/>
            </a:pPr>
            <a:endParaRPr lang="fi-FI" sz="2400" i="1" dirty="0"/>
          </a:p>
          <a:p>
            <a:pPr>
              <a:lnSpc>
                <a:spcPct val="150000"/>
              </a:lnSpc>
            </a:pPr>
            <a:endParaRPr lang="fi-FI" sz="2400" dirty="0"/>
          </a:p>
          <a:p>
            <a:pPr>
              <a:lnSpc>
                <a:spcPct val="150000"/>
              </a:lnSpc>
            </a:pPr>
            <a:endParaRPr lang="fi-FI" sz="2400" dirty="0"/>
          </a:p>
          <a:p>
            <a:endParaRPr lang="fi-FI" sz="3200" dirty="0"/>
          </a:p>
          <a:p>
            <a:endParaRPr lang="fi-FI" sz="3200" dirty="0"/>
          </a:p>
        </p:txBody>
      </p:sp>
      <p:sp>
        <p:nvSpPr>
          <p:cNvPr id="6" name="TextBox 5">
            <a:extLst>
              <a:ext uri="{FF2B5EF4-FFF2-40B4-BE49-F238E27FC236}">
                <a16:creationId xmlns:a16="http://schemas.microsoft.com/office/drawing/2014/main" id="{FD4E4488-BD92-8193-DF5D-841257C0D5FA}"/>
              </a:ext>
            </a:extLst>
          </p:cNvPr>
          <p:cNvSpPr txBox="1"/>
          <p:nvPr/>
        </p:nvSpPr>
        <p:spPr>
          <a:xfrm>
            <a:off x="13631261" y="6751969"/>
            <a:ext cx="16601237" cy="968727"/>
          </a:xfrm>
          <a:prstGeom prst="rect">
            <a:avLst/>
          </a:prstGeom>
        </p:spPr>
        <p:txBody>
          <a:bodyPr wrap="square" lIns="0" tIns="0" rIns="0" bIns="0" rtlCol="0" anchor="t">
            <a:spAutoFit/>
          </a:bodyPr>
          <a:lstStyle/>
          <a:p>
            <a:pPr marL="0" lvl="0" indent="0">
              <a:lnSpc>
                <a:spcPts val="8639"/>
              </a:lnSpc>
            </a:pPr>
            <a:r>
              <a:rPr lang="en-US" sz="4400" b="1" dirty="0" err="1">
                <a:solidFill>
                  <a:srgbClr val="2D5A53"/>
                </a:solidFill>
                <a:latin typeface="Quicksand" pitchFamily="2" charset="0"/>
              </a:rPr>
              <a:t>Visste</a:t>
            </a:r>
            <a:r>
              <a:rPr lang="en-US" sz="4400" b="1" dirty="0">
                <a:solidFill>
                  <a:srgbClr val="2D5A53"/>
                </a:solidFill>
                <a:latin typeface="Quicksand" pitchFamily="2" charset="0"/>
              </a:rPr>
              <a:t> du?</a:t>
            </a:r>
          </a:p>
        </p:txBody>
      </p:sp>
      <p:sp>
        <p:nvSpPr>
          <p:cNvPr id="7" name="Tekstiruutu 6">
            <a:extLst>
              <a:ext uri="{FF2B5EF4-FFF2-40B4-BE49-F238E27FC236}">
                <a16:creationId xmlns:a16="http://schemas.microsoft.com/office/drawing/2014/main" id="{95EF7143-8272-8A9B-46DE-742F1B8743B2}"/>
              </a:ext>
            </a:extLst>
          </p:cNvPr>
          <p:cNvSpPr txBox="1"/>
          <p:nvPr/>
        </p:nvSpPr>
        <p:spPr>
          <a:xfrm>
            <a:off x="11930379" y="7607826"/>
            <a:ext cx="6085242" cy="2554545"/>
          </a:xfrm>
          <a:prstGeom prst="rect">
            <a:avLst/>
          </a:prstGeom>
          <a:noFill/>
        </p:spPr>
        <p:txBody>
          <a:bodyPr wrap="square" rtlCol="0">
            <a:spAutoFit/>
          </a:bodyPr>
          <a:lstStyle/>
          <a:p>
            <a:pPr algn="ctr"/>
            <a:r>
              <a:rPr lang="fi-FI" sz="3200" dirty="0" err="1">
                <a:latin typeface="Quicksand" pitchFamily="2" charset="0"/>
              </a:rPr>
              <a:t>Också</a:t>
            </a:r>
            <a:r>
              <a:rPr lang="fi-FI" sz="3200" dirty="0">
                <a:latin typeface="Quicksand" pitchFamily="2" charset="0"/>
              </a:rPr>
              <a:t> i </a:t>
            </a:r>
            <a:r>
              <a:rPr lang="fi-FI" sz="3200" dirty="0" err="1">
                <a:latin typeface="Quicksand" pitchFamily="2" charset="0"/>
              </a:rPr>
              <a:t>Tanzania</a:t>
            </a:r>
            <a:r>
              <a:rPr lang="fi-FI" sz="3200" dirty="0">
                <a:latin typeface="Quicksand" pitchFamily="2" charset="0"/>
              </a:rPr>
              <a:t> </a:t>
            </a:r>
            <a:r>
              <a:rPr lang="fi-FI" sz="3200" dirty="0" err="1">
                <a:latin typeface="Quicksand" pitchFamily="2" charset="0"/>
              </a:rPr>
              <a:t>produceras</a:t>
            </a:r>
            <a:r>
              <a:rPr lang="fi-FI" sz="3200" dirty="0">
                <a:latin typeface="Quicksand" pitchFamily="2" charset="0"/>
              </a:rPr>
              <a:t> </a:t>
            </a:r>
            <a:r>
              <a:rPr lang="fi-FI" sz="3200" dirty="0" err="1">
                <a:latin typeface="Quicksand" pitchFamily="2" charset="0"/>
              </a:rPr>
              <a:t>och</a:t>
            </a:r>
            <a:r>
              <a:rPr lang="fi-FI" sz="3200" dirty="0">
                <a:latin typeface="Quicksand" pitchFamily="2" charset="0"/>
              </a:rPr>
              <a:t> </a:t>
            </a:r>
            <a:r>
              <a:rPr lang="fi-FI" sz="3200" dirty="0" err="1">
                <a:latin typeface="Quicksand" pitchFamily="2" charset="0"/>
              </a:rPr>
              <a:t>äts</a:t>
            </a:r>
            <a:r>
              <a:rPr lang="fi-FI" sz="3200" dirty="0">
                <a:latin typeface="Quicksand" pitchFamily="2" charset="0"/>
              </a:rPr>
              <a:t> </a:t>
            </a:r>
            <a:r>
              <a:rPr lang="fi-FI" sz="3200" dirty="0" err="1">
                <a:latin typeface="Quicksand" pitchFamily="2" charset="0"/>
              </a:rPr>
              <a:t>mycket</a:t>
            </a:r>
            <a:r>
              <a:rPr lang="fi-FI" sz="3200" dirty="0">
                <a:latin typeface="Quicksand" pitchFamily="2" charset="0"/>
              </a:rPr>
              <a:t> </a:t>
            </a:r>
            <a:r>
              <a:rPr lang="fi-FI" sz="3200" dirty="0" err="1">
                <a:latin typeface="Quicksand" pitchFamily="2" charset="0"/>
              </a:rPr>
              <a:t>potatis</a:t>
            </a:r>
            <a:r>
              <a:rPr lang="fi-FI" sz="3200" dirty="0">
                <a:latin typeface="Quicksand" pitchFamily="2" charset="0"/>
              </a:rPr>
              <a:t>! </a:t>
            </a:r>
          </a:p>
          <a:p>
            <a:pPr algn="ctr"/>
            <a:r>
              <a:rPr lang="sv-SE" sz="2400" dirty="0">
                <a:latin typeface="Quicksand" pitchFamily="2" charset="0"/>
              </a:rPr>
              <a:t>Potatis är en fantastisk gröda som har en av de lägsta klimatpåverkningarna per kilo producerad mat – samtidigt som den ger en av de största skördarna.</a:t>
            </a:r>
            <a:endParaRPr lang="fi-FI" sz="2400" dirty="0">
              <a:latin typeface="Quicksand" pitchFamily="2" charset="0"/>
            </a:endParaRPr>
          </a:p>
        </p:txBody>
      </p:sp>
      <p:pic>
        <p:nvPicPr>
          <p:cNvPr id="12" name="Kuva 11" descr="Kuva, joka sisältää kohteen pilvi, piha-, taivas, kasvi&#10;&#10;Tekoälyn generoima sisältö voi olla virheellistä.">
            <a:extLst>
              <a:ext uri="{FF2B5EF4-FFF2-40B4-BE49-F238E27FC236}">
                <a16:creationId xmlns:a16="http://schemas.microsoft.com/office/drawing/2014/main" id="{773A12E8-698A-AC01-30A1-6FD9B658EF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846888" y="2218081"/>
            <a:ext cx="4674125" cy="35055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kstiruutu 14">
            <a:extLst>
              <a:ext uri="{FF2B5EF4-FFF2-40B4-BE49-F238E27FC236}">
                <a16:creationId xmlns:a16="http://schemas.microsoft.com/office/drawing/2014/main" id="{C6BCC205-B59E-FB97-F862-62504CDF0AA5}"/>
              </a:ext>
            </a:extLst>
          </p:cNvPr>
          <p:cNvSpPr txBox="1"/>
          <p:nvPr/>
        </p:nvSpPr>
        <p:spPr>
          <a:xfrm>
            <a:off x="10380619" y="6362700"/>
            <a:ext cx="7462914" cy="646331"/>
          </a:xfrm>
          <a:prstGeom prst="rect">
            <a:avLst/>
          </a:prstGeom>
          <a:noFill/>
        </p:spPr>
        <p:txBody>
          <a:bodyPr wrap="square" rtlCol="0">
            <a:spAutoFit/>
          </a:bodyPr>
          <a:lstStyle/>
          <a:p>
            <a:r>
              <a:rPr lang="fi-FI" i="1" dirty="0"/>
              <a:t>Perunaviljelyä Tansanian </a:t>
            </a:r>
            <a:r>
              <a:rPr lang="fi-FI" i="1" dirty="0" err="1"/>
              <a:t>Njombessa</a:t>
            </a:r>
            <a:r>
              <a:rPr lang="fi-FI" i="1" dirty="0"/>
              <a:t>. Varastorakennus auttaa viljelijöitä saamaan paremman hinnan perunoistaan. Kuvat: Jenny Öhman - FFD</a:t>
            </a:r>
          </a:p>
        </p:txBody>
      </p:sp>
      <p:pic>
        <p:nvPicPr>
          <p:cNvPr id="18" name="Kuva 17" descr="Kuva, joka sisältää kohteen rakennus, puutavara, vaate, sisä-&#10;&#10;Tekoälyn generoima sisältö voi olla virheellistä.">
            <a:extLst>
              <a:ext uri="{FF2B5EF4-FFF2-40B4-BE49-F238E27FC236}">
                <a16:creationId xmlns:a16="http://schemas.microsoft.com/office/drawing/2014/main" id="{3F3F7FD3-AC28-BEC9-A64E-8983CFDC35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3753672" y="2222566"/>
            <a:ext cx="4674127" cy="3505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Kuva 29" descr="Kasvi tasaisella täytöllä">
            <a:extLst>
              <a:ext uri="{FF2B5EF4-FFF2-40B4-BE49-F238E27FC236}">
                <a16:creationId xmlns:a16="http://schemas.microsoft.com/office/drawing/2014/main" id="{0F8D69B8-463E-3370-FCE4-4437BDC11D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36302" y="7049556"/>
            <a:ext cx="2260498" cy="2260498"/>
          </a:xfrm>
          <a:prstGeom prst="rect">
            <a:avLst/>
          </a:prstGeom>
        </p:spPr>
      </p:pic>
      <p:pic>
        <p:nvPicPr>
          <p:cNvPr id="31" name="Kuva 30" descr="Kana tasaisella täytöllä">
            <a:extLst>
              <a:ext uri="{FF2B5EF4-FFF2-40B4-BE49-F238E27FC236}">
                <a16:creationId xmlns:a16="http://schemas.microsoft.com/office/drawing/2014/main" id="{B35C86DC-AF5A-A27A-83CC-80334CE5E5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4673" y="1761196"/>
            <a:ext cx="1825794" cy="1825794"/>
          </a:xfrm>
          <a:prstGeom prst="rect">
            <a:avLst/>
          </a:prstGeom>
        </p:spPr>
      </p:pic>
    </p:spTree>
    <p:extLst>
      <p:ext uri="{BB962C8B-B14F-4D97-AF65-F5344CB8AC3E}">
        <p14:creationId xmlns:p14="http://schemas.microsoft.com/office/powerpoint/2010/main" val="2607956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0F1A8-3660-F1F3-E9A1-6A97517709C4}"/>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721424CF-9191-3B9B-4AAC-7973F1B1F24C}"/>
              </a:ext>
            </a:extLst>
          </p:cNvPr>
          <p:cNvSpPr/>
          <p:nvPr/>
        </p:nvSpPr>
        <p:spPr>
          <a:xfrm>
            <a:off x="-227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 b="-50"/>
            </a:stretch>
          </a:blipFill>
        </p:spPr>
        <p:txBody>
          <a:bodyPr/>
          <a:lstStyle/>
          <a:p>
            <a:endParaRPr lang="fi-FI"/>
          </a:p>
        </p:txBody>
      </p:sp>
      <p:sp>
        <p:nvSpPr>
          <p:cNvPr id="3" name="TextBox 3">
            <a:extLst>
              <a:ext uri="{FF2B5EF4-FFF2-40B4-BE49-F238E27FC236}">
                <a16:creationId xmlns:a16="http://schemas.microsoft.com/office/drawing/2014/main" id="{4BEC6E57-5134-8182-4DE8-F9A6698D775D}"/>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ABA712F5-1189-8492-99CA-4286A332C262}"/>
              </a:ext>
            </a:extLst>
          </p:cNvPr>
          <p:cNvSpPr txBox="1"/>
          <p:nvPr/>
        </p:nvSpPr>
        <p:spPr>
          <a:xfrm>
            <a:off x="909098" y="65623"/>
            <a:ext cx="16601237" cy="1102866"/>
          </a:xfrm>
          <a:prstGeom prst="rect">
            <a:avLst/>
          </a:prstGeom>
        </p:spPr>
        <p:txBody>
          <a:bodyPr wrap="square" lIns="0" tIns="0" rIns="0" bIns="0" rtlCol="0" anchor="t">
            <a:spAutoFit/>
          </a:bodyPr>
          <a:lstStyle/>
          <a:p>
            <a:pPr marL="0" lvl="0" indent="0">
              <a:lnSpc>
                <a:spcPts val="8639"/>
              </a:lnSpc>
            </a:pPr>
            <a:r>
              <a:rPr lang="en-US" sz="7199" b="1" dirty="0" err="1">
                <a:solidFill>
                  <a:srgbClr val="359085"/>
                </a:solidFill>
                <a:latin typeface="Quicksand" pitchFamily="2" charset="0"/>
              </a:rPr>
              <a:t>Kaffe</a:t>
            </a:r>
            <a:r>
              <a:rPr lang="en-US" sz="7199" b="1" dirty="0">
                <a:solidFill>
                  <a:srgbClr val="359085"/>
                </a:solidFill>
                <a:latin typeface="Quicksand" pitchFamily="2" charset="0"/>
              </a:rPr>
              <a:t>, </a:t>
            </a:r>
            <a:r>
              <a:rPr lang="en-US" sz="7199" b="1" dirty="0" err="1">
                <a:solidFill>
                  <a:srgbClr val="359085"/>
                </a:solidFill>
                <a:latin typeface="Quicksand" pitchFamily="2" charset="0"/>
              </a:rPr>
              <a:t>te</a:t>
            </a:r>
            <a:r>
              <a:rPr lang="en-US" sz="7199" b="1" dirty="0">
                <a:solidFill>
                  <a:srgbClr val="359085"/>
                </a:solidFill>
                <a:latin typeface="Quicksand" pitchFamily="2" charset="0"/>
              </a:rPr>
              <a:t> &amp; </a:t>
            </a:r>
            <a:r>
              <a:rPr lang="en-US" sz="7199" b="1" dirty="0" err="1">
                <a:solidFill>
                  <a:srgbClr val="359085"/>
                </a:solidFill>
                <a:latin typeface="Quicksand" pitchFamily="2" charset="0"/>
              </a:rPr>
              <a:t>kakao</a:t>
            </a:r>
            <a:endParaRPr lang="en-US" sz="7199" b="1" dirty="0">
              <a:solidFill>
                <a:srgbClr val="359085"/>
              </a:solidFill>
              <a:latin typeface="Quicksand" pitchFamily="2" charset="0"/>
            </a:endParaRPr>
          </a:p>
        </p:txBody>
      </p:sp>
      <p:sp>
        <p:nvSpPr>
          <p:cNvPr id="4" name="Tekstiruutu 3">
            <a:extLst>
              <a:ext uri="{FF2B5EF4-FFF2-40B4-BE49-F238E27FC236}">
                <a16:creationId xmlns:a16="http://schemas.microsoft.com/office/drawing/2014/main" id="{21658A30-B922-5BC5-EBDD-A6DEC886B29E}"/>
              </a:ext>
            </a:extLst>
          </p:cNvPr>
          <p:cNvSpPr txBox="1"/>
          <p:nvPr/>
        </p:nvSpPr>
        <p:spPr>
          <a:xfrm>
            <a:off x="909099" y="1222046"/>
            <a:ext cx="13349872" cy="6001643"/>
          </a:xfrm>
          <a:prstGeom prst="rect">
            <a:avLst/>
          </a:prstGeom>
          <a:noFill/>
        </p:spPr>
        <p:txBody>
          <a:bodyPr wrap="square" rtlCol="0">
            <a:spAutoFit/>
          </a:bodyPr>
          <a:lstStyle/>
          <a:p>
            <a:pPr>
              <a:buNone/>
            </a:pPr>
            <a:r>
              <a:rPr lang="fi-FI" sz="2400" b="1" dirty="0" err="1">
                <a:latin typeface="Quicksand" pitchFamily="2" charset="0"/>
              </a:rPr>
              <a:t>Kaffe</a:t>
            </a:r>
            <a:r>
              <a:rPr lang="fi-FI" sz="2400" b="1" dirty="0">
                <a:latin typeface="Quicksand" pitchFamily="2" charset="0"/>
              </a:rPr>
              <a:t>, te </a:t>
            </a:r>
            <a:r>
              <a:rPr lang="fi-FI" sz="2400" b="1" dirty="0" err="1">
                <a:latin typeface="Quicksand" pitchFamily="2" charset="0"/>
              </a:rPr>
              <a:t>och</a:t>
            </a:r>
            <a:r>
              <a:rPr lang="fi-FI" sz="2400" b="1" dirty="0">
                <a:latin typeface="Quicksand" pitchFamily="2" charset="0"/>
              </a:rPr>
              <a:t> </a:t>
            </a:r>
            <a:r>
              <a:rPr lang="fi-FI" sz="2400" b="1" dirty="0" err="1">
                <a:latin typeface="Quicksand" pitchFamily="2" charset="0"/>
              </a:rPr>
              <a:t>kakao</a:t>
            </a:r>
            <a:r>
              <a:rPr lang="fi-FI" sz="2400" b="1" dirty="0">
                <a:latin typeface="Quicksand" pitchFamily="2" charset="0"/>
              </a:rPr>
              <a:t> – </a:t>
            </a:r>
            <a:r>
              <a:rPr lang="fi-FI" sz="2400" b="1" dirty="0" err="1">
                <a:latin typeface="Quicksand" pitchFamily="2" charset="0"/>
              </a:rPr>
              <a:t>var</a:t>
            </a:r>
            <a:r>
              <a:rPr lang="fi-FI" sz="2400" b="1" dirty="0">
                <a:latin typeface="Quicksand" pitchFamily="2" charset="0"/>
              </a:rPr>
              <a:t> </a:t>
            </a:r>
            <a:r>
              <a:rPr lang="fi-FI" sz="2400" b="1" dirty="0" err="1">
                <a:latin typeface="Quicksand" pitchFamily="2" charset="0"/>
              </a:rPr>
              <a:t>odlas</a:t>
            </a:r>
            <a:r>
              <a:rPr lang="fi-FI" sz="2400" b="1" dirty="0">
                <a:latin typeface="Quicksand" pitchFamily="2" charset="0"/>
              </a:rPr>
              <a:t> de?</a:t>
            </a:r>
            <a:endParaRPr lang="fi-FI" sz="2400" dirty="0">
              <a:latin typeface="Quicksand" pitchFamily="2" charset="0"/>
            </a:endParaRPr>
          </a:p>
          <a:p>
            <a:pPr marL="342900" indent="-342900">
              <a:buFont typeface="Arial" panose="020B0604020202020204" pitchFamily="34" charset="0"/>
              <a:buChar char="•"/>
            </a:pPr>
            <a:r>
              <a:rPr lang="sv-SE" sz="2400" dirty="0"/>
              <a:t>Största delen av världens kaffe och te odlas på små familjejordbruk i Syd- och Centralamerika, Afrika och Asien.</a:t>
            </a:r>
          </a:p>
          <a:p>
            <a:pPr marL="342900" indent="-342900">
              <a:buFont typeface="Arial" panose="020B0604020202020204" pitchFamily="34" charset="0"/>
              <a:buChar char="•"/>
            </a:pPr>
            <a:r>
              <a:rPr lang="sv-SE" sz="2400" dirty="0"/>
              <a:t>Kaffet som kommer till Finland importeras ofta från Brasilien, Centralamerika och Östafrika – det    rostas och förpackas här.</a:t>
            </a:r>
          </a:p>
          <a:p>
            <a:pPr marL="342900" indent="-342900">
              <a:buFont typeface="Arial" panose="020B0604020202020204" pitchFamily="34" charset="0"/>
              <a:buChar char="•"/>
            </a:pPr>
            <a:r>
              <a:rPr lang="sv-SE" sz="2400" dirty="0"/>
              <a:t>Ungefär 75 % av världens kakao kommer från Västafrika, särskilt från Ghana och Elfenbenskusten.</a:t>
            </a:r>
          </a:p>
          <a:p>
            <a:endParaRPr lang="fi-FI" sz="2400" b="1" dirty="0">
              <a:latin typeface="Quicksand" pitchFamily="2" charset="0"/>
            </a:endParaRPr>
          </a:p>
          <a:p>
            <a:pPr>
              <a:buNone/>
            </a:pPr>
            <a:r>
              <a:rPr lang="sv-SE" sz="2400" b="1" dirty="0">
                <a:latin typeface="Quicksand" pitchFamily="2" charset="0"/>
              </a:rPr>
              <a:t>Hur blir dessa produkter till</a:t>
            </a:r>
            <a:r>
              <a:rPr lang="fi-FI" sz="2400" b="1" dirty="0">
                <a:latin typeface="Quicksand" pitchFamily="2" charset="0"/>
              </a:rPr>
              <a:t>?</a:t>
            </a:r>
            <a:endParaRPr lang="fi-FI" sz="2400" dirty="0">
              <a:latin typeface="Quicksand" pitchFamily="2" charset="0"/>
            </a:endParaRPr>
          </a:p>
          <a:p>
            <a:pPr marL="342900" indent="-342900">
              <a:buFont typeface="Arial" panose="020B0604020202020204" pitchFamily="34" charset="0"/>
              <a:buChar char="•"/>
            </a:pPr>
            <a:r>
              <a:rPr lang="sv-SE" sz="2400" dirty="0"/>
              <a:t>Innan kaffe, te och kakao hamnar i vår kopp eller chokladbit, odlas de, plockas, fermenteras, torkas, sorteras, transporteras – och till slut förädlas de till färdiga produkter.</a:t>
            </a:r>
            <a:endParaRPr lang="fi-FI" sz="2400" b="1" dirty="0">
              <a:latin typeface="Quicksand" pitchFamily="2" charset="0"/>
            </a:endParaRPr>
          </a:p>
          <a:p>
            <a:pPr>
              <a:buNone/>
            </a:pPr>
            <a:endParaRPr lang="fi-FI" sz="2400" b="1" dirty="0">
              <a:latin typeface="Quicksand" pitchFamily="2" charset="0"/>
            </a:endParaRPr>
          </a:p>
          <a:p>
            <a:pPr>
              <a:buNone/>
            </a:pPr>
            <a:r>
              <a:rPr lang="fi-FI" sz="2400" b="1" dirty="0" err="1">
                <a:latin typeface="Quicksand" pitchFamily="2" charset="0"/>
              </a:rPr>
              <a:t>Varför</a:t>
            </a:r>
            <a:r>
              <a:rPr lang="fi-FI" sz="2400" b="1" dirty="0">
                <a:latin typeface="Quicksand" pitchFamily="2" charset="0"/>
              </a:rPr>
              <a:t> </a:t>
            </a:r>
            <a:r>
              <a:rPr lang="fi-FI" sz="2400" b="1" dirty="0" err="1">
                <a:latin typeface="Quicksand" pitchFamily="2" charset="0"/>
              </a:rPr>
              <a:t>är</a:t>
            </a:r>
            <a:r>
              <a:rPr lang="fi-FI" sz="2400" b="1" dirty="0">
                <a:latin typeface="Quicksand" pitchFamily="2" charset="0"/>
              </a:rPr>
              <a:t> </a:t>
            </a:r>
            <a:r>
              <a:rPr lang="fi-FI" sz="2400" b="1" dirty="0" err="1">
                <a:latin typeface="Quicksand" pitchFamily="2" charset="0"/>
              </a:rPr>
              <a:t>hållbaerhet</a:t>
            </a:r>
            <a:r>
              <a:rPr lang="fi-FI" sz="2400" b="1" dirty="0">
                <a:latin typeface="Quicksand" pitchFamily="2" charset="0"/>
              </a:rPr>
              <a:t> </a:t>
            </a:r>
            <a:r>
              <a:rPr lang="fi-FI" sz="2400" b="1" dirty="0" err="1">
                <a:latin typeface="Quicksand" pitchFamily="2" charset="0"/>
              </a:rPr>
              <a:t>och</a:t>
            </a:r>
            <a:r>
              <a:rPr lang="fi-FI" sz="2400" b="1" dirty="0">
                <a:latin typeface="Quicksand" pitchFamily="2" charset="0"/>
              </a:rPr>
              <a:t> </a:t>
            </a:r>
            <a:r>
              <a:rPr lang="fi-FI" sz="2400" b="1" dirty="0" err="1">
                <a:latin typeface="Quicksand" pitchFamily="2" charset="0"/>
              </a:rPr>
              <a:t>ansvarsfull</a:t>
            </a:r>
            <a:r>
              <a:rPr lang="fi-FI" sz="2400" b="1" dirty="0">
                <a:latin typeface="Quicksand" pitchFamily="2" charset="0"/>
              </a:rPr>
              <a:t> produktion </a:t>
            </a:r>
            <a:r>
              <a:rPr lang="fi-FI" sz="2400" b="1" dirty="0" err="1">
                <a:latin typeface="Quicksand" pitchFamily="2" charset="0"/>
              </a:rPr>
              <a:t>viktigt</a:t>
            </a:r>
            <a:r>
              <a:rPr lang="fi-FI" sz="2400" b="1" dirty="0">
                <a:latin typeface="Quicksand" pitchFamily="2" charset="0"/>
              </a:rPr>
              <a:t>? ?</a:t>
            </a:r>
            <a:endParaRPr lang="fi-FI" sz="2400" dirty="0">
              <a:latin typeface="Quicksand" pitchFamily="2" charset="0"/>
            </a:endParaRPr>
          </a:p>
          <a:p>
            <a:pPr marL="342900" indent="-342900">
              <a:buFont typeface="Arial" panose="020B0604020202020204" pitchFamily="34" charset="0"/>
              <a:buChar char="•"/>
            </a:pPr>
            <a:r>
              <a:rPr lang="sv-SE" sz="2400" dirty="0"/>
              <a:t>Ansvarsfullt producerade livsmedel tar hänsyn till böndernas försörjning, välmående och miljön.</a:t>
            </a:r>
          </a:p>
          <a:p>
            <a:pPr marL="342900" indent="-342900">
              <a:buFont typeface="Arial" panose="020B0604020202020204" pitchFamily="34" charset="0"/>
              <a:buChar char="•"/>
            </a:pPr>
            <a:r>
              <a:rPr lang="sv-SE" sz="2400" dirty="0"/>
              <a:t>Många kaffe-, te- och chokladprodukter har certifikat som garanterar t.ex. etisk produktion.</a:t>
            </a:r>
          </a:p>
          <a:p>
            <a:pPr marL="342900" indent="-342900">
              <a:buFont typeface="Arial" panose="020B0604020202020204" pitchFamily="34" charset="0"/>
              <a:buChar char="•"/>
            </a:pPr>
            <a:r>
              <a:rPr lang="sv-SE" sz="2400" dirty="0"/>
              <a:t>Små rosterier samarbetar ofta direkt med odlarna – vilket ger dem bättre inkomster.</a:t>
            </a:r>
          </a:p>
          <a:p>
            <a:pPr marL="342900" indent="-342900">
              <a:buFont typeface="Arial" panose="020B0604020202020204" pitchFamily="34" charset="0"/>
              <a:buChar char="•"/>
            </a:pPr>
            <a:r>
              <a:rPr lang="sv-SE" sz="2400" dirty="0"/>
              <a:t>Producentorganisationer stöder bönder i hållbar odling, klimatanpassning och en bättre försörjning.</a:t>
            </a:r>
            <a:r>
              <a:rPr lang="fi-FI" sz="2400" dirty="0"/>
              <a:t> </a:t>
            </a:r>
            <a:endParaRPr lang="fi-FI" sz="3200" dirty="0"/>
          </a:p>
        </p:txBody>
      </p:sp>
      <p:sp>
        <p:nvSpPr>
          <p:cNvPr id="6" name="TextBox 5">
            <a:extLst>
              <a:ext uri="{FF2B5EF4-FFF2-40B4-BE49-F238E27FC236}">
                <a16:creationId xmlns:a16="http://schemas.microsoft.com/office/drawing/2014/main" id="{C50CA649-3D6C-60F6-E026-FCF000859B09}"/>
              </a:ext>
            </a:extLst>
          </p:cNvPr>
          <p:cNvSpPr txBox="1"/>
          <p:nvPr/>
        </p:nvSpPr>
        <p:spPr>
          <a:xfrm>
            <a:off x="15011400" y="6057988"/>
            <a:ext cx="16601237" cy="1030282"/>
          </a:xfrm>
          <a:prstGeom prst="rect">
            <a:avLst/>
          </a:prstGeom>
        </p:spPr>
        <p:txBody>
          <a:bodyPr wrap="square" lIns="0" tIns="0" rIns="0" bIns="0" rtlCol="0" anchor="t">
            <a:spAutoFit/>
          </a:bodyPr>
          <a:lstStyle/>
          <a:p>
            <a:pPr marL="0" lvl="0" indent="0">
              <a:lnSpc>
                <a:spcPts val="8639"/>
              </a:lnSpc>
            </a:pPr>
            <a:r>
              <a:rPr lang="en-US" sz="4800" b="1" dirty="0" err="1">
                <a:solidFill>
                  <a:srgbClr val="2D5A53"/>
                </a:solidFill>
                <a:latin typeface="Quicksand" pitchFamily="2" charset="0"/>
              </a:rPr>
              <a:t>Visste</a:t>
            </a:r>
            <a:r>
              <a:rPr lang="en-US" sz="4800" b="1" dirty="0">
                <a:solidFill>
                  <a:srgbClr val="2D5A53"/>
                </a:solidFill>
                <a:latin typeface="Quicksand" pitchFamily="2" charset="0"/>
              </a:rPr>
              <a:t> du</a:t>
            </a:r>
            <a:r>
              <a:rPr lang="en-US" sz="5400" b="1" dirty="0">
                <a:solidFill>
                  <a:srgbClr val="2D5A53"/>
                </a:solidFill>
                <a:latin typeface="Quicksand" pitchFamily="2" charset="0"/>
              </a:rPr>
              <a:t>?</a:t>
            </a:r>
            <a:endParaRPr lang="en-US" sz="7199" b="1" dirty="0">
              <a:solidFill>
                <a:srgbClr val="2D5A53"/>
              </a:solidFill>
              <a:latin typeface="Quicksand" pitchFamily="2" charset="0"/>
            </a:endParaRPr>
          </a:p>
        </p:txBody>
      </p:sp>
      <p:sp>
        <p:nvSpPr>
          <p:cNvPr id="7" name="Tekstiruutu 6">
            <a:extLst>
              <a:ext uri="{FF2B5EF4-FFF2-40B4-BE49-F238E27FC236}">
                <a16:creationId xmlns:a16="http://schemas.microsoft.com/office/drawing/2014/main" id="{32F68C86-CCA1-5A45-74EE-CCE19E927343}"/>
              </a:ext>
            </a:extLst>
          </p:cNvPr>
          <p:cNvSpPr txBox="1"/>
          <p:nvPr/>
        </p:nvSpPr>
        <p:spPr>
          <a:xfrm>
            <a:off x="14672088" y="7074866"/>
            <a:ext cx="3404905" cy="2554545"/>
          </a:xfrm>
          <a:prstGeom prst="rect">
            <a:avLst/>
          </a:prstGeom>
          <a:noFill/>
        </p:spPr>
        <p:txBody>
          <a:bodyPr wrap="square" rtlCol="0">
            <a:spAutoFit/>
          </a:bodyPr>
          <a:lstStyle/>
          <a:p>
            <a:pPr algn="ctr"/>
            <a:r>
              <a:rPr lang="sv-SE" sz="3200" dirty="0">
                <a:latin typeface="Quicksand" pitchFamily="2" charset="0"/>
              </a:rPr>
              <a:t>Att producera     1 kopp kaffe      (7 g malet kaffe) kräver 140 liter vatten!</a:t>
            </a:r>
            <a:endParaRPr lang="fi-FI" sz="3200" dirty="0">
              <a:latin typeface="Quicksand" pitchFamily="2" charset="0"/>
            </a:endParaRPr>
          </a:p>
        </p:txBody>
      </p:sp>
      <p:pic>
        <p:nvPicPr>
          <p:cNvPr id="15" name="Kuva 14" descr="Kuva, joka sisältää kohteen piha-, hymy, Ihmisen kasvot, puu&#10;&#10;Tekoälyn generoima sisältö voi olla virheellistä.">
            <a:extLst>
              <a:ext uri="{FF2B5EF4-FFF2-40B4-BE49-F238E27FC236}">
                <a16:creationId xmlns:a16="http://schemas.microsoft.com/office/drawing/2014/main" id="{DBA72DE7-34C3-8934-C097-E35BC88A6B3D}"/>
              </a:ext>
            </a:extLst>
          </p:cNvPr>
          <p:cNvPicPr>
            <a:picLocks noChangeAspect="1"/>
          </p:cNvPicPr>
          <p:nvPr/>
        </p:nvPicPr>
        <p:blipFill>
          <a:blip r:embed="rId3" cstate="print">
            <a:extLst>
              <a:ext uri="{28A0092B-C50C-407E-A947-70E740481C1C}">
                <a14:useLocalDpi xmlns:a14="http://schemas.microsoft.com/office/drawing/2010/main" val="0"/>
              </a:ext>
            </a:extLst>
          </a:blip>
          <a:srcRect l="5492" r="19184"/>
          <a:stretch/>
        </p:blipFill>
        <p:spPr>
          <a:xfrm rot="5400000">
            <a:off x="13783378" y="366195"/>
            <a:ext cx="4100327" cy="4082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Kuva 16" descr="Kuva, joka sisältää kohteen piha-, taivas, puu, plantaasi&#10;&#10;Tekoälyn generoima sisältö voi olla virheellistä.">
            <a:extLst>
              <a:ext uri="{FF2B5EF4-FFF2-40B4-BE49-F238E27FC236}">
                <a16:creationId xmlns:a16="http://schemas.microsoft.com/office/drawing/2014/main" id="{D1038FCE-6FD2-06BC-DD2F-24DEC7C1A0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587" y="7429500"/>
            <a:ext cx="3302233" cy="25102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Kuva 17" descr="Kahvipavut tasaisella täytöllä">
            <a:extLst>
              <a:ext uri="{FF2B5EF4-FFF2-40B4-BE49-F238E27FC236}">
                <a16:creationId xmlns:a16="http://schemas.microsoft.com/office/drawing/2014/main" id="{8BB5ACEA-B6FD-E62C-5BC0-3C299F963F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87661" y="6478700"/>
            <a:ext cx="2418816" cy="2418816"/>
          </a:xfrm>
          <a:prstGeom prst="rect">
            <a:avLst/>
          </a:prstGeom>
        </p:spPr>
      </p:pic>
      <p:pic>
        <p:nvPicPr>
          <p:cNvPr id="19" name="Kuva 18" descr="Suklaa tasaisella täytöllä">
            <a:extLst>
              <a:ext uri="{FF2B5EF4-FFF2-40B4-BE49-F238E27FC236}">
                <a16:creationId xmlns:a16="http://schemas.microsoft.com/office/drawing/2014/main" id="{96A82C49-D682-A190-71E0-7D552CB978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912517">
            <a:off x="10477574" y="-894971"/>
            <a:ext cx="2507111" cy="2507111"/>
          </a:xfrm>
          <a:prstGeom prst="rect">
            <a:avLst/>
          </a:prstGeom>
        </p:spPr>
      </p:pic>
      <p:pic>
        <p:nvPicPr>
          <p:cNvPr id="22" name="Kuva 21" descr="Kuva, joka sisältää kohteen puu, piha-, hedelmä, lehti&#10;&#10;Tekoälyn generoima sisältö voi olla virheellistä.">
            <a:extLst>
              <a:ext uri="{FF2B5EF4-FFF2-40B4-BE49-F238E27FC236}">
                <a16:creationId xmlns:a16="http://schemas.microsoft.com/office/drawing/2014/main" id="{063A0347-E55A-D035-42AB-34FD2558B92C}"/>
              </a:ext>
            </a:extLst>
          </p:cNvPr>
          <p:cNvPicPr>
            <a:picLocks noChangeAspect="1"/>
          </p:cNvPicPr>
          <p:nvPr/>
        </p:nvPicPr>
        <p:blipFill>
          <a:blip r:embed="rId9" cstate="print">
            <a:extLst>
              <a:ext uri="{28A0092B-C50C-407E-A947-70E740481C1C}">
                <a14:useLocalDpi xmlns:a14="http://schemas.microsoft.com/office/drawing/2010/main" val="0"/>
              </a:ext>
            </a:extLst>
          </a:blip>
          <a:srcRect t="12607" b="6271"/>
          <a:stretch/>
        </p:blipFill>
        <p:spPr>
          <a:xfrm>
            <a:off x="3975982" y="7481417"/>
            <a:ext cx="3036130" cy="2462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Kuva 23" descr="Kuva, joka sisältää kohteen juoma, kahvi, ruoka, puu&#10;&#10;Tekoälyn generoima sisältö voi olla virheellistä.">
            <a:extLst>
              <a:ext uri="{FF2B5EF4-FFF2-40B4-BE49-F238E27FC236}">
                <a16:creationId xmlns:a16="http://schemas.microsoft.com/office/drawing/2014/main" id="{C6F2AD19-A461-8B0D-7F7E-9E990BC1699B}"/>
              </a:ext>
            </a:extLst>
          </p:cNvPr>
          <p:cNvPicPr>
            <a:picLocks noChangeAspect="1"/>
          </p:cNvPicPr>
          <p:nvPr/>
        </p:nvPicPr>
        <p:blipFill>
          <a:blip r:embed="rId10" cstate="print">
            <a:extLst>
              <a:ext uri="{28A0092B-C50C-407E-A947-70E740481C1C}">
                <a14:useLocalDpi xmlns:a14="http://schemas.microsoft.com/office/drawing/2010/main" val="0"/>
              </a:ext>
            </a:extLst>
          </a:blip>
          <a:srcRect l="75" t="16683" r="9881" b="26420"/>
          <a:stretch/>
        </p:blipFill>
        <p:spPr>
          <a:xfrm>
            <a:off x="11285875" y="7481416"/>
            <a:ext cx="2898481" cy="24353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Kuva 24" descr="Karkki tasaisella täytöllä">
            <a:extLst>
              <a:ext uri="{FF2B5EF4-FFF2-40B4-BE49-F238E27FC236}">
                <a16:creationId xmlns:a16="http://schemas.microsoft.com/office/drawing/2014/main" id="{E7D81EB4-27A4-7B12-E16E-C3CBCA239A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6478081">
            <a:off x="-569181" y="3882399"/>
            <a:ext cx="1484851" cy="1484851"/>
          </a:xfrm>
          <a:prstGeom prst="rect">
            <a:avLst/>
          </a:prstGeom>
        </p:spPr>
      </p:pic>
      <p:sp>
        <p:nvSpPr>
          <p:cNvPr id="2" name="Tekstiruutu 1">
            <a:extLst>
              <a:ext uri="{FF2B5EF4-FFF2-40B4-BE49-F238E27FC236}">
                <a16:creationId xmlns:a16="http://schemas.microsoft.com/office/drawing/2014/main" id="{109A318E-287A-7EBB-588B-0085950023C8}"/>
              </a:ext>
            </a:extLst>
          </p:cNvPr>
          <p:cNvSpPr txBox="1"/>
          <p:nvPr/>
        </p:nvSpPr>
        <p:spPr>
          <a:xfrm>
            <a:off x="14478000" y="9927489"/>
            <a:ext cx="4805736" cy="369332"/>
          </a:xfrm>
          <a:prstGeom prst="rect">
            <a:avLst/>
          </a:prstGeom>
          <a:noFill/>
        </p:spPr>
        <p:txBody>
          <a:bodyPr wrap="square" rtlCol="0">
            <a:spAutoFit/>
          </a:bodyPr>
          <a:lstStyle/>
          <a:p>
            <a:r>
              <a:rPr lang="fi-FI" i="1" dirty="0" err="1"/>
              <a:t>Bilder</a:t>
            </a:r>
            <a:r>
              <a:rPr lang="fi-FI" i="1" dirty="0"/>
              <a:t>: Tiina Huvio, Jenny Öhman - FFD</a:t>
            </a:r>
          </a:p>
        </p:txBody>
      </p:sp>
      <p:sp>
        <p:nvSpPr>
          <p:cNvPr id="8" name="Tekstiruutu 7">
            <a:extLst>
              <a:ext uri="{FF2B5EF4-FFF2-40B4-BE49-F238E27FC236}">
                <a16:creationId xmlns:a16="http://schemas.microsoft.com/office/drawing/2014/main" id="{2E59D865-A352-9235-0BD5-58DB817B09EA}"/>
              </a:ext>
            </a:extLst>
          </p:cNvPr>
          <p:cNvSpPr txBox="1"/>
          <p:nvPr/>
        </p:nvSpPr>
        <p:spPr>
          <a:xfrm>
            <a:off x="320586" y="9926771"/>
            <a:ext cx="14767013" cy="369332"/>
          </a:xfrm>
          <a:prstGeom prst="rect">
            <a:avLst/>
          </a:prstGeom>
          <a:noFill/>
        </p:spPr>
        <p:txBody>
          <a:bodyPr wrap="square" rtlCol="0">
            <a:spAutoFit/>
          </a:bodyPr>
          <a:lstStyle/>
          <a:p>
            <a:r>
              <a:rPr lang="sv-SE" i="1" dirty="0"/>
              <a:t>Teodling i Tanzania.                          Kakaoträdet växer i tropiskt klimat, och kakaon görs av frön från dess frukt.       Mogna </a:t>
            </a:r>
            <a:r>
              <a:rPr lang="sv-SE" i="1" dirty="0" err="1"/>
              <a:t>kaffebär</a:t>
            </a:r>
            <a:r>
              <a:rPr lang="sv-SE" i="1" dirty="0"/>
              <a:t> är röda till färgen</a:t>
            </a:r>
            <a:r>
              <a:rPr lang="fi-FI" i="1" dirty="0"/>
              <a:t>.</a:t>
            </a:r>
          </a:p>
        </p:txBody>
      </p:sp>
      <p:pic>
        <p:nvPicPr>
          <p:cNvPr id="10" name="Kuva 9" descr="Kuva, joka sisältää kohteen henkilö, piha-, ruoka, käsi&#10;&#10;Tekoälyn generoima sisältö voi olla virheellistä.">
            <a:extLst>
              <a:ext uri="{FF2B5EF4-FFF2-40B4-BE49-F238E27FC236}">
                <a16:creationId xmlns:a16="http://schemas.microsoft.com/office/drawing/2014/main" id="{FECCB9D1-4F6C-C2CB-B6CF-ADEF09FBF78C}"/>
              </a:ext>
            </a:extLst>
          </p:cNvPr>
          <p:cNvPicPr>
            <a:picLocks noChangeAspect="1"/>
          </p:cNvPicPr>
          <p:nvPr/>
        </p:nvPicPr>
        <p:blipFill>
          <a:blip r:embed="rId13" cstate="print">
            <a:extLst>
              <a:ext uri="{28A0092B-C50C-407E-A947-70E740481C1C}">
                <a14:useLocalDpi xmlns:a14="http://schemas.microsoft.com/office/drawing/2010/main" val="0"/>
              </a:ext>
            </a:extLst>
          </a:blip>
          <a:srcRect l="29825" r="18459"/>
          <a:stretch/>
        </p:blipFill>
        <p:spPr>
          <a:xfrm rot="5400000">
            <a:off x="7919040" y="6927651"/>
            <a:ext cx="2459908" cy="3567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kstiruutu 10">
            <a:extLst>
              <a:ext uri="{FF2B5EF4-FFF2-40B4-BE49-F238E27FC236}">
                <a16:creationId xmlns:a16="http://schemas.microsoft.com/office/drawing/2014/main" id="{E366B7DC-D3DA-09F5-D244-4A61B53313E7}"/>
              </a:ext>
            </a:extLst>
          </p:cNvPr>
          <p:cNvSpPr txBox="1"/>
          <p:nvPr/>
        </p:nvSpPr>
        <p:spPr>
          <a:xfrm>
            <a:off x="13792199" y="4549040"/>
            <a:ext cx="4082684" cy="1477328"/>
          </a:xfrm>
          <a:prstGeom prst="rect">
            <a:avLst/>
          </a:prstGeom>
          <a:noFill/>
        </p:spPr>
        <p:txBody>
          <a:bodyPr wrap="square" rtlCol="0">
            <a:spAutoFit/>
          </a:bodyPr>
          <a:lstStyle/>
          <a:p>
            <a:r>
              <a:rPr lang="sv-SE" i="1" dirty="0"/>
              <a:t>Även om kaffets pris stiger i Finland, betyder det inte att småbönder – som kenyanska Theretina </a:t>
            </a:r>
            <a:r>
              <a:rPr lang="sv-SE" i="1" dirty="0" err="1"/>
              <a:t>Mwiti</a:t>
            </a:r>
            <a:r>
              <a:rPr lang="sv-SE" i="1" dirty="0"/>
              <a:t> – får mer pengar. Bara en liten del av pengarna når odlarens plånbok.</a:t>
            </a:r>
            <a:r>
              <a:rPr lang="fi-FI" sz="1400" i="1" dirty="0" err="1">
                <a:hlinkClick r:id="rId14"/>
              </a:rPr>
              <a:t>Läs</a:t>
            </a:r>
            <a:r>
              <a:rPr lang="fi-FI" sz="1400" i="1" dirty="0">
                <a:hlinkClick r:id="rId14"/>
              </a:rPr>
              <a:t> </a:t>
            </a:r>
            <a:r>
              <a:rPr lang="fi-FI" sz="1400" i="1" dirty="0" err="1">
                <a:hlinkClick r:id="rId14"/>
              </a:rPr>
              <a:t>mer</a:t>
            </a:r>
            <a:r>
              <a:rPr lang="fi-FI" sz="1400" i="1" dirty="0">
                <a:hlinkClick r:id="rId14"/>
              </a:rPr>
              <a:t> i </a:t>
            </a:r>
            <a:r>
              <a:rPr lang="fi-FI" sz="1400" i="1" dirty="0" err="1">
                <a:hlinkClick r:id="rId14"/>
              </a:rPr>
              <a:t>Yles</a:t>
            </a:r>
            <a:r>
              <a:rPr lang="fi-FI" sz="1400" i="1" dirty="0">
                <a:hlinkClick r:id="rId14"/>
              </a:rPr>
              <a:t> </a:t>
            </a:r>
            <a:r>
              <a:rPr lang="fi-FI" sz="1400" i="1" dirty="0" err="1">
                <a:hlinkClick r:id="rId14"/>
              </a:rPr>
              <a:t>artikel</a:t>
            </a:r>
            <a:r>
              <a:rPr lang="fi-FI" sz="1400" i="1" dirty="0">
                <a:hlinkClick r:id="rId14"/>
              </a:rPr>
              <a:t> 3/2025</a:t>
            </a:r>
            <a:endParaRPr lang="fi-FI" i="1" dirty="0"/>
          </a:p>
        </p:txBody>
      </p:sp>
    </p:spTree>
    <p:extLst>
      <p:ext uri="{BB962C8B-B14F-4D97-AF65-F5344CB8AC3E}">
        <p14:creationId xmlns:p14="http://schemas.microsoft.com/office/powerpoint/2010/main" val="197896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17774-2499-6455-2229-F910B32B3F6E}"/>
            </a:ext>
          </a:extLst>
        </p:cNvPr>
        <p:cNvGrpSpPr/>
        <p:nvPr/>
      </p:nvGrpSpPr>
      <p:grpSpPr>
        <a:xfrm>
          <a:off x="0" y="0"/>
          <a:ext cx="0" cy="0"/>
          <a:chOff x="0" y="0"/>
          <a:chExt cx="0" cy="0"/>
        </a:xfrm>
      </p:grpSpPr>
      <p:sp>
        <p:nvSpPr>
          <p:cNvPr id="22" name="Freeform 2">
            <a:extLst>
              <a:ext uri="{FF2B5EF4-FFF2-40B4-BE49-F238E27FC236}">
                <a16:creationId xmlns:a16="http://schemas.microsoft.com/office/drawing/2014/main" id="{F39219C6-B0CD-94CB-7352-F78775F3B58B}"/>
              </a:ext>
            </a:extLst>
          </p:cNvPr>
          <p:cNvSpPr/>
          <p:nvPr/>
        </p:nvSpPr>
        <p:spPr>
          <a:xfrm>
            <a:off x="-4327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20" b="-120"/>
            </a:stretch>
          </a:blipFill>
        </p:spPr>
        <p:txBody>
          <a:bodyPr/>
          <a:lstStyle/>
          <a:p>
            <a:endParaRPr lang="fi-FI"/>
          </a:p>
        </p:txBody>
      </p:sp>
      <p:sp>
        <p:nvSpPr>
          <p:cNvPr id="5" name="TextBox 5">
            <a:extLst>
              <a:ext uri="{FF2B5EF4-FFF2-40B4-BE49-F238E27FC236}">
                <a16:creationId xmlns:a16="http://schemas.microsoft.com/office/drawing/2014/main" id="{19819BFF-3676-CC3A-69E9-38398AC6F74D}"/>
              </a:ext>
            </a:extLst>
          </p:cNvPr>
          <p:cNvSpPr txBox="1"/>
          <p:nvPr/>
        </p:nvSpPr>
        <p:spPr>
          <a:xfrm>
            <a:off x="3674786" y="115541"/>
            <a:ext cx="16601237" cy="1102866"/>
          </a:xfrm>
          <a:prstGeom prst="rect">
            <a:avLst/>
          </a:prstGeom>
        </p:spPr>
        <p:txBody>
          <a:bodyPr wrap="square" lIns="0" tIns="0" rIns="0" bIns="0" rtlCol="0" anchor="t">
            <a:spAutoFit/>
          </a:bodyPr>
          <a:lstStyle/>
          <a:p>
            <a:pPr marL="0" lvl="0" indent="0">
              <a:lnSpc>
                <a:spcPts val="8639"/>
              </a:lnSpc>
            </a:pPr>
            <a:r>
              <a:rPr lang="en-US" sz="7199" b="1" dirty="0" err="1">
                <a:solidFill>
                  <a:srgbClr val="359085"/>
                </a:solidFill>
                <a:latin typeface="Quicksand" pitchFamily="2" charset="0"/>
              </a:rPr>
              <a:t>Avokado</a:t>
            </a:r>
            <a:endParaRPr lang="en-US" sz="7199" b="1" dirty="0">
              <a:solidFill>
                <a:srgbClr val="359085"/>
              </a:solidFill>
              <a:latin typeface="Quicksand" pitchFamily="2" charset="0"/>
            </a:endParaRPr>
          </a:p>
        </p:txBody>
      </p:sp>
      <p:sp>
        <p:nvSpPr>
          <p:cNvPr id="4" name="Tekstiruutu 3">
            <a:extLst>
              <a:ext uri="{FF2B5EF4-FFF2-40B4-BE49-F238E27FC236}">
                <a16:creationId xmlns:a16="http://schemas.microsoft.com/office/drawing/2014/main" id="{4C84C58D-F4D4-1781-3B28-13F890533039}"/>
              </a:ext>
            </a:extLst>
          </p:cNvPr>
          <p:cNvSpPr txBox="1"/>
          <p:nvPr/>
        </p:nvSpPr>
        <p:spPr>
          <a:xfrm>
            <a:off x="467562" y="2933700"/>
            <a:ext cx="16764001" cy="1077218"/>
          </a:xfrm>
          <a:prstGeom prst="rect">
            <a:avLst/>
          </a:prstGeom>
          <a:noFill/>
        </p:spPr>
        <p:txBody>
          <a:bodyPr wrap="square" rtlCol="0">
            <a:spAutoFit/>
          </a:bodyPr>
          <a:lstStyle/>
          <a:p>
            <a:endParaRPr lang="fi-FI" sz="3200" dirty="0"/>
          </a:p>
          <a:p>
            <a:endParaRPr lang="fi-FI" sz="3200" dirty="0"/>
          </a:p>
        </p:txBody>
      </p:sp>
      <p:sp>
        <p:nvSpPr>
          <p:cNvPr id="10" name="Tekstiruutu 9">
            <a:extLst>
              <a:ext uri="{FF2B5EF4-FFF2-40B4-BE49-F238E27FC236}">
                <a16:creationId xmlns:a16="http://schemas.microsoft.com/office/drawing/2014/main" id="{931E03A1-B4BE-A506-FA8C-4C06A83FF1BE}"/>
              </a:ext>
            </a:extLst>
          </p:cNvPr>
          <p:cNvSpPr txBox="1"/>
          <p:nvPr/>
        </p:nvSpPr>
        <p:spPr>
          <a:xfrm>
            <a:off x="3674786" y="1246855"/>
            <a:ext cx="14787861" cy="16158270"/>
          </a:xfrm>
          <a:prstGeom prst="rect">
            <a:avLst/>
          </a:prstGeom>
          <a:noFill/>
        </p:spPr>
        <p:txBody>
          <a:bodyPr wrap="square" rtlCol="0">
            <a:spAutoFit/>
          </a:bodyPr>
          <a:lstStyle/>
          <a:p>
            <a:r>
              <a:rPr lang="sv-SE" sz="2400" dirty="0"/>
              <a:t>Avokado är en frukt som ursprungligen kommer från Centralamerika, </a:t>
            </a:r>
          </a:p>
          <a:p>
            <a:r>
              <a:rPr lang="sv-SE" sz="2400" dirty="0"/>
              <a:t>och har blivit mycket populär i Finland de senaste åren.</a:t>
            </a:r>
          </a:p>
          <a:p>
            <a:endParaRPr lang="fi-FI" sz="2400" dirty="0"/>
          </a:p>
          <a:p>
            <a:r>
              <a:rPr lang="fi-FI" sz="2400" b="1" dirty="0" err="1">
                <a:latin typeface="Quicksand" pitchFamily="2" charset="0"/>
              </a:rPr>
              <a:t>Var</a:t>
            </a:r>
            <a:r>
              <a:rPr lang="fi-FI" sz="2400" b="1" dirty="0">
                <a:latin typeface="Quicksand" pitchFamily="2" charset="0"/>
              </a:rPr>
              <a:t> </a:t>
            </a:r>
            <a:r>
              <a:rPr lang="fi-FI" sz="2400" b="1" dirty="0" err="1">
                <a:latin typeface="Quicksand" pitchFamily="2" charset="0"/>
              </a:rPr>
              <a:t>odlas</a:t>
            </a:r>
            <a:r>
              <a:rPr lang="fi-FI" sz="2400" b="1" dirty="0">
                <a:latin typeface="Quicksand" pitchFamily="2" charset="0"/>
              </a:rPr>
              <a:t> avokado?</a:t>
            </a:r>
          </a:p>
          <a:p>
            <a:r>
              <a:rPr lang="sv-SE" sz="2400" dirty="0"/>
              <a:t>Idag odlas avokado över hela världen. De största producentländerna är Mexiko, Colombia och Peru. Avokadon som kommer till Finland transporteras ofta via Nederländerna, men den är odlad främst i Brasilien, Peru och Spanien. Mindre mängder importeras också från Israel, Sydafrika, Colombia och Mexiko.</a:t>
            </a:r>
          </a:p>
          <a:p>
            <a:endParaRPr lang="fi-FI" sz="2400" dirty="0"/>
          </a:p>
          <a:p>
            <a:r>
              <a:rPr lang="sv-SE" sz="2400" b="1" dirty="0">
                <a:latin typeface="Quicksand" pitchFamily="2" charset="0"/>
              </a:rPr>
              <a:t>Avokado – det gröna guldet från världen</a:t>
            </a:r>
          </a:p>
          <a:p>
            <a:r>
              <a:rPr lang="sv-SE" sz="2400" dirty="0"/>
              <a:t>På grund av avokadons popularitet har många odlare bytt från kaffe eller bönor till avokado. I vissa områden kallas avokado för det gröna guldet - dock med en annan betydelse än i Finland, där "det gröna guldet" ofta syftar på skog.</a:t>
            </a:r>
          </a:p>
          <a:p>
            <a:endParaRPr lang="fi-FI" sz="2400" dirty="0"/>
          </a:p>
          <a:p>
            <a:r>
              <a:rPr lang="sv-SE" sz="2400" b="1" dirty="0">
                <a:latin typeface="Quicksand" pitchFamily="2" charset="0"/>
              </a:rPr>
              <a:t>Hur mycket vatten behövs för att odla avokado</a:t>
            </a:r>
            <a:r>
              <a:rPr lang="fi-FI" sz="2400" b="1" dirty="0">
                <a:latin typeface="Quicksand" pitchFamily="2" charset="0"/>
              </a:rPr>
              <a:t>?</a:t>
            </a:r>
          </a:p>
          <a:p>
            <a:r>
              <a:rPr lang="sv-SE" sz="2400" dirty="0"/>
              <a:t>Det går åt i genomsnitt 600–800 liter vatten för att producera 1 kg avokado. På torra områden kan behovet vara nästan dubbelt så stort. Men all odling belastar inte vattenresurserna lika mycket - till exempel odlas avokado i höglandet i Kenya och Tanzania med regnvatten, utan konstbevattning.</a:t>
            </a:r>
          </a:p>
          <a:p>
            <a:endParaRPr lang="fi-FI" sz="2400" dirty="0"/>
          </a:p>
          <a:p>
            <a:r>
              <a:rPr lang="sv-SE" sz="2400" b="1" dirty="0">
                <a:latin typeface="Quicksand" pitchFamily="2" charset="0"/>
              </a:rPr>
              <a:t>Hur kan du påverka som konsument?</a:t>
            </a:r>
            <a:endParaRPr lang="fi-FI" sz="2400" b="1" dirty="0">
              <a:latin typeface="Quicksand" pitchFamily="2" charset="0"/>
            </a:endParaRPr>
          </a:p>
          <a:p>
            <a:r>
              <a:rPr lang="sv-SE" sz="2400" dirty="0"/>
              <a:t>När du äter avokado eller andra frukter som kommer långt ifrån är det bra att tänka på var och hur de har odlats. Om du väljer frukter enligt säsong har de troligen krävt mindre bevattning. På vissa platser växer avokadon till och med </a:t>
            </a:r>
            <a:r>
              <a:rPr lang="sv-SE" sz="2400" dirty="0" err="1"/>
              <a:t>med</a:t>
            </a:r>
            <a:r>
              <a:rPr lang="sv-SE" sz="2400" dirty="0"/>
              <a:t> enbart regnvatten – men på grund av klimatförändringar kan vatten vara knappare på vissa håll, så ansvarsfulla val är viktiga.</a:t>
            </a:r>
          </a:p>
          <a:p>
            <a:r>
              <a:rPr lang="fi-FI" i="1" dirty="0" err="1"/>
              <a:t>Läs</a:t>
            </a:r>
            <a:r>
              <a:rPr lang="fi-FI" i="1" dirty="0"/>
              <a:t> </a:t>
            </a:r>
            <a:r>
              <a:rPr lang="fi-FI" i="1" dirty="0" err="1"/>
              <a:t>mer</a:t>
            </a:r>
            <a:r>
              <a:rPr lang="fi-FI" i="1" dirty="0"/>
              <a:t> – </a:t>
            </a:r>
            <a:r>
              <a:rPr lang="fi-FI" i="1" dirty="0" err="1">
                <a:hlinkClick r:id="rId4"/>
              </a:rPr>
              <a:t>Yles</a:t>
            </a:r>
            <a:r>
              <a:rPr lang="fi-FI" i="1" dirty="0">
                <a:hlinkClick r:id="rId4"/>
              </a:rPr>
              <a:t> </a:t>
            </a:r>
            <a:r>
              <a:rPr lang="fi-FI" i="1" dirty="0" err="1">
                <a:hlinkClick r:id="rId4"/>
              </a:rPr>
              <a:t>artikel</a:t>
            </a:r>
            <a:r>
              <a:rPr lang="fi-FI" i="1" dirty="0">
                <a:hlinkClick r:id="rId4"/>
              </a:rPr>
              <a:t> </a:t>
            </a:r>
            <a:r>
              <a:rPr lang="fi-FI" i="1" dirty="0" err="1">
                <a:hlinkClick r:id="rId4"/>
              </a:rPr>
              <a:t>om</a:t>
            </a:r>
            <a:r>
              <a:rPr lang="fi-FI" i="1" dirty="0">
                <a:hlinkClick r:id="rId4"/>
              </a:rPr>
              <a:t> </a:t>
            </a:r>
            <a:r>
              <a:rPr lang="fi-FI" i="1" dirty="0" err="1">
                <a:hlinkClick r:id="rId4"/>
              </a:rPr>
              <a:t>hur</a:t>
            </a:r>
            <a:r>
              <a:rPr lang="fi-FI" i="1" dirty="0">
                <a:hlinkClick r:id="rId4"/>
              </a:rPr>
              <a:t> </a:t>
            </a:r>
            <a:r>
              <a:rPr lang="fi-FI" i="1" dirty="0" err="1">
                <a:hlinkClick r:id="rId4"/>
              </a:rPr>
              <a:t>torkan</a:t>
            </a:r>
            <a:r>
              <a:rPr lang="fi-FI" i="1" dirty="0">
                <a:hlinkClick r:id="rId4"/>
              </a:rPr>
              <a:t> </a:t>
            </a:r>
            <a:r>
              <a:rPr lang="fi-FI" i="1" dirty="0" err="1">
                <a:hlinkClick r:id="rId4"/>
              </a:rPr>
              <a:t>påverkar</a:t>
            </a:r>
            <a:r>
              <a:rPr lang="fi-FI" i="1" dirty="0">
                <a:hlinkClick r:id="rId4"/>
              </a:rPr>
              <a:t> </a:t>
            </a:r>
            <a:r>
              <a:rPr lang="fi-FI" i="1" dirty="0" err="1">
                <a:hlinkClick r:id="rId4"/>
              </a:rPr>
              <a:t>avokadoodling</a:t>
            </a:r>
            <a:r>
              <a:rPr lang="fi-FI" i="1" dirty="0">
                <a:hlinkClick r:id="rId4"/>
              </a:rPr>
              <a:t> i </a:t>
            </a:r>
            <a:r>
              <a:rPr lang="fi-FI" i="1" dirty="0" err="1">
                <a:hlinkClick r:id="rId4"/>
              </a:rPr>
              <a:t>Spanien</a:t>
            </a:r>
            <a:r>
              <a:rPr lang="fi-FI" i="1" dirty="0">
                <a:hlinkClick r:id="rId4"/>
              </a:rPr>
              <a:t> </a:t>
            </a:r>
            <a:r>
              <a:rPr lang="fi-FI" i="1" dirty="0"/>
              <a:t>(3/2024), </a:t>
            </a:r>
          </a:p>
          <a:p>
            <a:r>
              <a:rPr lang="fi-FI" i="1" dirty="0" err="1"/>
              <a:t>på</a:t>
            </a:r>
            <a:r>
              <a:rPr lang="fi-FI" i="1" dirty="0"/>
              <a:t> </a:t>
            </a:r>
            <a:r>
              <a:rPr lang="fi-FI" i="1" dirty="0" err="1"/>
              <a:t>finska</a:t>
            </a:r>
            <a:r>
              <a:rPr lang="fi-FI" i="1" dirty="0"/>
              <a:t>: </a:t>
            </a:r>
            <a:r>
              <a:rPr lang="fi-FI" b="1" i="1" dirty="0">
                <a:hlinkClick r:id="rId5"/>
              </a:rPr>
              <a:t>Ylen uutinen (11/2024):</a:t>
            </a:r>
            <a:r>
              <a:rPr lang="fi-FI" i="1" dirty="0">
                <a:hlinkClick r:id="rId5"/>
              </a:rPr>
              <a:t> Kenian avokadovientibuumi - viljely onnistuu sadevedellä ja tuo viljelijöille parempia tuloja.</a:t>
            </a:r>
            <a:endParaRPr lang="fi-FI" dirty="0"/>
          </a:p>
          <a:p>
            <a:pPr marL="457200" indent="-457200">
              <a:buFont typeface="Arial" panose="020B0604020202020204" pitchFamily="34" charset="0"/>
              <a:buChar char="•"/>
            </a:pPr>
            <a:endParaRPr lang="fi-FI" sz="3200" dirty="0"/>
          </a:p>
          <a:p>
            <a:r>
              <a:rPr lang="fi-FI" sz="3200" dirty="0"/>
              <a:t> </a:t>
            </a:r>
          </a:p>
          <a:p>
            <a:endParaRPr lang="fi-FI" sz="3200" dirty="0"/>
          </a:p>
          <a:p>
            <a:endParaRPr lang="fi-FI" sz="3200" dirty="0"/>
          </a:p>
          <a:p>
            <a:endParaRPr lang="fi-FI" sz="3200"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dirty="0"/>
          </a:p>
        </p:txBody>
      </p:sp>
      <p:pic>
        <p:nvPicPr>
          <p:cNvPr id="8" name="Kuva 7" descr="Kuva, joka sisältää kohteen puu, hedelmä, piha-, lehti&#10;&#10;Tekoälyn generoima sisältö voi olla virheellistä.">
            <a:extLst>
              <a:ext uri="{FF2B5EF4-FFF2-40B4-BE49-F238E27FC236}">
                <a16:creationId xmlns:a16="http://schemas.microsoft.com/office/drawing/2014/main" id="{5AF64DF8-E4B3-C3F7-CB70-EBD5F98B717B}"/>
              </a:ext>
            </a:extLst>
          </p:cNvPr>
          <p:cNvPicPr>
            <a:picLocks noChangeAspect="1"/>
          </p:cNvPicPr>
          <p:nvPr/>
        </p:nvPicPr>
        <p:blipFill>
          <a:blip r:embed="rId6" cstate="print">
            <a:extLst>
              <a:ext uri="{28A0092B-C50C-407E-A947-70E740481C1C}">
                <a14:useLocalDpi xmlns:a14="http://schemas.microsoft.com/office/drawing/2010/main" val="0"/>
              </a:ext>
            </a:extLst>
          </a:blip>
          <a:srcRect r="28409"/>
          <a:stretch/>
        </p:blipFill>
        <p:spPr>
          <a:xfrm rot="5400000">
            <a:off x="392035" y="2519556"/>
            <a:ext cx="2880639" cy="3032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Kuva 13" descr="Kuva, joka sisältää kohteen henkilö, puu, vaate, piha-&#10;&#10;Tekoälyn generoima sisältö voi olla virheellistä.">
            <a:extLst>
              <a:ext uri="{FF2B5EF4-FFF2-40B4-BE49-F238E27FC236}">
                <a16:creationId xmlns:a16="http://schemas.microsoft.com/office/drawing/2014/main" id="{601F0851-E783-A35C-281C-785CD5DF12C0}"/>
              </a:ext>
            </a:extLst>
          </p:cNvPr>
          <p:cNvPicPr>
            <a:picLocks noChangeAspect="1"/>
          </p:cNvPicPr>
          <p:nvPr/>
        </p:nvPicPr>
        <p:blipFill>
          <a:blip r:embed="rId7" cstate="print">
            <a:extLst>
              <a:ext uri="{28A0092B-C50C-407E-A947-70E740481C1C}">
                <a14:useLocalDpi xmlns:a14="http://schemas.microsoft.com/office/drawing/2010/main" val="0"/>
              </a:ext>
            </a:extLst>
          </a:blip>
          <a:srcRect t="22621" r="5422" b="17789"/>
          <a:stretch/>
        </p:blipFill>
        <p:spPr>
          <a:xfrm>
            <a:off x="316257" y="5776759"/>
            <a:ext cx="3048000" cy="2880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Kuva 15" descr="Kuva, joka sisältää kohteen Ihmisen kasvot, henkilö, puu, vaate&#10;&#10;Tekoälyn generoima sisältö voi olla virheellistä.">
            <a:extLst>
              <a:ext uri="{FF2B5EF4-FFF2-40B4-BE49-F238E27FC236}">
                <a16:creationId xmlns:a16="http://schemas.microsoft.com/office/drawing/2014/main" id="{629B9E04-05DA-EA12-2FD4-33B11B9B432E}"/>
              </a:ext>
            </a:extLst>
          </p:cNvPr>
          <p:cNvPicPr>
            <a:picLocks noChangeAspect="1"/>
          </p:cNvPicPr>
          <p:nvPr/>
        </p:nvPicPr>
        <p:blipFill>
          <a:blip r:embed="rId8" cstate="print">
            <a:extLst>
              <a:ext uri="{28A0092B-C50C-407E-A947-70E740481C1C}">
                <a14:useLocalDpi xmlns:a14="http://schemas.microsoft.com/office/drawing/2010/main" val="0"/>
              </a:ext>
            </a:extLst>
          </a:blip>
          <a:srcRect t="3883" b="8506"/>
          <a:stretch/>
        </p:blipFill>
        <p:spPr>
          <a:xfrm>
            <a:off x="317404" y="291762"/>
            <a:ext cx="3048000" cy="20027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Kuva 16" descr="Avokado ääriviiva">
            <a:extLst>
              <a:ext uri="{FF2B5EF4-FFF2-40B4-BE49-F238E27FC236}">
                <a16:creationId xmlns:a16="http://schemas.microsoft.com/office/drawing/2014/main" id="{BFDCD807-4E3B-5B81-A049-1E02807CF5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11200" y="114300"/>
            <a:ext cx="2286000" cy="2286000"/>
          </a:xfrm>
          <a:prstGeom prst="rect">
            <a:avLst/>
          </a:prstGeom>
        </p:spPr>
      </p:pic>
      <p:sp>
        <p:nvSpPr>
          <p:cNvPr id="21" name="Tekstiruutu 20">
            <a:extLst>
              <a:ext uri="{FF2B5EF4-FFF2-40B4-BE49-F238E27FC236}">
                <a16:creationId xmlns:a16="http://schemas.microsoft.com/office/drawing/2014/main" id="{C857FC93-B7F7-CA61-35E6-D5F59249512A}"/>
              </a:ext>
            </a:extLst>
          </p:cNvPr>
          <p:cNvSpPr txBox="1"/>
          <p:nvPr/>
        </p:nvSpPr>
        <p:spPr>
          <a:xfrm>
            <a:off x="316257" y="8724900"/>
            <a:ext cx="3048000" cy="1477328"/>
          </a:xfrm>
          <a:prstGeom prst="rect">
            <a:avLst/>
          </a:prstGeom>
          <a:noFill/>
        </p:spPr>
        <p:txBody>
          <a:bodyPr wrap="square" rtlCol="0">
            <a:spAutoFit/>
          </a:bodyPr>
          <a:lstStyle/>
          <a:p>
            <a:r>
              <a:rPr lang="sv-SE" i="1" dirty="0"/>
              <a:t>I högländerna i Tanzania odlar </a:t>
            </a:r>
            <a:r>
              <a:rPr lang="fi-FI" i="1" dirty="0" err="1"/>
              <a:t>Ronika</a:t>
            </a:r>
            <a:r>
              <a:rPr lang="sv-SE" i="1" dirty="0"/>
              <a:t> och </a:t>
            </a:r>
            <a:r>
              <a:rPr lang="fi-FI" i="1" dirty="0" err="1"/>
              <a:t>Batwel</a:t>
            </a:r>
            <a:r>
              <a:rPr lang="sv-SE" i="1" dirty="0"/>
              <a:t> avokado med enbart regnvatten - utan konstbevattning.</a:t>
            </a:r>
            <a:endParaRPr lang="fi-FI" i="1" dirty="0"/>
          </a:p>
          <a:p>
            <a:r>
              <a:rPr lang="fi-FI" i="1" dirty="0" err="1"/>
              <a:t>Bilder</a:t>
            </a:r>
            <a:r>
              <a:rPr lang="fi-FI" i="1" dirty="0"/>
              <a:t>: Jenny Öhman - FFD</a:t>
            </a:r>
          </a:p>
        </p:txBody>
      </p:sp>
      <p:pic>
        <p:nvPicPr>
          <p:cNvPr id="24" name="Kuva 23" descr="Lehtipuu tasaisella täytöllä">
            <a:extLst>
              <a:ext uri="{FF2B5EF4-FFF2-40B4-BE49-F238E27FC236}">
                <a16:creationId xmlns:a16="http://schemas.microsoft.com/office/drawing/2014/main" id="{89792C76-49AC-080B-7CDB-FE4AE9BA8B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773400" y="179275"/>
            <a:ext cx="2161101" cy="2161101"/>
          </a:xfrm>
          <a:prstGeom prst="rect">
            <a:avLst/>
          </a:prstGeom>
        </p:spPr>
      </p:pic>
    </p:spTree>
    <p:extLst>
      <p:ext uri="{BB962C8B-B14F-4D97-AF65-F5344CB8AC3E}">
        <p14:creationId xmlns:p14="http://schemas.microsoft.com/office/powerpoint/2010/main" val="2338119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7F5F9-2C18-CB0F-2F2E-DA91075488B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679D9B0-5F02-BBD0-6470-F2605C96A5E3}"/>
              </a:ext>
            </a:extLst>
          </p:cNvPr>
          <p:cNvSpPr/>
          <p:nvPr/>
        </p:nvSpPr>
        <p:spPr>
          <a:xfrm>
            <a:off x="30708"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0" b="-50"/>
            </a:stretch>
          </a:blipFill>
        </p:spPr>
        <p:txBody>
          <a:bodyPr/>
          <a:lstStyle/>
          <a:p>
            <a:endParaRPr lang="fi-FI"/>
          </a:p>
        </p:txBody>
      </p:sp>
      <p:sp>
        <p:nvSpPr>
          <p:cNvPr id="3" name="TextBox 3">
            <a:extLst>
              <a:ext uri="{FF2B5EF4-FFF2-40B4-BE49-F238E27FC236}">
                <a16:creationId xmlns:a16="http://schemas.microsoft.com/office/drawing/2014/main" id="{0FCF4AF2-5675-B5AF-B23E-FE30C41AF676}"/>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5E358E42-339F-A10F-4BED-0F5C8E20F88C}"/>
              </a:ext>
            </a:extLst>
          </p:cNvPr>
          <p:cNvSpPr txBox="1"/>
          <p:nvPr/>
        </p:nvSpPr>
        <p:spPr>
          <a:xfrm>
            <a:off x="802433" y="220057"/>
            <a:ext cx="16601237" cy="1102866"/>
          </a:xfrm>
          <a:prstGeom prst="rect">
            <a:avLst/>
          </a:prstGeom>
        </p:spPr>
        <p:txBody>
          <a:bodyPr wrap="square" lIns="0" tIns="0" rIns="0" bIns="0" rtlCol="0" anchor="t">
            <a:spAutoFit/>
          </a:bodyPr>
          <a:lstStyle/>
          <a:p>
            <a:pPr marL="0" lvl="0" indent="0">
              <a:lnSpc>
                <a:spcPts val="8639"/>
              </a:lnSpc>
            </a:pPr>
            <a:r>
              <a:rPr lang="en-US" sz="7199" b="1" dirty="0" err="1">
                <a:solidFill>
                  <a:srgbClr val="359085"/>
                </a:solidFill>
                <a:latin typeface="Quicksand" pitchFamily="2" charset="0"/>
              </a:rPr>
              <a:t>Kryddor</a:t>
            </a:r>
            <a:r>
              <a:rPr lang="en-US" sz="7199" b="1" dirty="0">
                <a:solidFill>
                  <a:srgbClr val="118933"/>
                </a:solidFill>
                <a:latin typeface="Quicksand" pitchFamily="2" charset="0"/>
              </a:rPr>
              <a:t> </a:t>
            </a:r>
          </a:p>
        </p:txBody>
      </p:sp>
      <p:sp>
        <p:nvSpPr>
          <p:cNvPr id="4" name="Tekstiruutu 3">
            <a:extLst>
              <a:ext uri="{FF2B5EF4-FFF2-40B4-BE49-F238E27FC236}">
                <a16:creationId xmlns:a16="http://schemas.microsoft.com/office/drawing/2014/main" id="{0AD1439C-7733-B71B-C345-7B4F4B836518}"/>
              </a:ext>
            </a:extLst>
          </p:cNvPr>
          <p:cNvSpPr txBox="1"/>
          <p:nvPr/>
        </p:nvSpPr>
        <p:spPr>
          <a:xfrm>
            <a:off x="766196" y="1485579"/>
            <a:ext cx="11959499" cy="10187404"/>
          </a:xfrm>
          <a:prstGeom prst="rect">
            <a:avLst/>
          </a:prstGeom>
          <a:noFill/>
        </p:spPr>
        <p:txBody>
          <a:bodyPr wrap="square" rtlCol="0">
            <a:spAutoFit/>
          </a:bodyPr>
          <a:lstStyle/>
          <a:p>
            <a:r>
              <a:rPr lang="sv-SE" sz="2400" b="1" dirty="0">
                <a:latin typeface="Quicksand" pitchFamily="2" charset="0"/>
              </a:rPr>
              <a:t>Kryddor – ett enkelt sätt att ge maten mer smak</a:t>
            </a:r>
          </a:p>
          <a:p>
            <a:r>
              <a:rPr lang="sv-SE" sz="2400" dirty="0"/>
              <a:t>Finländare är flitiga med att använda kryddor, där de vanligaste är svartpeppar, salt, paprikapulver och kanel. Färdiga kryddblandningar har också blivit allt mer populära.</a:t>
            </a:r>
          </a:p>
          <a:p>
            <a:endParaRPr lang="fi-FI" sz="2400" dirty="0"/>
          </a:p>
          <a:p>
            <a:r>
              <a:rPr lang="sv-SE" sz="2400" b="1" dirty="0">
                <a:latin typeface="Quicksand" pitchFamily="2" charset="0"/>
              </a:rPr>
              <a:t>Kryddornas resa från småbruk till kök </a:t>
            </a:r>
          </a:p>
          <a:p>
            <a:r>
              <a:rPr lang="sv-SE" sz="2400" dirty="0"/>
              <a:t>Vanilj, svartpeppar, kanel och ingefära – och många andra kryddor – växer långt borta,           ofta på småbrukares fält och i skogar. Odlingen av kryddor kan ge inkomster i fattiga områden och förbättra familjernas liv.</a:t>
            </a:r>
          </a:p>
          <a:p>
            <a:endParaRPr lang="fi-FI" sz="2400" dirty="0"/>
          </a:p>
          <a:p>
            <a:r>
              <a:rPr lang="sv-SE" sz="2400" dirty="0"/>
              <a:t>Kryddor odlas utspritt i olika länder på små gårdar.</a:t>
            </a:r>
          </a:p>
          <a:p>
            <a:r>
              <a:rPr lang="sv-SE" sz="2400" dirty="0"/>
              <a:t>Det gör det svårt att spåra kryddornas ursprung, </a:t>
            </a:r>
          </a:p>
          <a:p>
            <a:r>
              <a:rPr lang="sv-SE" sz="2400" dirty="0"/>
              <a:t>alltså att veta var och hur de har producerats.</a:t>
            </a:r>
          </a:p>
          <a:p>
            <a:endParaRPr lang="fi-FI" sz="2400" dirty="0"/>
          </a:p>
          <a:p>
            <a:r>
              <a:rPr lang="fi-FI" sz="2400" b="1" dirty="0" err="1">
                <a:latin typeface="Quicksand" pitchFamily="2" charset="0"/>
              </a:rPr>
              <a:t>Producentorganisationer</a:t>
            </a:r>
            <a:r>
              <a:rPr lang="fi-FI" sz="2400" b="1" dirty="0">
                <a:latin typeface="Quicksand" pitchFamily="2" charset="0"/>
              </a:rPr>
              <a:t> </a:t>
            </a:r>
            <a:r>
              <a:rPr lang="fi-FI" sz="2400" b="1" dirty="0" err="1">
                <a:latin typeface="Quicksand" pitchFamily="2" charset="0"/>
              </a:rPr>
              <a:t>stödjer</a:t>
            </a:r>
            <a:r>
              <a:rPr lang="fi-FI" sz="2400" b="1" dirty="0">
                <a:latin typeface="Quicksand" pitchFamily="2" charset="0"/>
              </a:rPr>
              <a:t> </a:t>
            </a:r>
            <a:r>
              <a:rPr lang="fi-FI" sz="2400" b="1" dirty="0" err="1">
                <a:latin typeface="Quicksand" pitchFamily="2" charset="0"/>
              </a:rPr>
              <a:t>odlare</a:t>
            </a:r>
            <a:r>
              <a:rPr lang="fi-FI" sz="2400" b="1" dirty="0">
                <a:latin typeface="Quicksand" pitchFamily="2" charset="0"/>
              </a:rPr>
              <a:t> </a:t>
            </a:r>
          </a:p>
          <a:p>
            <a:r>
              <a:rPr lang="sv-SE" sz="2400" dirty="0"/>
              <a:t>Producentorganisationer hjälper småbrukare med utbildning, förhandling av bättre priser och att skaffa ansvarstagande certifikat. Att stödja odlarna genom deras organisationer främjar hållbar utveckling och ger odlarna en rättvisare ersättning.</a:t>
            </a:r>
            <a:endParaRPr lang="fi-FI" sz="2400" i="1" dirty="0">
              <a:highlight>
                <a:srgbClr val="FFFF00"/>
              </a:highlight>
            </a:endParaRPr>
          </a:p>
          <a:p>
            <a:endParaRPr lang="fi-FI" sz="3200" i="1" dirty="0"/>
          </a:p>
          <a:p>
            <a:endParaRPr lang="fi-FI" sz="3200" i="1" dirty="0"/>
          </a:p>
          <a:p>
            <a:endParaRPr lang="fi-FI" sz="3200" i="1" dirty="0"/>
          </a:p>
          <a:p>
            <a:endParaRPr lang="fi-FI" sz="3200" i="1" dirty="0"/>
          </a:p>
          <a:p>
            <a:endParaRPr lang="fi-FI" sz="3200" i="1" dirty="0"/>
          </a:p>
          <a:p>
            <a:endParaRPr lang="fi-FI" sz="2800" i="1" dirty="0"/>
          </a:p>
          <a:p>
            <a:endParaRPr lang="fi-FI" sz="2800" i="1" dirty="0"/>
          </a:p>
          <a:p>
            <a:endParaRPr lang="fi-FI" sz="3200" dirty="0"/>
          </a:p>
        </p:txBody>
      </p:sp>
      <p:sp>
        <p:nvSpPr>
          <p:cNvPr id="12" name="Tekstiruutu 11">
            <a:extLst>
              <a:ext uri="{FF2B5EF4-FFF2-40B4-BE49-F238E27FC236}">
                <a16:creationId xmlns:a16="http://schemas.microsoft.com/office/drawing/2014/main" id="{F16F6FE7-A980-F44B-E3C8-3683350EC30C}"/>
              </a:ext>
            </a:extLst>
          </p:cNvPr>
          <p:cNvSpPr txBox="1"/>
          <p:nvPr/>
        </p:nvSpPr>
        <p:spPr>
          <a:xfrm>
            <a:off x="8686799" y="4637090"/>
            <a:ext cx="4038895" cy="1477328"/>
          </a:xfrm>
          <a:prstGeom prst="rect">
            <a:avLst/>
          </a:prstGeom>
          <a:noFill/>
        </p:spPr>
        <p:txBody>
          <a:bodyPr wrap="square" rtlCol="0">
            <a:spAutoFit/>
          </a:bodyPr>
          <a:lstStyle/>
          <a:p>
            <a:r>
              <a:rPr lang="sv-SE" sz="3000" i="1" dirty="0"/>
              <a:t>Småbrukare står för upp till 90 % av världens kryddproduktion.</a:t>
            </a:r>
            <a:endParaRPr lang="fi-FI" sz="3000" dirty="0"/>
          </a:p>
        </p:txBody>
      </p:sp>
      <p:sp>
        <p:nvSpPr>
          <p:cNvPr id="7" name="Tekstiruutu 6">
            <a:extLst>
              <a:ext uri="{FF2B5EF4-FFF2-40B4-BE49-F238E27FC236}">
                <a16:creationId xmlns:a16="http://schemas.microsoft.com/office/drawing/2014/main" id="{D3EA428B-8696-B135-8A7A-013D3981F7ED}"/>
              </a:ext>
            </a:extLst>
          </p:cNvPr>
          <p:cNvSpPr txBox="1"/>
          <p:nvPr/>
        </p:nvSpPr>
        <p:spPr>
          <a:xfrm>
            <a:off x="6894858" y="7928453"/>
            <a:ext cx="6191938" cy="1938992"/>
          </a:xfrm>
          <a:prstGeom prst="rect">
            <a:avLst/>
          </a:prstGeom>
          <a:noFill/>
        </p:spPr>
        <p:txBody>
          <a:bodyPr wrap="square" rtlCol="0">
            <a:spAutoFit/>
          </a:bodyPr>
          <a:lstStyle/>
          <a:p>
            <a:pPr algn="ctr"/>
            <a:r>
              <a:rPr lang="sv-SE" sz="3000" i="1" dirty="0"/>
              <a:t>Visste du att svart-, vit- och grön-peppar alla är frukter från samma pepparväxt, men skördade vid olika mognadsstadier?</a:t>
            </a:r>
            <a:endParaRPr lang="fi-FI" sz="3000" dirty="0"/>
          </a:p>
        </p:txBody>
      </p:sp>
      <p:pic>
        <p:nvPicPr>
          <p:cNvPr id="9" name="Kuva 8" descr="Kuva, joka sisältää kohteen piha-, taivas, chili, annos&#10;&#10;Tekoälyn generoima sisältö voi olla virheellistä.">
            <a:extLst>
              <a:ext uri="{FF2B5EF4-FFF2-40B4-BE49-F238E27FC236}">
                <a16:creationId xmlns:a16="http://schemas.microsoft.com/office/drawing/2014/main" id="{F55B0155-38A8-583E-8AB4-6E22757907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8539" y="541099"/>
            <a:ext cx="4487886" cy="3365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Kuva 9" descr="Suola ja pippuri tasaisella täytöllä">
            <a:extLst>
              <a:ext uri="{FF2B5EF4-FFF2-40B4-BE49-F238E27FC236}">
                <a16:creationId xmlns:a16="http://schemas.microsoft.com/office/drawing/2014/main" id="{35FB1C30-1AE8-7412-189E-795C6ED72F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987693">
            <a:off x="11648657" y="2304073"/>
            <a:ext cx="1155403" cy="1155403"/>
          </a:xfrm>
          <a:prstGeom prst="rect">
            <a:avLst/>
          </a:prstGeom>
        </p:spPr>
      </p:pic>
      <p:pic>
        <p:nvPicPr>
          <p:cNvPr id="11" name="Kuva 10" descr="Chilipippuri tasaisella täytöllä">
            <a:extLst>
              <a:ext uri="{FF2B5EF4-FFF2-40B4-BE49-F238E27FC236}">
                <a16:creationId xmlns:a16="http://schemas.microsoft.com/office/drawing/2014/main" id="{19573664-B02E-A11A-ED19-ECFD5EBC0A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356620">
            <a:off x="5479377" y="-2007394"/>
            <a:ext cx="4376403" cy="4376403"/>
          </a:xfrm>
          <a:prstGeom prst="rect">
            <a:avLst/>
          </a:prstGeom>
        </p:spPr>
      </p:pic>
      <p:pic>
        <p:nvPicPr>
          <p:cNvPr id="15" name="Kuva 14" descr="Kuva, joka sisältää kohteen henkilö, vaate, puu, Ihmisen kasvot&#10;&#10;Tekoälyn generoima sisältö voi olla virheellistä.">
            <a:extLst>
              <a:ext uri="{FF2B5EF4-FFF2-40B4-BE49-F238E27FC236}">
                <a16:creationId xmlns:a16="http://schemas.microsoft.com/office/drawing/2014/main" id="{17EC25EB-AC55-A82B-C444-8BCCE43F68F6}"/>
              </a:ext>
            </a:extLst>
          </p:cNvPr>
          <p:cNvPicPr>
            <a:picLocks noChangeAspect="1"/>
          </p:cNvPicPr>
          <p:nvPr/>
        </p:nvPicPr>
        <p:blipFill>
          <a:blip r:embed="rId9" cstate="print">
            <a:extLst>
              <a:ext uri="{28A0092B-C50C-407E-A947-70E740481C1C}">
                <a14:useLocalDpi xmlns:a14="http://schemas.microsoft.com/office/drawing/2010/main" val="0"/>
              </a:ext>
            </a:extLst>
          </a:blip>
          <a:srcRect l="3933" r="14426"/>
          <a:stretch/>
        </p:blipFill>
        <p:spPr>
          <a:xfrm rot="5400000">
            <a:off x="13084082" y="4677865"/>
            <a:ext cx="4876800" cy="4480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kstiruutu 15">
            <a:extLst>
              <a:ext uri="{FF2B5EF4-FFF2-40B4-BE49-F238E27FC236}">
                <a16:creationId xmlns:a16="http://schemas.microsoft.com/office/drawing/2014/main" id="{B9079C14-2EF5-B9BD-5B1F-18D9B49E9ACB}"/>
              </a:ext>
            </a:extLst>
          </p:cNvPr>
          <p:cNvSpPr txBox="1"/>
          <p:nvPr/>
        </p:nvSpPr>
        <p:spPr>
          <a:xfrm>
            <a:off x="13282437" y="9528375"/>
            <a:ext cx="4487886" cy="646331"/>
          </a:xfrm>
          <a:prstGeom prst="rect">
            <a:avLst/>
          </a:prstGeom>
          <a:noFill/>
        </p:spPr>
        <p:txBody>
          <a:bodyPr wrap="square" rtlCol="0">
            <a:spAutoFit/>
          </a:bodyPr>
          <a:lstStyle/>
          <a:p>
            <a:r>
              <a:rPr lang="fi-FI" i="1" dirty="0" err="1"/>
              <a:t>Vaniljodling</a:t>
            </a:r>
            <a:r>
              <a:rPr lang="fi-FI" i="1" dirty="0"/>
              <a:t> i Ecuador.</a:t>
            </a:r>
          </a:p>
          <a:p>
            <a:r>
              <a:rPr lang="fi-FI" i="1" dirty="0" err="1"/>
              <a:t>Bilder</a:t>
            </a:r>
            <a:r>
              <a:rPr lang="fi-FI" i="1" dirty="0"/>
              <a:t>: Tiina Huvio, Jenny Öhman - FFD</a:t>
            </a:r>
          </a:p>
        </p:txBody>
      </p:sp>
      <p:sp>
        <p:nvSpPr>
          <p:cNvPr id="20" name="Tekstiruutu 19">
            <a:extLst>
              <a:ext uri="{FF2B5EF4-FFF2-40B4-BE49-F238E27FC236}">
                <a16:creationId xmlns:a16="http://schemas.microsoft.com/office/drawing/2014/main" id="{C3F96D7E-E656-E67F-9842-F1C6D722E328}"/>
              </a:ext>
            </a:extLst>
          </p:cNvPr>
          <p:cNvSpPr txBox="1"/>
          <p:nvPr/>
        </p:nvSpPr>
        <p:spPr>
          <a:xfrm>
            <a:off x="13274641" y="4008596"/>
            <a:ext cx="4487886" cy="369332"/>
          </a:xfrm>
          <a:prstGeom prst="rect">
            <a:avLst/>
          </a:prstGeom>
          <a:noFill/>
        </p:spPr>
        <p:txBody>
          <a:bodyPr wrap="square" rtlCol="0">
            <a:spAutoFit/>
          </a:bodyPr>
          <a:lstStyle/>
          <a:p>
            <a:r>
              <a:rPr lang="fi-FI" i="1" dirty="0" err="1"/>
              <a:t>Chilifrukter</a:t>
            </a:r>
            <a:r>
              <a:rPr lang="fi-FI" i="1" dirty="0"/>
              <a:t> </a:t>
            </a:r>
            <a:r>
              <a:rPr lang="fi-FI" i="1" dirty="0" err="1"/>
              <a:t>torkar</a:t>
            </a:r>
            <a:r>
              <a:rPr lang="fi-FI" i="1" dirty="0"/>
              <a:t> i </a:t>
            </a:r>
            <a:r>
              <a:rPr lang="fi-FI" i="1" dirty="0" err="1"/>
              <a:t>solen</a:t>
            </a:r>
            <a:r>
              <a:rPr lang="fi-FI" i="1" dirty="0"/>
              <a:t> i Nepal. </a:t>
            </a:r>
          </a:p>
        </p:txBody>
      </p:sp>
      <p:pic>
        <p:nvPicPr>
          <p:cNvPr id="21" name="Kuva 20">
            <a:hlinkClick r:id="rId10"/>
            <a:extLst>
              <a:ext uri="{FF2B5EF4-FFF2-40B4-BE49-F238E27FC236}">
                <a16:creationId xmlns:a16="http://schemas.microsoft.com/office/drawing/2014/main" id="{DDBFD926-07B6-51DB-1504-3D186EB58F55}"/>
              </a:ext>
            </a:extLst>
          </p:cNvPr>
          <p:cNvPicPr>
            <a:picLocks noChangeAspect="1"/>
          </p:cNvPicPr>
          <p:nvPr/>
        </p:nvPicPr>
        <p:blipFill>
          <a:blip r:embed="rId11"/>
          <a:stretch>
            <a:fillRect/>
          </a:stretch>
        </p:blipFill>
        <p:spPr>
          <a:xfrm>
            <a:off x="805860" y="8060004"/>
            <a:ext cx="3230107" cy="1807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kstiruutu 21">
            <a:extLst>
              <a:ext uri="{FF2B5EF4-FFF2-40B4-BE49-F238E27FC236}">
                <a16:creationId xmlns:a16="http://schemas.microsoft.com/office/drawing/2014/main" id="{D3A8CB7D-3C38-78D2-B7F6-D8E7EAF36E2E}"/>
              </a:ext>
            </a:extLst>
          </p:cNvPr>
          <p:cNvSpPr txBox="1"/>
          <p:nvPr/>
        </p:nvSpPr>
        <p:spPr>
          <a:xfrm>
            <a:off x="4056021" y="8059464"/>
            <a:ext cx="2838838" cy="1938992"/>
          </a:xfrm>
          <a:prstGeom prst="rect">
            <a:avLst/>
          </a:prstGeom>
          <a:noFill/>
        </p:spPr>
        <p:txBody>
          <a:bodyPr wrap="square" rtlCol="0">
            <a:spAutoFit/>
          </a:bodyPr>
          <a:lstStyle/>
          <a:p>
            <a:r>
              <a:rPr lang="sv-SE" sz="2400" i="1" dirty="0" err="1">
                <a:hlinkClick r:id="rId10"/>
              </a:rPr>
              <a:t>Ingefärodling</a:t>
            </a:r>
            <a:r>
              <a:rPr lang="sv-SE" sz="2400" i="1" dirty="0">
                <a:hlinkClick r:id="rId10"/>
              </a:rPr>
              <a:t> ger inkomster till </a:t>
            </a:r>
            <a:r>
              <a:rPr lang="sv-SE" sz="2400" i="1" dirty="0" err="1">
                <a:hlinkClick r:id="rId10"/>
              </a:rPr>
              <a:t>Samwel</a:t>
            </a:r>
            <a:r>
              <a:rPr lang="sv-SE" sz="2400" i="1" dirty="0">
                <a:hlinkClick r:id="rId10"/>
              </a:rPr>
              <a:t> i Tanzania – titta på videon om hans berättelse!</a:t>
            </a:r>
            <a:endParaRPr lang="fi-FI" sz="2400" i="1" dirty="0"/>
          </a:p>
        </p:txBody>
      </p:sp>
      <p:pic>
        <p:nvPicPr>
          <p:cNvPr id="23" name="Kuva 22" descr="Lehti tasaisella täytöllä">
            <a:extLst>
              <a:ext uri="{FF2B5EF4-FFF2-40B4-BE49-F238E27FC236}">
                <a16:creationId xmlns:a16="http://schemas.microsoft.com/office/drawing/2014/main" id="{7A8CB3EC-457F-B7AC-F6E8-B009B035D9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040873" y="5501800"/>
            <a:ext cx="914400" cy="914400"/>
          </a:xfrm>
          <a:prstGeom prst="rect">
            <a:avLst/>
          </a:prstGeom>
        </p:spPr>
      </p:pic>
    </p:spTree>
    <p:extLst>
      <p:ext uri="{BB962C8B-B14F-4D97-AF65-F5344CB8AC3E}">
        <p14:creationId xmlns:p14="http://schemas.microsoft.com/office/powerpoint/2010/main" val="4147222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F089F-28ED-AB00-4DD8-07D1BE106D8D}"/>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C27B6970-F346-DF50-11F4-9E9B074A34ED}"/>
              </a:ext>
            </a:extLst>
          </p:cNvPr>
          <p:cNvSpPr/>
          <p:nvPr/>
        </p:nvSpPr>
        <p:spPr>
          <a:xfrm>
            <a:off x="-4327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20" b="-120"/>
            </a:stretch>
          </a:blipFill>
        </p:spPr>
        <p:txBody>
          <a:bodyPr/>
          <a:lstStyle/>
          <a:p>
            <a:endParaRPr lang="fi-FI"/>
          </a:p>
        </p:txBody>
      </p:sp>
      <p:sp>
        <p:nvSpPr>
          <p:cNvPr id="5" name="TextBox 5">
            <a:extLst>
              <a:ext uri="{FF2B5EF4-FFF2-40B4-BE49-F238E27FC236}">
                <a16:creationId xmlns:a16="http://schemas.microsoft.com/office/drawing/2014/main" id="{F41A729D-B40C-A184-E60A-10519E06389D}"/>
              </a:ext>
            </a:extLst>
          </p:cNvPr>
          <p:cNvSpPr txBox="1"/>
          <p:nvPr/>
        </p:nvSpPr>
        <p:spPr>
          <a:xfrm>
            <a:off x="467562" y="266700"/>
            <a:ext cx="16601237" cy="1102866"/>
          </a:xfrm>
          <a:prstGeom prst="rect">
            <a:avLst/>
          </a:prstGeom>
        </p:spPr>
        <p:txBody>
          <a:bodyPr wrap="square" lIns="0" tIns="0" rIns="0" bIns="0" rtlCol="0" anchor="t">
            <a:spAutoFit/>
          </a:bodyPr>
          <a:lstStyle/>
          <a:p>
            <a:pPr marL="0" lvl="0" indent="0">
              <a:lnSpc>
                <a:spcPts val="8639"/>
              </a:lnSpc>
            </a:pPr>
            <a:r>
              <a:rPr lang="en-US" sz="7199" b="1" dirty="0" err="1">
                <a:solidFill>
                  <a:srgbClr val="359085"/>
                </a:solidFill>
                <a:latin typeface="Quicksand" pitchFamily="2" charset="0"/>
              </a:rPr>
              <a:t>Biodling</a:t>
            </a:r>
            <a:r>
              <a:rPr lang="en-US" sz="7199" b="1" dirty="0">
                <a:solidFill>
                  <a:srgbClr val="359085"/>
                </a:solidFill>
                <a:latin typeface="Quicksand" pitchFamily="2" charset="0"/>
              </a:rPr>
              <a:t> </a:t>
            </a:r>
            <a:r>
              <a:rPr lang="en-US" sz="7199" b="1" dirty="0" err="1">
                <a:solidFill>
                  <a:srgbClr val="359085"/>
                </a:solidFill>
                <a:latin typeface="Quicksand" pitchFamily="2" charset="0"/>
              </a:rPr>
              <a:t>och</a:t>
            </a:r>
            <a:r>
              <a:rPr lang="en-US" sz="7199" b="1" dirty="0">
                <a:solidFill>
                  <a:srgbClr val="359085"/>
                </a:solidFill>
                <a:latin typeface="Quicksand" pitchFamily="2" charset="0"/>
              </a:rPr>
              <a:t> </a:t>
            </a:r>
            <a:r>
              <a:rPr lang="en-US" sz="7199" b="1" dirty="0" err="1">
                <a:solidFill>
                  <a:srgbClr val="359085"/>
                </a:solidFill>
                <a:latin typeface="Quicksand" pitchFamily="2" charset="0"/>
              </a:rPr>
              <a:t>honung</a:t>
            </a:r>
            <a:endParaRPr lang="en-US" sz="7199" b="1" dirty="0">
              <a:solidFill>
                <a:srgbClr val="359085"/>
              </a:solidFill>
              <a:latin typeface="Quicksand" pitchFamily="2" charset="0"/>
            </a:endParaRPr>
          </a:p>
        </p:txBody>
      </p:sp>
      <p:sp>
        <p:nvSpPr>
          <p:cNvPr id="10" name="Tekstiruutu 9">
            <a:extLst>
              <a:ext uri="{FF2B5EF4-FFF2-40B4-BE49-F238E27FC236}">
                <a16:creationId xmlns:a16="http://schemas.microsoft.com/office/drawing/2014/main" id="{B8F784DE-8885-7824-9F95-F346E3024C39}"/>
              </a:ext>
            </a:extLst>
          </p:cNvPr>
          <p:cNvSpPr txBox="1"/>
          <p:nvPr/>
        </p:nvSpPr>
        <p:spPr>
          <a:xfrm>
            <a:off x="447509" y="1505947"/>
            <a:ext cx="10417107" cy="14311610"/>
          </a:xfrm>
          <a:prstGeom prst="rect">
            <a:avLst/>
          </a:prstGeom>
          <a:noFill/>
        </p:spPr>
        <p:txBody>
          <a:bodyPr wrap="square" rtlCol="0">
            <a:spAutoFit/>
          </a:bodyPr>
          <a:lstStyle/>
          <a:p>
            <a:pPr>
              <a:buNone/>
            </a:pPr>
            <a:r>
              <a:rPr lang="sv-SE" sz="2400" b="1" dirty="0">
                <a:latin typeface="Quicksand" pitchFamily="2" charset="0"/>
              </a:rPr>
              <a:t>Biodling ger extra inkomster och trygghet </a:t>
            </a:r>
          </a:p>
          <a:p>
            <a:pPr>
              <a:buNone/>
            </a:pPr>
            <a:r>
              <a:rPr lang="sv-SE" sz="2400" dirty="0"/>
              <a:t>Biodling är en viktig extra inkomstkälla för många småbrukare, vid sidan av jordbruk och skogsbruk. Honung och bivax kan säljas, och användas till många olika produkter. Honungsproduktion passar också bra för exempelvis funktionshindrade odlare eller de som bor i avlägsna områden.</a:t>
            </a:r>
          </a:p>
          <a:p>
            <a:endParaRPr lang="fi-FI" sz="2400" dirty="0"/>
          </a:p>
          <a:p>
            <a:pPr>
              <a:buNone/>
            </a:pPr>
            <a:r>
              <a:rPr lang="sv-SE" sz="2400" b="1" dirty="0">
                <a:latin typeface="Quicksand" pitchFamily="2" charset="0"/>
              </a:rPr>
              <a:t>Pollinerare är avgörande för att naturen ska fungera</a:t>
            </a:r>
          </a:p>
          <a:p>
            <a:pPr>
              <a:buNone/>
            </a:pPr>
            <a:r>
              <a:rPr lang="sv-SE" sz="2400" dirty="0"/>
              <a:t>Bin pollinerar våra grödor och upprätthåller naturens mångfald. Bin är av-</a:t>
            </a:r>
          </a:p>
          <a:p>
            <a:pPr>
              <a:buNone/>
            </a:pPr>
            <a:r>
              <a:rPr lang="sv-SE" sz="2400" dirty="0"/>
              <a:t>görande för många livsmedel - utan deras pollinering hotas matförsörjningen.</a:t>
            </a:r>
          </a:p>
          <a:p>
            <a:pPr>
              <a:buNone/>
            </a:pPr>
            <a:endParaRPr lang="fi-FI" sz="2400" dirty="0"/>
          </a:p>
          <a:p>
            <a:pPr>
              <a:buNone/>
            </a:pPr>
            <a:r>
              <a:rPr lang="sv-SE" sz="2400" b="1" dirty="0">
                <a:latin typeface="Quicksand" pitchFamily="2" charset="0"/>
              </a:rPr>
              <a:t>Exempel från världen: Vietnam och Tanzania</a:t>
            </a:r>
          </a:p>
          <a:p>
            <a:pPr marL="342900" indent="-342900">
              <a:buFont typeface="Arial" panose="020B0604020202020204" pitchFamily="34" charset="0"/>
              <a:buChar char="•"/>
            </a:pPr>
            <a:r>
              <a:rPr lang="sv-SE" sz="2200" b="1" dirty="0"/>
              <a:t>Vietnam: </a:t>
            </a:r>
            <a:r>
              <a:rPr lang="sv-SE" sz="2200" dirty="0"/>
              <a:t>I </a:t>
            </a:r>
            <a:r>
              <a:rPr lang="sv-SE" sz="2200" dirty="0" err="1"/>
              <a:t>Quang</a:t>
            </a:r>
            <a:r>
              <a:rPr lang="sv-SE" sz="2200" dirty="0"/>
              <a:t> </a:t>
            </a:r>
            <a:r>
              <a:rPr lang="sv-SE" sz="2200" dirty="0" err="1"/>
              <a:t>Ngai</a:t>
            </a:r>
            <a:r>
              <a:rPr lang="sv-SE" sz="2200" dirty="0"/>
              <a:t>-provinsen kombinerar en odlarfamilj risodling, höns,   </a:t>
            </a:r>
            <a:r>
              <a:rPr lang="sv-SE" sz="2200" dirty="0" err="1"/>
              <a:t>akaciaträd</a:t>
            </a:r>
            <a:r>
              <a:rPr lang="sv-SE" sz="2200" dirty="0"/>
              <a:t> och bin. Akaciablommorna ger pollen till honungen, bina pollinerar  växterna och hönsen äter insekter från marken. Den här modellen ger extra    inkomster och fungerar som ett hållbart system.</a:t>
            </a:r>
            <a:endParaRPr lang="fi-FI" sz="2200" dirty="0"/>
          </a:p>
          <a:p>
            <a:pPr marL="342900" indent="-342900">
              <a:buFont typeface="Arial" panose="020B0604020202020204" pitchFamily="34" charset="0"/>
              <a:buChar char="•"/>
            </a:pPr>
            <a:r>
              <a:rPr lang="sv-SE" sz="2200" b="1" dirty="0"/>
              <a:t>Tanzania: </a:t>
            </a:r>
            <a:r>
              <a:rPr lang="sv-SE" sz="2200" dirty="0"/>
              <a:t>Biodling ger också inkomster till unga – </a:t>
            </a:r>
            <a:r>
              <a:rPr lang="sv-SE" sz="2200" dirty="0">
                <a:hlinkClick r:id="rId4"/>
              </a:rPr>
              <a:t>titta på videon                                     om en ung honungsproducent från Tanzania!</a:t>
            </a:r>
            <a:r>
              <a:rPr lang="sv-SE" sz="2200" dirty="0"/>
              <a:t> </a:t>
            </a:r>
            <a:r>
              <a:rPr lang="sv-SE" dirty="0"/>
              <a:t>(1:46)</a:t>
            </a:r>
            <a:endParaRPr lang="fi-FI" i="1" dirty="0"/>
          </a:p>
          <a:p>
            <a:pPr marL="457200" indent="-457200">
              <a:buFont typeface="Arial" panose="020B0604020202020204" pitchFamily="34" charset="0"/>
              <a:buChar char="•"/>
            </a:pPr>
            <a:endParaRPr lang="fi-FI" sz="2400" dirty="0"/>
          </a:p>
          <a:p>
            <a:pPr marL="457200" indent="-457200">
              <a:buFont typeface="Arial" panose="020B0604020202020204" pitchFamily="34" charset="0"/>
              <a:buChar char="•"/>
            </a:pPr>
            <a:endParaRPr lang="fi-FI" sz="3200" dirty="0"/>
          </a:p>
          <a:p>
            <a:r>
              <a:rPr lang="fi-FI" sz="3200" dirty="0"/>
              <a:t> </a:t>
            </a:r>
          </a:p>
          <a:p>
            <a:endParaRPr lang="fi-FI" sz="3200" dirty="0"/>
          </a:p>
          <a:p>
            <a:endParaRPr lang="fi-FI" sz="3200" dirty="0"/>
          </a:p>
          <a:p>
            <a:endParaRPr lang="fi-FI" sz="3200"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dirty="0"/>
          </a:p>
        </p:txBody>
      </p:sp>
      <p:pic>
        <p:nvPicPr>
          <p:cNvPr id="9" name="Kuva 8" descr="Kuva, joka sisältää kohteen maa, piha-, hunajakenno&#10;&#10;Tekoälyn generoima sisältö voi olla virheellistä.">
            <a:extLst>
              <a:ext uri="{FF2B5EF4-FFF2-40B4-BE49-F238E27FC236}">
                <a16:creationId xmlns:a16="http://schemas.microsoft.com/office/drawing/2014/main" id="{4B1E9244-4662-281A-B263-6915B3ED5A96}"/>
              </a:ext>
            </a:extLst>
          </p:cNvPr>
          <p:cNvPicPr>
            <a:picLocks noChangeAspect="1"/>
          </p:cNvPicPr>
          <p:nvPr/>
        </p:nvPicPr>
        <p:blipFill>
          <a:blip r:embed="rId5" cstate="print">
            <a:extLst>
              <a:ext uri="{28A0092B-C50C-407E-A947-70E740481C1C}">
                <a14:useLocalDpi xmlns:a14="http://schemas.microsoft.com/office/drawing/2010/main" val="0"/>
              </a:ext>
            </a:extLst>
          </a:blip>
          <a:srcRect l="33018" t="22314" r="18205"/>
          <a:stretch/>
        </p:blipFill>
        <p:spPr>
          <a:xfrm rot="5400000">
            <a:off x="14369281" y="21153"/>
            <a:ext cx="3145291" cy="3757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Kuva 12" descr="Kuva, joka sisältää kohteen piha-, viidakko, metsä, puu&#10;&#10;Tekoälyn generoima sisältö voi olla virheellistä.">
            <a:extLst>
              <a:ext uri="{FF2B5EF4-FFF2-40B4-BE49-F238E27FC236}">
                <a16:creationId xmlns:a16="http://schemas.microsoft.com/office/drawing/2014/main" id="{09DD3174-41EA-92F9-1969-C13F49286F5D}"/>
              </a:ext>
            </a:extLst>
          </p:cNvPr>
          <p:cNvPicPr>
            <a:picLocks noChangeAspect="1"/>
          </p:cNvPicPr>
          <p:nvPr/>
        </p:nvPicPr>
        <p:blipFill>
          <a:blip r:embed="rId6" cstate="print">
            <a:extLst>
              <a:ext uri="{28A0092B-C50C-407E-A947-70E740481C1C}">
                <a14:useLocalDpi xmlns:a14="http://schemas.microsoft.com/office/drawing/2010/main" val="0"/>
              </a:ext>
            </a:extLst>
          </a:blip>
          <a:srcRect l="16131" r="35984"/>
          <a:stretch/>
        </p:blipFill>
        <p:spPr>
          <a:xfrm rot="5400000">
            <a:off x="11033552" y="2881279"/>
            <a:ext cx="3129121" cy="4900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Kuva 14" descr="Hunajapurkki tasaisella täytöllä">
            <a:extLst>
              <a:ext uri="{FF2B5EF4-FFF2-40B4-BE49-F238E27FC236}">
                <a16:creationId xmlns:a16="http://schemas.microsoft.com/office/drawing/2014/main" id="{C6BC1720-B1DD-9A38-C493-C62F5F912E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01200" y="190500"/>
            <a:ext cx="1423558" cy="1423558"/>
          </a:xfrm>
          <a:prstGeom prst="rect">
            <a:avLst/>
          </a:prstGeom>
        </p:spPr>
      </p:pic>
      <p:pic>
        <p:nvPicPr>
          <p:cNvPr id="14" name="Kuva 13" descr="Mehiläinen tasaisella täytöllä">
            <a:extLst>
              <a:ext uri="{FF2B5EF4-FFF2-40B4-BE49-F238E27FC236}">
                <a16:creationId xmlns:a16="http://schemas.microsoft.com/office/drawing/2014/main" id="{6EAAEC0B-BA50-DEB8-BCF1-2830FF8EA9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60068">
            <a:off x="9105630" y="2945018"/>
            <a:ext cx="1322452" cy="1322452"/>
          </a:xfrm>
          <a:prstGeom prst="rect">
            <a:avLst/>
          </a:prstGeom>
        </p:spPr>
      </p:pic>
      <p:pic>
        <p:nvPicPr>
          <p:cNvPr id="17" name="Kuva 16" descr="Mehiläispesä tasaisella täytöllä">
            <a:extLst>
              <a:ext uri="{FF2B5EF4-FFF2-40B4-BE49-F238E27FC236}">
                <a16:creationId xmlns:a16="http://schemas.microsoft.com/office/drawing/2014/main" id="{5A1AA6F3-254C-3E3B-58E1-C9D335F08E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28737" y="6362700"/>
            <a:ext cx="2505863" cy="2505863"/>
          </a:xfrm>
          <a:prstGeom prst="rect">
            <a:avLst/>
          </a:prstGeom>
        </p:spPr>
      </p:pic>
      <p:sp>
        <p:nvSpPr>
          <p:cNvPr id="18" name="Tekstiruutu 17">
            <a:extLst>
              <a:ext uri="{FF2B5EF4-FFF2-40B4-BE49-F238E27FC236}">
                <a16:creationId xmlns:a16="http://schemas.microsoft.com/office/drawing/2014/main" id="{CF93F137-FAE8-1818-17F9-332FB399E0C8}"/>
              </a:ext>
            </a:extLst>
          </p:cNvPr>
          <p:cNvSpPr txBox="1"/>
          <p:nvPr/>
        </p:nvSpPr>
        <p:spPr>
          <a:xfrm>
            <a:off x="6729" y="7970079"/>
            <a:ext cx="8991600" cy="1938992"/>
          </a:xfrm>
          <a:prstGeom prst="rect">
            <a:avLst/>
          </a:prstGeom>
          <a:noFill/>
        </p:spPr>
        <p:txBody>
          <a:bodyPr wrap="square" rtlCol="0">
            <a:spAutoFit/>
          </a:bodyPr>
          <a:lstStyle/>
          <a:p>
            <a:pPr algn="ctr"/>
            <a:r>
              <a:rPr lang="sv-SE" sz="3200" dirty="0">
                <a:latin typeface="Quicksand" pitchFamily="2" charset="0"/>
              </a:rPr>
              <a:t>Skogen ger också inkomster utan att fälla träd. Till exempel genom honung, kryddor, medicinalväxter och blad.</a:t>
            </a:r>
          </a:p>
          <a:p>
            <a:pPr algn="ctr"/>
            <a:r>
              <a:rPr lang="fi-FI" sz="2400" dirty="0" err="1">
                <a:latin typeface="Quicksand" pitchFamily="2" charset="0"/>
              </a:rPr>
              <a:t>Dessa</a:t>
            </a:r>
            <a:r>
              <a:rPr lang="fi-FI" sz="2400" dirty="0">
                <a:latin typeface="Quicksand" pitchFamily="2" charset="0"/>
              </a:rPr>
              <a:t> </a:t>
            </a:r>
            <a:r>
              <a:rPr lang="fi-FI" sz="2400" dirty="0" err="1">
                <a:latin typeface="Quicksand" pitchFamily="2" charset="0"/>
              </a:rPr>
              <a:t>kallas</a:t>
            </a:r>
            <a:r>
              <a:rPr lang="fi-FI" sz="2400" dirty="0">
                <a:latin typeface="Quicksand" pitchFamily="2" charset="0"/>
              </a:rPr>
              <a:t> NTFP-</a:t>
            </a:r>
            <a:r>
              <a:rPr lang="fi-FI" sz="2400" dirty="0" err="1">
                <a:latin typeface="Quicksand" pitchFamily="2" charset="0"/>
              </a:rPr>
              <a:t>produkter</a:t>
            </a:r>
            <a:r>
              <a:rPr lang="fi-FI" sz="2400" dirty="0">
                <a:latin typeface="Quicksand" pitchFamily="2" charset="0"/>
              </a:rPr>
              <a:t> (non-</a:t>
            </a:r>
            <a:r>
              <a:rPr lang="fi-FI" sz="2400" dirty="0" err="1">
                <a:latin typeface="Quicksand" pitchFamily="2" charset="0"/>
              </a:rPr>
              <a:t>timber</a:t>
            </a:r>
            <a:r>
              <a:rPr lang="fi-FI" sz="2400" dirty="0">
                <a:latin typeface="Quicksand" pitchFamily="2" charset="0"/>
              </a:rPr>
              <a:t> </a:t>
            </a:r>
            <a:r>
              <a:rPr lang="fi-FI" sz="2400" dirty="0" err="1">
                <a:latin typeface="Quicksand" pitchFamily="2" charset="0"/>
              </a:rPr>
              <a:t>forest</a:t>
            </a:r>
            <a:r>
              <a:rPr lang="fi-FI" sz="2400" dirty="0">
                <a:latin typeface="Quicksand" pitchFamily="2" charset="0"/>
              </a:rPr>
              <a:t> products).</a:t>
            </a:r>
            <a:endParaRPr lang="fi-FI" sz="3200" dirty="0">
              <a:latin typeface="Quicksand" pitchFamily="2" charset="0"/>
            </a:endParaRPr>
          </a:p>
        </p:txBody>
      </p:sp>
      <p:pic>
        <p:nvPicPr>
          <p:cNvPr id="20" name="Kuva 19" descr="Kuva, joka sisältää kohteen Ihmisen kasvot, henkilö, vaate, hymy&#10;&#10;Tekoälyn generoima sisältö voi olla virheellistä.">
            <a:extLst>
              <a:ext uri="{FF2B5EF4-FFF2-40B4-BE49-F238E27FC236}">
                <a16:creationId xmlns:a16="http://schemas.microsoft.com/office/drawing/2014/main" id="{C39E747C-9D75-F2B9-02BF-BFA600E04088}"/>
              </a:ext>
            </a:extLst>
          </p:cNvPr>
          <p:cNvPicPr>
            <a:picLocks noChangeAspect="1"/>
          </p:cNvPicPr>
          <p:nvPr/>
        </p:nvPicPr>
        <p:blipFill>
          <a:blip r:embed="rId13" cstate="print">
            <a:extLst>
              <a:ext uri="{28A0092B-C50C-407E-A947-70E740481C1C}">
                <a14:useLocalDpi xmlns:a14="http://schemas.microsoft.com/office/drawing/2010/main" val="0"/>
              </a:ext>
            </a:extLst>
          </a:blip>
          <a:srcRect l="8520" t="5556" r="7037" b="5556"/>
          <a:stretch/>
        </p:blipFill>
        <p:spPr>
          <a:xfrm rot="5400000">
            <a:off x="15020697" y="4096585"/>
            <a:ext cx="3129122" cy="247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Kuva 21" descr="Kuva, joka sisältää kohteen piha-, vaate, puu, henkilö&#10;&#10;Tekoälyn generoima sisältö voi olla virheellistä.">
            <a:extLst>
              <a:ext uri="{FF2B5EF4-FFF2-40B4-BE49-F238E27FC236}">
                <a16:creationId xmlns:a16="http://schemas.microsoft.com/office/drawing/2014/main" id="{C5FA7983-ACAE-2D10-1DEB-164B424A3595}"/>
              </a:ext>
            </a:extLst>
          </p:cNvPr>
          <p:cNvPicPr>
            <a:picLocks noChangeAspect="1"/>
          </p:cNvPicPr>
          <p:nvPr/>
        </p:nvPicPr>
        <p:blipFill>
          <a:blip r:embed="rId14" cstate="print">
            <a:extLst>
              <a:ext uri="{28A0092B-C50C-407E-A947-70E740481C1C}">
                <a14:useLocalDpi xmlns:a14="http://schemas.microsoft.com/office/drawing/2010/main" val="0"/>
              </a:ext>
            </a:extLst>
          </a:blip>
          <a:srcRect t="7602" b="21632"/>
          <a:stretch/>
        </p:blipFill>
        <p:spPr>
          <a:xfrm>
            <a:off x="11288901" y="1522512"/>
            <a:ext cx="2470360" cy="19396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Tekstiruutu 22">
            <a:extLst>
              <a:ext uri="{FF2B5EF4-FFF2-40B4-BE49-F238E27FC236}">
                <a16:creationId xmlns:a16="http://schemas.microsoft.com/office/drawing/2014/main" id="{B74ACE0D-7082-A69E-A517-990D99CE61F4}"/>
              </a:ext>
            </a:extLst>
          </p:cNvPr>
          <p:cNvSpPr txBox="1"/>
          <p:nvPr/>
        </p:nvSpPr>
        <p:spPr>
          <a:xfrm>
            <a:off x="10147625" y="7032188"/>
            <a:ext cx="8097097" cy="1200329"/>
          </a:xfrm>
          <a:prstGeom prst="rect">
            <a:avLst/>
          </a:prstGeom>
          <a:noFill/>
        </p:spPr>
        <p:txBody>
          <a:bodyPr wrap="square" rtlCol="0">
            <a:spAutoFit/>
          </a:bodyPr>
          <a:lstStyle/>
          <a:p>
            <a:r>
              <a:rPr lang="fi-FI" i="1" dirty="0"/>
              <a:t>1. </a:t>
            </a:r>
            <a:r>
              <a:rPr lang="fi-FI" i="1" dirty="0" err="1"/>
              <a:t>Vietnamesiska</a:t>
            </a:r>
            <a:r>
              <a:rPr lang="fi-FI" i="1" dirty="0"/>
              <a:t> </a:t>
            </a:r>
            <a:r>
              <a:rPr lang="fi-FI" i="1" dirty="0" err="1"/>
              <a:t>Tran</a:t>
            </a:r>
            <a:r>
              <a:rPr lang="fi-FI" i="1" dirty="0"/>
              <a:t> </a:t>
            </a:r>
            <a:r>
              <a:rPr lang="fi-FI" i="1" dirty="0" err="1"/>
              <a:t>Thi</a:t>
            </a:r>
            <a:r>
              <a:rPr lang="fi-FI" i="1" dirty="0"/>
              <a:t> </a:t>
            </a:r>
            <a:r>
              <a:rPr lang="fi-FI" i="1" dirty="0" err="1"/>
              <a:t>Lan</a:t>
            </a:r>
            <a:r>
              <a:rPr lang="fi-FI" i="1" dirty="0"/>
              <a:t> </a:t>
            </a:r>
            <a:r>
              <a:rPr lang="fi-FI" i="1" dirty="0" err="1"/>
              <a:t>Chinh</a:t>
            </a:r>
            <a:r>
              <a:rPr lang="fi-FI" i="1" dirty="0"/>
              <a:t> </a:t>
            </a:r>
            <a:r>
              <a:rPr lang="fi-FI" i="1" dirty="0" err="1"/>
              <a:t>har</a:t>
            </a:r>
            <a:r>
              <a:rPr lang="fi-FI" i="1" dirty="0"/>
              <a:t> </a:t>
            </a:r>
            <a:r>
              <a:rPr lang="fi-FI" i="1" dirty="0" err="1"/>
              <a:t>börjat</a:t>
            </a:r>
            <a:r>
              <a:rPr lang="fi-FI" i="1" dirty="0"/>
              <a:t> </a:t>
            </a:r>
            <a:r>
              <a:rPr lang="fi-FI" i="1" dirty="0" err="1"/>
              <a:t>producera</a:t>
            </a:r>
            <a:r>
              <a:rPr lang="fi-FI" i="1" dirty="0"/>
              <a:t> </a:t>
            </a:r>
            <a:r>
              <a:rPr lang="fi-FI" i="1" dirty="0" err="1"/>
              <a:t>honung</a:t>
            </a:r>
            <a:r>
              <a:rPr lang="fi-FI" i="1" dirty="0"/>
              <a:t>. 2. </a:t>
            </a:r>
            <a:r>
              <a:rPr lang="sv-SE" i="1" dirty="0"/>
              <a:t>De nyskördade vaxkakorna är fulla av honung.</a:t>
            </a:r>
            <a:r>
              <a:rPr lang="fi-FI" i="1" dirty="0"/>
              <a:t> 3. </a:t>
            </a:r>
            <a:r>
              <a:rPr lang="sv-SE" i="1" dirty="0"/>
              <a:t>En traditionell bikupa gjord av en trädstam i Tanzania.</a:t>
            </a:r>
            <a:r>
              <a:rPr lang="fi-FI" i="1" dirty="0"/>
              <a:t> 4. </a:t>
            </a:r>
            <a:r>
              <a:rPr lang="fi-FI" i="1" dirty="0" err="1"/>
              <a:t>Rapati</a:t>
            </a:r>
            <a:r>
              <a:rPr lang="fi-FI" i="1" dirty="0"/>
              <a:t> Chaudhary </a:t>
            </a:r>
            <a:r>
              <a:rPr lang="sv-SE" i="1" dirty="0"/>
              <a:t>är produktionsansvarig på ett nepalesiskt </a:t>
            </a:r>
            <a:r>
              <a:rPr lang="sv-SE" i="1" dirty="0" err="1"/>
              <a:t>bladfatföretag</a:t>
            </a:r>
            <a:r>
              <a:rPr lang="sv-SE" i="1" dirty="0"/>
              <a:t>.</a:t>
            </a:r>
            <a:r>
              <a:rPr lang="fi-FI" i="1" dirty="0"/>
              <a:t> </a:t>
            </a:r>
            <a:r>
              <a:rPr lang="fi-FI" i="1" dirty="0" err="1"/>
              <a:t>Bilder</a:t>
            </a:r>
            <a:r>
              <a:rPr lang="fi-FI" i="1" dirty="0"/>
              <a:t>: Jenny Öhman – FFD, </a:t>
            </a:r>
            <a:r>
              <a:rPr lang="it-IT" i="1" dirty="0"/>
              <a:t>Quang Ngai Cooperative Alliance</a:t>
            </a:r>
            <a:endParaRPr lang="fi-FI" i="1" dirty="0"/>
          </a:p>
        </p:txBody>
      </p:sp>
      <p:sp>
        <p:nvSpPr>
          <p:cNvPr id="24" name="Tekstiruutu 23">
            <a:extLst>
              <a:ext uri="{FF2B5EF4-FFF2-40B4-BE49-F238E27FC236}">
                <a16:creationId xmlns:a16="http://schemas.microsoft.com/office/drawing/2014/main" id="{BB5C1603-297D-C5DC-CFDC-CDC200359775}"/>
              </a:ext>
            </a:extLst>
          </p:cNvPr>
          <p:cNvSpPr txBox="1"/>
          <p:nvPr/>
        </p:nvSpPr>
        <p:spPr>
          <a:xfrm>
            <a:off x="9093993" y="8245217"/>
            <a:ext cx="9150729" cy="2092881"/>
          </a:xfrm>
          <a:prstGeom prst="rect">
            <a:avLst/>
          </a:prstGeom>
          <a:noFill/>
        </p:spPr>
        <p:txBody>
          <a:bodyPr wrap="square" rtlCol="0">
            <a:spAutoFit/>
          </a:bodyPr>
          <a:lstStyle/>
          <a:p>
            <a:pPr algn="ctr"/>
            <a:r>
              <a:rPr lang="fi-FI" sz="2400" b="1" dirty="0" err="1">
                <a:solidFill>
                  <a:srgbClr val="2D5A53"/>
                </a:solidFill>
                <a:latin typeface="Quicksand" pitchFamily="2" charset="0"/>
              </a:rPr>
              <a:t>Tips</a:t>
            </a:r>
            <a:r>
              <a:rPr lang="fi-FI" sz="2400" b="1" dirty="0">
                <a:solidFill>
                  <a:srgbClr val="2D5A53"/>
                </a:solidFill>
                <a:latin typeface="Quicksand" pitchFamily="2" charset="0"/>
              </a:rPr>
              <a:t>! </a:t>
            </a:r>
          </a:p>
          <a:p>
            <a:pPr algn="ctr"/>
            <a:r>
              <a:rPr lang="sv-SE" sz="2400" dirty="0"/>
              <a:t>När du köper honung, kontrollera var den är producerad. Välj gärna närproducerad och rättvist processad honung. Det stödjer producenterna och är också bra för naturen.</a:t>
            </a:r>
          </a:p>
          <a:p>
            <a:pPr algn="ctr"/>
            <a:r>
              <a:rPr lang="fi-FI" sz="1600" i="1" dirty="0" err="1">
                <a:hlinkClick r:id="rId15"/>
              </a:rPr>
              <a:t>Hur</a:t>
            </a:r>
            <a:r>
              <a:rPr lang="fi-FI" sz="1600" i="1" dirty="0">
                <a:hlinkClick r:id="rId15"/>
              </a:rPr>
              <a:t> </a:t>
            </a:r>
            <a:r>
              <a:rPr lang="fi-FI" sz="1600" i="1" dirty="0" err="1">
                <a:hlinkClick r:id="rId15"/>
              </a:rPr>
              <a:t>vet</a:t>
            </a:r>
            <a:r>
              <a:rPr lang="fi-FI" sz="1600" i="1" dirty="0">
                <a:hlinkClick r:id="rId15"/>
              </a:rPr>
              <a:t> du </a:t>
            </a:r>
            <a:r>
              <a:rPr lang="fi-FI" sz="1600" i="1" dirty="0" err="1">
                <a:hlinkClick r:id="rId15"/>
              </a:rPr>
              <a:t>att</a:t>
            </a:r>
            <a:r>
              <a:rPr lang="fi-FI" sz="1600" i="1" dirty="0">
                <a:hlinkClick r:id="rId15"/>
              </a:rPr>
              <a:t> </a:t>
            </a:r>
            <a:r>
              <a:rPr lang="fi-FI" sz="1600" i="1" dirty="0" err="1">
                <a:hlinkClick r:id="rId15"/>
              </a:rPr>
              <a:t>honungen</a:t>
            </a:r>
            <a:r>
              <a:rPr lang="fi-FI" sz="1600" i="1" dirty="0">
                <a:hlinkClick r:id="rId15"/>
              </a:rPr>
              <a:t> </a:t>
            </a:r>
            <a:r>
              <a:rPr lang="fi-FI" sz="1600" i="1" dirty="0" err="1">
                <a:hlinkClick r:id="rId15"/>
              </a:rPr>
              <a:t>är</a:t>
            </a:r>
            <a:r>
              <a:rPr lang="fi-FI" sz="1600" i="1" dirty="0">
                <a:hlinkClick r:id="rId15"/>
              </a:rPr>
              <a:t> </a:t>
            </a:r>
            <a:r>
              <a:rPr lang="fi-FI" sz="1600" i="1" dirty="0" err="1">
                <a:hlinkClick r:id="rId15"/>
              </a:rPr>
              <a:t>äkta</a:t>
            </a:r>
            <a:r>
              <a:rPr lang="fi-FI" sz="1600" i="1" dirty="0">
                <a:hlinkClick r:id="rId15"/>
              </a:rPr>
              <a:t>? – </a:t>
            </a:r>
            <a:r>
              <a:rPr lang="fi-FI" sz="1600" i="1" dirty="0" err="1">
                <a:hlinkClick r:id="rId15"/>
              </a:rPr>
              <a:t>Läs</a:t>
            </a:r>
            <a:r>
              <a:rPr lang="fi-FI" sz="1600" i="1" dirty="0">
                <a:hlinkClick r:id="rId15"/>
              </a:rPr>
              <a:t> </a:t>
            </a:r>
            <a:r>
              <a:rPr lang="fi-FI" sz="1600" i="1" dirty="0" err="1">
                <a:hlinkClick r:id="rId15"/>
              </a:rPr>
              <a:t>Yles</a:t>
            </a:r>
            <a:r>
              <a:rPr lang="fi-FI" sz="1600" i="1" dirty="0">
                <a:hlinkClick r:id="rId15"/>
              </a:rPr>
              <a:t> </a:t>
            </a:r>
            <a:r>
              <a:rPr lang="fi-FI" sz="1600" i="1" dirty="0" err="1">
                <a:hlinkClick r:id="rId15"/>
              </a:rPr>
              <a:t>artikel</a:t>
            </a:r>
            <a:r>
              <a:rPr lang="fi-FI" sz="1600" i="1" dirty="0">
                <a:hlinkClick r:id="rId15"/>
              </a:rPr>
              <a:t> </a:t>
            </a:r>
            <a:r>
              <a:rPr lang="fi-FI" sz="1600" i="1" dirty="0" err="1">
                <a:hlinkClick r:id="rId15"/>
              </a:rPr>
              <a:t>om</a:t>
            </a:r>
            <a:r>
              <a:rPr lang="fi-FI" sz="1600" i="1" dirty="0">
                <a:hlinkClick r:id="rId15"/>
              </a:rPr>
              <a:t> </a:t>
            </a:r>
            <a:r>
              <a:rPr lang="fi-FI" sz="1600" i="1" dirty="0" err="1">
                <a:hlinkClick r:id="rId15"/>
              </a:rPr>
              <a:t>honungens</a:t>
            </a:r>
            <a:r>
              <a:rPr lang="fi-FI" sz="1600" i="1" dirty="0">
                <a:hlinkClick r:id="rId15"/>
              </a:rPr>
              <a:t> </a:t>
            </a:r>
            <a:r>
              <a:rPr lang="fi-FI" sz="1600" i="1" dirty="0" err="1">
                <a:hlinkClick r:id="rId15"/>
              </a:rPr>
              <a:t>ursprung</a:t>
            </a:r>
            <a:r>
              <a:rPr lang="fi-FI" sz="1600" i="1" dirty="0">
                <a:hlinkClick r:id="rId15"/>
              </a:rPr>
              <a:t> </a:t>
            </a:r>
            <a:r>
              <a:rPr lang="fi-FI" sz="1600" i="1" dirty="0"/>
              <a:t>(10/2024)</a:t>
            </a:r>
          </a:p>
          <a:p>
            <a:endParaRPr lang="fi-FI" dirty="0"/>
          </a:p>
        </p:txBody>
      </p:sp>
      <p:pic>
        <p:nvPicPr>
          <p:cNvPr id="25" name="Kuva 24" descr="Lehti tasaisella täytöllä">
            <a:extLst>
              <a:ext uri="{FF2B5EF4-FFF2-40B4-BE49-F238E27FC236}">
                <a16:creationId xmlns:a16="http://schemas.microsoft.com/office/drawing/2014/main" id="{585401E5-5FE2-9BE4-FD79-0D400FC2E0D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144202">
            <a:off x="17301699" y="8186794"/>
            <a:ext cx="914400" cy="914400"/>
          </a:xfrm>
          <a:prstGeom prst="rect">
            <a:avLst/>
          </a:prstGeom>
        </p:spPr>
      </p:pic>
    </p:spTree>
    <p:extLst>
      <p:ext uri="{BB962C8B-B14F-4D97-AF65-F5344CB8AC3E}">
        <p14:creationId xmlns:p14="http://schemas.microsoft.com/office/powerpoint/2010/main" val="360862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11401</TotalTime>
  <Words>2615</Words>
  <Application>Microsoft Office PowerPoint</Application>
  <PresentationFormat>Mukautettu</PresentationFormat>
  <Paragraphs>228</Paragraphs>
  <Slides>12</Slides>
  <Notes>4</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12</vt:i4>
      </vt:variant>
    </vt:vector>
  </HeadingPairs>
  <TitlesOfParts>
    <vt:vector size="19" baseType="lpstr">
      <vt:lpstr>Quicksand</vt:lpstr>
      <vt:lpstr>Quicksand Bold</vt:lpstr>
      <vt:lpstr>Wingdings</vt:lpstr>
      <vt:lpstr>Arial</vt:lpstr>
      <vt:lpstr>Calibri</vt:lpstr>
      <vt:lpstr>Aptos</vt:lpstr>
      <vt:lpstr>Office Theme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FFD PP malli basic 2024</dc:title>
  <dc:creator>Jenny Öhman</dc:creator>
  <cp:lastModifiedBy>Jenny Öhman</cp:lastModifiedBy>
  <cp:revision>112</cp:revision>
  <dcterms:created xsi:type="dcterms:W3CDTF">2006-08-16T00:00:00Z</dcterms:created>
  <dcterms:modified xsi:type="dcterms:W3CDTF">2025-06-19T12:04:40Z</dcterms:modified>
  <dc:identifier>DAGANhL-ru4</dc:identifier>
</cp:coreProperties>
</file>