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4"/>
  </p:notesMasterIdLst>
  <p:sldIdLst>
    <p:sldId id="271" r:id="rId5"/>
    <p:sldId id="298" r:id="rId6"/>
    <p:sldId id="338" r:id="rId7"/>
    <p:sldId id="339" r:id="rId8"/>
    <p:sldId id="341" r:id="rId9"/>
    <p:sldId id="342" r:id="rId10"/>
    <p:sldId id="343" r:id="rId11"/>
    <p:sldId id="327" r:id="rId12"/>
    <p:sldId id="345" r:id="rId13"/>
    <p:sldId id="346" r:id="rId14"/>
    <p:sldId id="347" r:id="rId15"/>
    <p:sldId id="374" r:id="rId16"/>
    <p:sldId id="297" r:id="rId17"/>
    <p:sldId id="354" r:id="rId18"/>
    <p:sldId id="349" r:id="rId19"/>
    <p:sldId id="350" r:id="rId20"/>
    <p:sldId id="351" r:id="rId21"/>
    <p:sldId id="352" r:id="rId22"/>
    <p:sldId id="353" r:id="rId23"/>
    <p:sldId id="355" r:id="rId24"/>
    <p:sldId id="356" r:id="rId25"/>
    <p:sldId id="357" r:id="rId26"/>
    <p:sldId id="359" r:id="rId27"/>
    <p:sldId id="358" r:id="rId28"/>
    <p:sldId id="361" r:id="rId29"/>
    <p:sldId id="360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5" r:id="rId43"/>
  </p:sldIdLst>
  <p:sldSz cx="12192000" cy="6858000"/>
  <p:notesSz cx="6858000" cy="9144000"/>
  <p:embeddedFontLst>
    <p:embeddedFont>
      <p:font typeface="Be Vietnam" panose="00000500000000000000" pitchFamily="2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Playfair Display" pitchFamily="2" charset="0"/>
      <p:regular r:id="rId55"/>
      <p:bold r:id="rId56"/>
      <p:italic r:id="rId57"/>
      <p:boldItalic r:id="rId58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7610DCDD-5D07-43DE-AD38-B20B24404B65}">
          <p14:sldIdLst>
            <p14:sldId id="271"/>
            <p14:sldId id="298"/>
            <p14:sldId id="338"/>
            <p14:sldId id="339"/>
            <p14:sldId id="341"/>
            <p14:sldId id="342"/>
            <p14:sldId id="343"/>
            <p14:sldId id="327"/>
            <p14:sldId id="345"/>
            <p14:sldId id="346"/>
            <p14:sldId id="347"/>
            <p14:sldId id="374"/>
            <p14:sldId id="297"/>
            <p14:sldId id="354"/>
            <p14:sldId id="349"/>
            <p14:sldId id="350"/>
            <p14:sldId id="351"/>
            <p14:sldId id="352"/>
            <p14:sldId id="353"/>
            <p14:sldId id="355"/>
            <p14:sldId id="356"/>
            <p14:sldId id="357"/>
            <p14:sldId id="359"/>
            <p14:sldId id="358"/>
            <p14:sldId id="361"/>
            <p14:sldId id="360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8239" autoAdjust="0"/>
  </p:normalViewPr>
  <p:slideViewPr>
    <p:cSldViewPr snapToGrid="0" snapToObjects="1">
      <p:cViewPr varScale="1">
        <p:scale>
          <a:sx n="67" d="100"/>
          <a:sy n="67" d="100"/>
        </p:scale>
        <p:origin x="1162" y="53"/>
      </p:cViewPr>
      <p:guideLst/>
    </p:cSldViewPr>
  </p:slideViewPr>
  <p:outlineViewPr>
    <p:cViewPr>
      <p:scale>
        <a:sx n="33" d="100"/>
        <a:sy n="33" d="100"/>
      </p:scale>
      <p:origin x="0" y="-2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634F9-084E-499E-A655-33D4C476BA96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D9F3D-0236-4197-8616-0F74D550DE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04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278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Millaisia etäkokouskokemuksia teillä on?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402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Millaisia etäkokouskokemuksia teillä on?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79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Millaisia etäkokouskokemuksia teillä on?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287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06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4118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0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277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39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Pöytäkirja on yhteistyön väline ja oikeussuoja, jos kokouksen osallistujilla on myöhemmin eriävä näkemys kokouksen kulusta.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74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Esimerkki valtuuston kokouksesta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21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55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49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52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Mitä muita esimerkkejä nousee mieleen?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9F3D-0236-4197-8616-0F74D550DE1A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816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C2E7-D384-F847-B774-1DCB399FD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A7DA0-1873-684E-93EC-6F2609E33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CBC0C-B81F-8D4C-916F-CDF06E77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14189-37FB-904A-8F4A-94038D68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A39DC-5D10-9241-8F16-0FA54DF7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914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39D2-00B8-7C42-B81F-7B58AD6D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51896-434D-4A43-9A84-0711157A6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8B705-4E51-004E-A827-DBAFE9A1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53DA8-D21A-5849-9C7E-317E7094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5E98-4F6A-CA45-86C8-3B43DA3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676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3F008-3BB4-9E43-9B77-B8248F0D2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DE04D-F5DA-F44E-8261-A395DE06B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73FD2-AD3A-B54A-8E77-0F375317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320BD-29C6-D849-BF57-B0911FB2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43A8F-D873-9D44-A8A6-9EB5F3F0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662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1E5A-DBAC-7B40-B1C2-77697A9C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BDBC7-A2A1-E547-A15F-97B77D70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C02C-E98D-DA47-804C-9A18D795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35DE5-DC8A-704B-9383-81D050DC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C23B7-EC94-7140-B6D9-10F6B80D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6104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19C2-F129-6D4B-B079-BA791F8E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1D503-9392-C848-875F-7A94C55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CA444-9C1E-E943-ABB6-4882F4BC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F41EF-752B-5240-A4E4-DCAE5698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F93C-213A-9047-9051-7EAA055F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0273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6894-7860-3248-869A-C649B11F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0F77-E65F-4B47-86C2-C29DD297D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E3AC4-A4F7-CD4D-BA0D-39EDEBA55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A742E-923A-EB49-8A58-70F7371A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C11A1-1412-BA47-AA3A-8509B26C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B29A8-34C6-CB4C-A3E9-65D53140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7126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35FC-184C-F64C-AA54-8588DEA2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142D1-0CB6-0D47-8FB9-7528F9A1B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4FB0-EB5F-7645-9F12-F614639BC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EABB7-46D2-1148-88AA-639C93D8C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2B26E-8ABC-EE46-81D5-29EE17189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93294-1E29-F04A-BAB1-0EC31B29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7A9A3-8E18-1E44-9984-7B990E46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6356F-3CDA-204B-BCED-2DDB6823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1400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82C2-8A84-2741-A9CF-299BC74C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EEA21-636D-1143-B81D-BB0A536C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3AE30-D096-0E4F-9A19-F8FECFFD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807E9-A796-F546-928C-B24DD042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286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0959F4-9812-2247-A261-698F2071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2C5AE-DBA2-8F48-9374-D0B43A89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73888-0921-1A48-8FCF-9022EEAF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089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4F357-2A75-A644-A639-9FD1601B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4B8EB-04ED-7E47-BA55-D420AFEA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2D133-79E5-C34E-A36C-3B14D673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78608-50E0-4149-8209-1380DA1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41FA7-9019-5644-8315-F0392B95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4902A-6EAE-994F-AA00-5EA84417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193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10DE-D4A3-0C44-8ADE-C9BB6025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36336-96D3-FE40-9C3A-150074263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C4BD2-9B09-7C42-BDD5-29FA6208D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E8A95-FD3E-8640-A5AC-D0D4974E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5CB52-8258-C345-A0A1-5721F667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356F7-6D19-4442-89A2-E365DE20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45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F6CD6-D8DD-2340-9512-126183FF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D1C85-803A-1E47-B845-D52942043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41167-8A98-9C49-9886-BC6B9176A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3057-53DE-0D44-A3EB-971B1180E4A5}" type="datetimeFigureOut">
              <a:rPr lang="en-FI" smtClean="0"/>
              <a:t>01/28/2021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14549-3C4B-5840-8C04-705AB5142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B1AEC-7E06-804A-AF8C-495BE9198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9617-A2F5-3A49-97AF-1BFF2BC6F0D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15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8657"/>
            <a:ext cx="9144000" cy="2387600"/>
          </a:xfrm>
        </p:spPr>
        <p:txBody>
          <a:bodyPr anchor="ctr"/>
          <a:lstStyle/>
          <a:p>
            <a:r>
              <a:rPr lang="fi-FI">
                <a:solidFill>
                  <a:schemeClr val="bg1"/>
                </a:solidFill>
                <a:latin typeface="Playfair Display" pitchFamily="2" charset="77"/>
              </a:rPr>
              <a:t>Yhdistys työnantajana</a:t>
            </a:r>
            <a:endParaRPr lang="en-FI" dirty="0">
              <a:solidFill>
                <a:schemeClr val="bg1"/>
              </a:solidFill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86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613" y="312009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4400">
                <a:solidFill>
                  <a:prstClr val="white"/>
                </a:solidFill>
                <a:latin typeface="Playfair Display" pitchFamily="2" charset="77"/>
              </a:rPr>
              <a:t>Miten selvitä työnantajana   1/2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729975" y="1705541"/>
            <a:ext cx="101943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Yleiskäsitys työnantajan velvoitteista pitää olla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Oma työehtosopimus pitää tuntea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Yksityiskohtia ja erikoistapauksia ei pidä osata, kunhan tunnistaa vaaran paikat ja sen, ettei tiedä riittävästi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Hienoa ja riittävää, jos kykenee havaitsemaan vaaran paikan ja hakee neuvoja ja asiantuntijan apua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9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613" y="312009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4400">
                <a:solidFill>
                  <a:prstClr val="white"/>
                </a:solidFill>
                <a:latin typeface="Playfair Display" pitchFamily="2" charset="77"/>
              </a:rPr>
              <a:t>Miten selvitä työnantajana   2/2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729975" y="1705541"/>
            <a:ext cx="101943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Tässä setissä tavoitteena on antaa YLEISKÄSITYS hallituksen työnantajaroolista juridiikan näkökulmasta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PS: Inhimillinen neuvo: Jos joku työsuhteeseen liittyvä asia menee kovasti tunteeseen, NUKU YÖN YLI, älä hätiköi sanomisissa ja tekemisissä, selvitä tilannetta, hanki asiantuntija-apua!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72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816" y="2399078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5400">
                <a:solidFill>
                  <a:schemeClr val="bg1"/>
                </a:solidFill>
                <a:latin typeface="Playfair Display" pitchFamily="2" charset="0"/>
              </a:rPr>
              <a:t>Työsuhdelainsäädäntö</a:t>
            </a:r>
            <a:endParaRPr lang="en-FI" sz="54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-1541504" y="4475912"/>
            <a:ext cx="1019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" pitchFamily="2" charset="77"/>
                <a:ea typeface="+mn-ea"/>
                <a:cs typeface="+mn-cs"/>
              </a:rPr>
            </a:b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51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111" y="710831"/>
            <a:ext cx="10033687" cy="84026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fi-FI" sz="5400">
                <a:solidFill>
                  <a:schemeClr val="bg1"/>
                </a:solidFill>
                <a:latin typeface="Playfair Display" pitchFamily="2" charset="0"/>
              </a:rPr>
              <a:t>Työsuhdetta säätelee pähkinänkuoressa</a:t>
            </a:r>
            <a:endParaRPr lang="en-FI" sz="54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-1702142" y="4466649"/>
            <a:ext cx="1019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" pitchFamily="2" charset="77"/>
                <a:ea typeface="+mn-ea"/>
                <a:cs typeface="+mn-cs"/>
              </a:rPr>
            </a:b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F87B4084-7A84-4B2C-B610-7EF48B9D89EF}"/>
              </a:ext>
            </a:extLst>
          </p:cNvPr>
          <p:cNvSpPr/>
          <p:nvPr/>
        </p:nvSpPr>
        <p:spPr>
          <a:xfrm>
            <a:off x="5269539" y="1868158"/>
            <a:ext cx="3645859" cy="3535470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88C0EFEE-CFDE-4BE7-98A2-09F08FD2E1E4}"/>
              </a:ext>
            </a:extLst>
          </p:cNvPr>
          <p:cNvSpPr/>
          <p:nvPr/>
        </p:nvSpPr>
        <p:spPr>
          <a:xfrm>
            <a:off x="1743231" y="1952716"/>
            <a:ext cx="3847835" cy="3597874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FD925DD-5330-42C7-AD37-9D672CA1FBAA}"/>
              </a:ext>
            </a:extLst>
          </p:cNvPr>
          <p:cNvSpPr/>
          <p:nvPr/>
        </p:nvSpPr>
        <p:spPr>
          <a:xfrm>
            <a:off x="3566160" y="3063029"/>
            <a:ext cx="3526309" cy="3535469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C3A6DD2-6FE6-44E2-A4CC-80406AD46D08}"/>
              </a:ext>
            </a:extLst>
          </p:cNvPr>
          <p:cNvSpPr txBox="1"/>
          <p:nvPr/>
        </p:nvSpPr>
        <p:spPr>
          <a:xfrm>
            <a:off x="2548890" y="2846070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solidFill>
                  <a:schemeClr val="bg1"/>
                </a:solidFill>
                <a:latin typeface="Be Vietnam" panose="00000500000000000000" pitchFamily="2" charset="0"/>
              </a:rPr>
              <a:t>Lait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45E7661E-743E-46A6-A219-3629D86E34E0}"/>
              </a:ext>
            </a:extLst>
          </p:cNvPr>
          <p:cNvSpPr/>
          <p:nvPr/>
        </p:nvSpPr>
        <p:spPr>
          <a:xfrm>
            <a:off x="6534955" y="2661404"/>
            <a:ext cx="20329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>
                <a:solidFill>
                  <a:schemeClr val="bg1"/>
                </a:solidFill>
                <a:latin typeface="Be Vietnam" panose="00000500000000000000" pitchFamily="2" charset="0"/>
              </a:rPr>
              <a:t>Työehto-</a:t>
            </a:r>
          </a:p>
          <a:p>
            <a:r>
              <a:rPr lang="fi-FI" sz="3200">
                <a:solidFill>
                  <a:schemeClr val="bg1"/>
                </a:solidFill>
                <a:latin typeface="Be Vietnam" panose="00000500000000000000" pitchFamily="2" charset="0"/>
              </a:rPr>
              <a:t>sopimus</a:t>
            </a:r>
            <a:endParaRPr lang="fi-FI" sz="320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135916D8-D5AB-4F9B-B654-4D394FF31B08}"/>
              </a:ext>
            </a:extLst>
          </p:cNvPr>
          <p:cNvSpPr/>
          <p:nvPr/>
        </p:nvSpPr>
        <p:spPr>
          <a:xfrm>
            <a:off x="4216841" y="5392904"/>
            <a:ext cx="2537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>
                <a:solidFill>
                  <a:schemeClr val="bg1"/>
                </a:solidFill>
                <a:latin typeface="Be Vietnam" panose="00000500000000000000" pitchFamily="2" charset="0"/>
              </a:rPr>
              <a:t>Työsopimus</a:t>
            </a:r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40659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Työsuhdelainsäädännön lähtökohtia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-1541504" y="4475912"/>
            <a:ext cx="1019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" pitchFamily="2" charset="77"/>
                <a:ea typeface="+mn-ea"/>
                <a:cs typeface="+mn-cs"/>
              </a:rPr>
            </a:b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397419"/>
            <a:ext cx="9276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Työntekijän suojaaminen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Työnantajan todistustaakka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Sopimisvapauden rajoittaminen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Työnantajan direktio-oikeus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oikeus johtaa, jakaa työtä, määrätä työn aika, paikka ja tekotapa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Työnantajan tulkintaetuoikeus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Työsuhteen jatkuvuuden turvaaminen</a:t>
            </a:r>
          </a:p>
        </p:txBody>
      </p:sp>
    </p:spTree>
    <p:extLst>
      <p:ext uri="{BB962C8B-B14F-4D97-AF65-F5344CB8AC3E}">
        <p14:creationId xmlns:p14="http://schemas.microsoft.com/office/powerpoint/2010/main" val="250143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Peruskäsitteet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-1541504" y="4475912"/>
            <a:ext cx="1019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" pitchFamily="2" charset="77"/>
                <a:ea typeface="+mn-ea"/>
                <a:cs typeface="+mn-cs"/>
              </a:rPr>
            </a:b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669048"/>
            <a:ext cx="927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Työsopimussuhde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alkaa, kun työsopimus on tehty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Työsuhde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alkaa, kun työnteko alkaa</a:t>
            </a:r>
          </a:p>
          <a:p>
            <a:pPr lvl="1"/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Päättyvät, kun työsuhde päättyy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Irtisanottu työntekijä otettava takaisin vastaavanlaisiin työtehtäviin, jos hän haluaa, ja jos työtä ilmenee 9 kk:n aikana irtisanomisesta (huhtikuusta 2020 lähtien)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9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Työnantajan velvollisuudet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-1541504" y="4475912"/>
            <a:ext cx="1019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" pitchFamily="2" charset="77"/>
                <a:ea typeface="+mn-ea"/>
                <a:cs typeface="+mn-cs"/>
              </a:rPr>
            </a:b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669048"/>
            <a:ext cx="95393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Velvollisuus noudattaa lainsäädäntöä, työehtosopimusta ja työsopimusta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Palkanmaksuvelvollisuus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Vastuu työturvallisuudesta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Tasapuolinen kohtelu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Suostuttava erinäisiin vapaisiin ja tilapäisiin poissaoloihin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1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Työntekijän velvollisuudet   1/2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-1541504" y="4475912"/>
            <a:ext cx="1019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" pitchFamily="2" charset="77"/>
                <a:ea typeface="+mn-ea"/>
                <a:cs typeface="+mn-cs"/>
              </a:rPr>
            </a:b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1090586" y="1680746"/>
            <a:ext cx="927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Lojaalisuus = työnantajan edun huomioon ottaminen, ei voi vahingoittaa työnantajaa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Salassapitovelvollisuus liikesalaisuuksista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Kilpailukielto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Työpaikan työsääntöjen noudattaminen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Työturvallisuus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7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Työntekijän velvollisuudet   2/2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-1541504" y="4475912"/>
            <a:ext cx="1019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" pitchFamily="2" charset="77"/>
                <a:ea typeface="+mn-ea"/>
                <a:cs typeface="+mn-cs"/>
              </a:rPr>
            </a:b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669048"/>
            <a:ext cx="9379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Hoidettava huolellisesti työnantajan omaisuutta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Poissaolosta ja perusteesta ilmoittaminen viipymättä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Osallistuminen työterveyshuollon tarkastuksiin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Asiallinen käytös ja kiusaamiskielto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29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Työsopimuslaki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-1541504" y="4475912"/>
            <a:ext cx="1019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" pitchFamily="2" charset="77"/>
                <a:ea typeface="+mn-ea"/>
                <a:cs typeface="+mn-cs"/>
              </a:rPr>
            </a:b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Nykyinen voimaan 1.6.2001 + useita lisäyksiä tämän jälkeen (mm. työaikalaki 1.1.2020)</a:t>
            </a:r>
          </a:p>
          <a:p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Laista voi poiketa tes:lla tai työsopimuksella vain, jos siitä on TSL:ssa erikseen mainittu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3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98" y="433661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4400">
                <a:solidFill>
                  <a:schemeClr val="bg1"/>
                </a:solidFill>
                <a:latin typeface="Playfair Display" pitchFamily="2" charset="77"/>
              </a:rPr>
              <a:t>Järjestö työyhteisönä   1/3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580473" y="1536174"/>
            <a:ext cx="11031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  <a:latin typeface="Be Vietnam" pitchFamily="2" charset="77"/>
              </a:rPr>
              <a:t>Järjestö on sekä kiehtova että haasteellinen työyhteisö:</a:t>
            </a:r>
          </a:p>
          <a:p>
            <a:endParaRPr lang="fi-FI" sz="2400">
              <a:solidFill>
                <a:schemeClr val="bg1"/>
              </a:solidFill>
              <a:latin typeface="Be Vietnam" pitchFamily="2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  <a:latin typeface="Be Vietnam" pitchFamily="2" charset="77"/>
              </a:rPr>
              <a:t>Luottamushenkilöt ja työntekijät ovat vahvasti sitoutuneita yhdistyksen arvoihin ja tavoitteisiin</a:t>
            </a:r>
          </a:p>
          <a:p>
            <a:endParaRPr lang="fi-FI" sz="2400">
              <a:solidFill>
                <a:schemeClr val="bg1"/>
              </a:solidFill>
              <a:latin typeface="Be Vietnam" pitchFamily="2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  <a:latin typeface="Be Vietnam" pitchFamily="2" charset="77"/>
              </a:rPr>
              <a:t>Luottamushenkilöt toimivat yhdistyksessä vapaa-aikana ilman korvausta ja samanaikaisesti yhdistyksen työntekijät saavat tekemisestään palkkaa</a:t>
            </a:r>
          </a:p>
          <a:p>
            <a:r>
              <a:rPr lang="fi-FI" sz="2400">
                <a:solidFill>
                  <a:schemeClr val="bg1"/>
                </a:solidFill>
                <a:latin typeface="Be Vietnam" pitchFamily="2" charset="77"/>
              </a:rPr>
              <a:t>	=&gt; odottavatko luottamushenkilöt työntekijöiden tekevän myös 	talkoita aatteen hyväksi? Miten toimii tulevaisuuden työntekijät?</a:t>
            </a:r>
          </a:p>
        </p:txBody>
      </p:sp>
    </p:spTree>
    <p:extLst>
      <p:ext uri="{BB962C8B-B14F-4D97-AF65-F5344CB8AC3E}">
        <p14:creationId xmlns:p14="http://schemas.microsoft.com/office/powerpoint/2010/main" val="191811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Työsopimus   1/2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-1541504" y="4475912"/>
            <a:ext cx="1019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" pitchFamily="2" charset="77"/>
                <a:ea typeface="+mn-ea"/>
                <a:cs typeface="+mn-cs"/>
              </a:rPr>
            </a:b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1033436" y="1674757"/>
            <a:ext cx="93792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Työnantajan ja työntekijän välillä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Lakien ja sopimusten sallimissa rajoissa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muut ehdot mitättömiä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Työntekijä voi vaatia laki- tai sopimussääteiset oikeutensa työsopimuksesta huolimatta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Suullinen, kirjallinen, sähköinen, hiljainen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9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Työsopimus   2/2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Kirjallinen suositeltava (tes voi edellyttää)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Jos ei kirjallista työsopimusta, työsuhteen ehdoista on annettava työntekijälle kuitenkin selvitys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Ei pidä sisällyttää direktioasioita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”Muut mahdolliset tehtävät” – pitää olla kuitenkin samaa vaativuustasoa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1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Työsopimuksen asiasisältö   1/2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Työsuhteen alku ja kesto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Määräaikaisuuden peruste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Koeaika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Työaika ja -paikka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Palkka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Palkanmaksukausi ja –aika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Työtehtävä</a:t>
            </a:r>
          </a:p>
          <a:p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87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Työsopimuksen asiasisältö   2/2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Liian tarkka vähentää työnjohto-oikeutta (”…muut mahdolliset tehtävät..”)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Sovellettava työehtosopimus, pidettävä nähtävillä myös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Vuosiloman määräytyminen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Irtisanomisaika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Viittauksetkin riittävät (laki, 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3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Erilaiset työsopimukset  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501868"/>
            <a:ext cx="93792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Toistaiseksi voimassa oleva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Määräaikainen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todettava selvästi &gt; muutoin toistaiseksi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perusteltu syy &gt; muutoin toistaiseksi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ketjutuskielto &gt; muutoin toistaiseksi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hiljainen pidennys &gt;toistaiseksi</a:t>
            </a:r>
          </a:p>
          <a:p>
            <a:pPr lvl="1"/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Yhdistelmä mahdollinen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Määräaika + irtisanomismahdollisuus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1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Koeaika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Sovittava nimenomaan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Alkaa työnteon alusta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Enimmäispituus 6 kk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Määräaikaisessa sopimuksessa enintään puolet työsopimuksen kestosta (ja max 6 kk)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91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Tasapuolinen kohtelu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Määräaikaisuus tai osa-aikaisuus ei saa olla huonompien ehtojen peruste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Tasapuolinen kohtelu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tehtävät ja asema voidaan ottaa huomioon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ei voi purkaa työsuhdetta, jos ei ole vastaavissa tapauksissa ennenkään purettu, vaikka lailliset perusteet olisikin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4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Työsuhdeturva on vahva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Työantaja tarvitsee aina päättämisperusteen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Jatkuvuuden turvaaminen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muuta työtä tarjottava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koulutusvelvollisuus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takaisinottovelvollisuus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työntekijän kuuleminen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varoitusmenettely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8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Työsuhteen päättyminen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Määräajan päättyminen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Purkaminen koeaikana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Irtisanominen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Henkilökohtaiset ja taloudelliset / tuotannolliset syyt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Purkaminen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Purkautuneena pitäminen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Eroamisiän saavuttaminen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Sopiminen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85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Koeaikapurku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Kuuleminen vähintään koeajan olemassaolosta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Syy ilmoitettava; koeaika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Ei syrjivillä eikä epäasiallisilla syillä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Perusteen liityttävä työntekijän henkilöön tai työsuoritukseen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2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98" y="433661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4400">
                <a:solidFill>
                  <a:schemeClr val="bg1"/>
                </a:solidFill>
                <a:latin typeface="Playfair Display" pitchFamily="2" charset="77"/>
              </a:rPr>
              <a:t>Järjestö työyhteisönä   2/3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580473" y="1111181"/>
            <a:ext cx="110310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i-FI" sz="2400">
                <a:solidFill>
                  <a:schemeClr val="bg1"/>
                </a:solidFill>
                <a:latin typeface="Be Vietnam" pitchFamily="2" charset="77"/>
              </a:rPr>
            </a:br>
            <a:r>
              <a:rPr lang="fi-FI" sz="2400">
                <a:solidFill>
                  <a:schemeClr val="bg1"/>
                </a:solidFill>
                <a:latin typeface="Be Vietnam" pitchFamily="2" charset="77"/>
              </a:rPr>
              <a:t>	=&gt; ehtivätkö ja jaksavatko luottamushenkilöt talkoilla 	tulevaisuudessa ilman mitään korvauksia, miten käy 	tulevaisuudessa kolmannen sektorin peruspilarin, 	vapaaehtoisuuden? </a:t>
            </a:r>
            <a:r>
              <a:rPr lang="fi-FI" sz="2400" b="1">
                <a:solidFill>
                  <a:schemeClr val="bg1"/>
                </a:solidFill>
                <a:latin typeface="Be Vietnam" pitchFamily="2" charset="77"/>
              </a:rPr>
              <a:t>Mikä palkitsee vapaaehtoisia?</a:t>
            </a:r>
          </a:p>
          <a:p>
            <a:endParaRPr lang="fi-FI" sz="2400" b="1">
              <a:solidFill>
                <a:schemeClr val="bg1"/>
              </a:solidFill>
              <a:latin typeface="Be Vietnam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>
                <a:solidFill>
                  <a:schemeClr val="bg1"/>
                </a:solidFill>
                <a:latin typeface="Be Vietnam" pitchFamily="2" charset="77"/>
              </a:rPr>
              <a:t>Pienissä yhdistyksissä hallituksen jäseniä on moninkertainen määrä työntekijöihin nähden</a:t>
            </a:r>
            <a:br>
              <a:rPr lang="fi-FI" sz="2400" b="1">
                <a:solidFill>
                  <a:schemeClr val="bg1"/>
                </a:solidFill>
                <a:latin typeface="Be Vietnam" pitchFamily="2" charset="77"/>
              </a:rPr>
            </a:br>
            <a:r>
              <a:rPr lang="fi-FI" sz="2400" b="1">
                <a:solidFill>
                  <a:schemeClr val="bg1"/>
                </a:solidFill>
                <a:latin typeface="Be Vietnam" pitchFamily="2" charset="77"/>
              </a:rPr>
              <a:t>	=&gt; Jos hallituksella ja työntekijällä ei ole yhteisiä realistisia tavoitteita resurssit huomioiden, voi yhden työntekijän aika, voimat ja osaaminen loppua </a:t>
            </a:r>
          </a:p>
          <a:p>
            <a:endParaRPr lang="fi-FI" sz="2400" b="1">
              <a:solidFill>
                <a:schemeClr val="bg1"/>
              </a:solidFill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1986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Työsuhteen päättämiset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2015694"/>
            <a:ext cx="93792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200">
                <a:solidFill>
                  <a:schemeClr val="bg1"/>
                </a:solidFill>
                <a:latin typeface="Be Vietnam" panose="00000500000000000000" pitchFamily="2" charset="0"/>
              </a:rPr>
              <a:t>Huolellinen harkinta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200">
                <a:solidFill>
                  <a:schemeClr val="bg1"/>
                </a:solidFill>
                <a:latin typeface="Be Vietnam" panose="00000500000000000000" pitchFamily="2" charset="0"/>
              </a:rPr>
              <a:t>Asiantuntijan neuvot perusteisiin ja menettelyyn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200">
                <a:solidFill>
                  <a:schemeClr val="bg1"/>
                </a:solidFill>
                <a:latin typeface="Be Vietnam" panose="00000500000000000000" pitchFamily="2" charset="0"/>
              </a:rPr>
              <a:t>Tarkkana termien kanssa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91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Päättämisperusteet   1/2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Kokonaisharkinta (työvelvoitteen laiminlyönnit, ei suorita, puutteellinen ammattitaito, aikaansaamattomuus. EI siis kyse yksittäisistä virheistä tai epäonnistumisista)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Työntekijän kuuleminen</a:t>
            </a:r>
          </a:p>
          <a:p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Työpaikan käytäntö (yhdenvertaisuus ja tasapuolisuus!)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06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36" y="617327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3600">
                <a:solidFill>
                  <a:schemeClr val="bg1"/>
                </a:solidFill>
                <a:latin typeface="Playfair Display" pitchFamily="2" charset="0"/>
              </a:rPr>
              <a:t>Päättämisperusteet   2/2</a:t>
            </a:r>
            <a:endParaRPr lang="en-FI" sz="3600" dirty="0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A851A7D-AFDD-4276-A10D-CF723292FC7A}"/>
              </a:ext>
            </a:extLst>
          </p:cNvPr>
          <p:cNvSpPr/>
          <p:nvPr/>
        </p:nvSpPr>
        <p:spPr>
          <a:xfrm>
            <a:off x="919136" y="1821384"/>
            <a:ext cx="93792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Laiminlyönnin laatu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Pääsääntöisesti varoitusmenettely</a:t>
            </a:r>
          </a:p>
          <a:p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anose="00000500000000000000" pitchFamily="2" charset="0"/>
              </a:rPr>
              <a:t>Alentunut työkyky: selitys muun työn tarjoamisesta (velvollisuus tarjota muuta työtä, joka työntekijälle sopisi hänen tilanteensa huomioiden)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31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118" y="2588740"/>
            <a:ext cx="10033687" cy="840260"/>
          </a:xfrm>
        </p:spPr>
        <p:txBody>
          <a:bodyPr anchor="ctr">
            <a:noAutofit/>
          </a:bodyPr>
          <a:lstStyle/>
          <a:p>
            <a:r>
              <a:rPr lang="fi-FI" sz="5400">
                <a:solidFill>
                  <a:schemeClr val="bg1"/>
                </a:solidFill>
                <a:latin typeface="Playfair Display" pitchFamily="2" charset="77"/>
              </a:rPr>
              <a:t>Keskustan TES</a:t>
            </a:r>
            <a:endParaRPr lang="en-FI" sz="5400" dirty="0">
              <a:solidFill>
                <a:schemeClr val="bg1"/>
              </a:solidFill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3025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658" y="474190"/>
            <a:ext cx="10033687" cy="840260"/>
          </a:xfrm>
        </p:spPr>
        <p:txBody>
          <a:bodyPr anchor="ctr">
            <a:normAutofit/>
          </a:bodyPr>
          <a:lstStyle/>
          <a:p>
            <a:r>
              <a:rPr lang="fi-FI" sz="4400">
                <a:solidFill>
                  <a:schemeClr val="bg1"/>
                </a:solidFill>
                <a:latin typeface="Playfair Display" pitchFamily="2" charset="77"/>
              </a:rPr>
              <a:t>Keskustajärjestöjen työehtosopimus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E3F528D-65E7-407E-A711-E521874DCAFB}"/>
              </a:ext>
            </a:extLst>
          </p:cNvPr>
          <p:cNvSpPr/>
          <p:nvPr/>
        </p:nvSpPr>
        <p:spPr>
          <a:xfrm>
            <a:off x="368231" y="1492240"/>
            <a:ext cx="111785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Oma ”talokohtainen” työehtosopimus, voimassa 27.11.2020 -28.2.2022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Liitteinä</a:t>
            </a:r>
          </a:p>
          <a:p>
            <a:pPr marL="971550" lvl="1" indent="-514350">
              <a:buAutoNum type="arabicPeriod"/>
            </a:pPr>
            <a:r>
              <a:rPr lang="fi-FI" sz="2800">
                <a:latin typeface="Be Vietnam" pitchFamily="2" charset="77"/>
              </a:rPr>
              <a:t>suositus päihdeasioiden käsittelystä työpaikoilla</a:t>
            </a:r>
          </a:p>
          <a:p>
            <a:pPr marL="971550" lvl="1" indent="-514350">
              <a:buAutoNum type="arabicPeriod"/>
            </a:pPr>
            <a:r>
              <a:rPr lang="fi-FI" sz="2800">
                <a:latin typeface="Be Vietnam" pitchFamily="2" charset="77"/>
              </a:rPr>
              <a:t>Hyvä käytös sallittu – epäasiallinen kohtelu kielletty -ohje</a:t>
            </a:r>
          </a:p>
          <a:p>
            <a:pPr lvl="1"/>
            <a:r>
              <a:rPr lang="fi-FI" sz="2800">
                <a:latin typeface="Be Vietnam" pitchFamily="2" charset="77"/>
              </a:rPr>
              <a:t>3.  ohjeistus seksuaaliseen ja sukupuoleen kohdistuvan häirinnän ehkäisyyn ja toimintaan ongelmatilanteissa</a:t>
            </a:r>
          </a:p>
          <a:p>
            <a:pPr lvl="1"/>
            <a:endParaRPr lang="fi-FI" sz="2800">
              <a:latin typeface="Be Vietnam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Muilta osin noudatetaan Palvelualojen työnantajat PALTAn ja Toimihenkilöliitto ERTOn välistä yleistä runkosopimusta </a:t>
            </a:r>
          </a:p>
        </p:txBody>
      </p:sp>
    </p:spTree>
    <p:extLst>
      <p:ext uri="{BB962C8B-B14F-4D97-AF65-F5344CB8AC3E}">
        <p14:creationId xmlns:p14="http://schemas.microsoft.com/office/powerpoint/2010/main" val="73829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658" y="474190"/>
            <a:ext cx="10033687" cy="840260"/>
          </a:xfrm>
        </p:spPr>
        <p:txBody>
          <a:bodyPr anchor="ctr">
            <a:normAutofit/>
          </a:bodyPr>
          <a:lstStyle/>
          <a:p>
            <a:r>
              <a:rPr lang="fi-FI" sz="4400">
                <a:solidFill>
                  <a:schemeClr val="bg1"/>
                </a:solidFill>
                <a:latin typeface="Playfair Display" pitchFamily="2" charset="77"/>
              </a:rPr>
              <a:t>Keskustan TES:n ehtoja   1/4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E3F528D-65E7-407E-A711-E521874DCAFB}"/>
              </a:ext>
            </a:extLst>
          </p:cNvPr>
          <p:cNvSpPr/>
          <p:nvPr/>
        </p:nvSpPr>
        <p:spPr>
          <a:xfrm>
            <a:off x="368231" y="1492240"/>
            <a:ext cx="111785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Ei koske alle 4 kk työsuhteita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Ei koske niitä työntekijöitä, jotka edustavat työnantajaa työ- ja palkkaehtoja määriteltäessä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Hallitus päättää yli 6 kk:n työsuhteisiin tulevat, kirjalliset työsopimukset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Työaika 37,5 h/viikko, sis. 30 min ruokailutauko ja 15 min, kahvitauko päivittäin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Viikoittainen työaika ei saa ylittää keskimäärin 48 h enintään 12 kuukauden ajanjakson aikana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3415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658" y="474190"/>
            <a:ext cx="10033687" cy="840260"/>
          </a:xfrm>
        </p:spPr>
        <p:txBody>
          <a:bodyPr anchor="ctr">
            <a:normAutofit/>
          </a:bodyPr>
          <a:lstStyle/>
          <a:p>
            <a:r>
              <a:rPr lang="fi-FI" sz="4400">
                <a:solidFill>
                  <a:schemeClr val="bg1"/>
                </a:solidFill>
                <a:latin typeface="Playfair Display" pitchFamily="2" charset="77"/>
              </a:rPr>
              <a:t>Keskustan TES:n ehtoja   2/4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E3F528D-65E7-407E-A711-E521874DCAFB}"/>
              </a:ext>
            </a:extLst>
          </p:cNvPr>
          <p:cNvSpPr/>
          <p:nvPr/>
        </p:nvSpPr>
        <p:spPr>
          <a:xfrm>
            <a:off x="368231" y="1492240"/>
            <a:ext cx="111785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Liukuva työaika, ilta- ja lauantaityö korvataan 1:1 vapaana, sunnuntaityö 2:1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Matkustusaika on työaikaa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Vuosilomaa 2 pv/kk (1 v.)    2,5 pv/kk (5 v.)   3 pv/kk (15 v.),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Työnantaja päättää pidetäänkö toimisto kiinni vuoden vaihteessa ja kesällä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0403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658" y="474190"/>
            <a:ext cx="10033687" cy="840260"/>
          </a:xfrm>
        </p:spPr>
        <p:txBody>
          <a:bodyPr anchor="ctr">
            <a:normAutofit/>
          </a:bodyPr>
          <a:lstStyle/>
          <a:p>
            <a:r>
              <a:rPr lang="fi-FI" sz="4400">
                <a:solidFill>
                  <a:schemeClr val="bg1"/>
                </a:solidFill>
                <a:latin typeface="Playfair Display" pitchFamily="2" charset="77"/>
              </a:rPr>
              <a:t>Keskustan TES:n ehtoja   3/4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E3F528D-65E7-407E-A711-E521874DCAFB}"/>
              </a:ext>
            </a:extLst>
          </p:cNvPr>
          <p:cNvSpPr/>
          <p:nvPr/>
        </p:nvSpPr>
        <p:spPr>
          <a:xfrm>
            <a:off x="368231" y="1492240"/>
            <a:ext cx="111785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3 pv voi olla omalla ilmoituksella sairaana, työnantajalla oikeus kuitenkin pyytää jo ensimmäisestä päivästä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Sairausajan palkanmaksusta porrastus työsuhteen pituuden mukaan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Matkakustannukset ja päivärahat verohallinnon ohjeiden mukaan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Lounasetu, puhelinetu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Yleislääkäritasoinen työterveyshuolto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Terveysraha (350 €/v. edellisen kuulumattomaan terveyden- ja sairaanhoidon kustannuksiin)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Terveysrahan voi vaihtaa liikuntarahaan tms.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latin typeface="Be Vietnam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7629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658" y="474190"/>
            <a:ext cx="10033687" cy="840260"/>
          </a:xfrm>
        </p:spPr>
        <p:txBody>
          <a:bodyPr anchor="ctr">
            <a:normAutofit/>
          </a:bodyPr>
          <a:lstStyle/>
          <a:p>
            <a:r>
              <a:rPr lang="fi-FI" sz="4400">
                <a:solidFill>
                  <a:schemeClr val="bg1"/>
                </a:solidFill>
                <a:latin typeface="Playfair Display" pitchFamily="2" charset="77"/>
              </a:rPr>
              <a:t>Keskustan TES:n ehtoja   4/4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E3F528D-65E7-407E-A711-E521874DCAFB}"/>
              </a:ext>
            </a:extLst>
          </p:cNvPr>
          <p:cNvSpPr/>
          <p:nvPr/>
        </p:nvSpPr>
        <p:spPr>
          <a:xfrm>
            <a:off x="368231" y="1492240"/>
            <a:ext cx="111785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Tyky-toimintaa vähintään 100 €/työntekijä/vuosi (etupäässä liikunta- ja virkistyssetelit)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Henkilökunnan koulutukseen 1 % budjetin mukaisesta bruttopalkkasummasta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Palkalliset vapaat 50- ja 60-vuotispäivät, vihkipäivä, muuttopäivä, kutsunnat, kertausharjoitukset, max 4 pv alle 10 v. sairaan lapsen hoitamiseksi,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Lyhyt tilapäinen loma, kun perhepiirissä äkillinen sairastuminen tai kuolema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154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120110"/>
            <a:ext cx="10033687" cy="840260"/>
          </a:xfrm>
        </p:spPr>
        <p:txBody>
          <a:bodyPr anchor="ctr">
            <a:normAutofit/>
          </a:bodyPr>
          <a:lstStyle/>
          <a:p>
            <a:r>
              <a:rPr lang="fi-FI" sz="4800">
                <a:solidFill>
                  <a:schemeClr val="bg1"/>
                </a:solidFill>
                <a:latin typeface="Playfair Display" pitchFamily="2" charset="77"/>
              </a:rPr>
              <a:t>Kiitos</a:t>
            </a:r>
            <a:r>
              <a:rPr lang="fi-FI" sz="4400">
                <a:solidFill>
                  <a:schemeClr val="bg1"/>
                </a:solidFill>
                <a:latin typeface="Playfair Display" pitchFamily="2" charset="77"/>
              </a:rPr>
              <a:t>!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E3F528D-65E7-407E-A711-E521874DCAFB}"/>
              </a:ext>
            </a:extLst>
          </p:cNvPr>
          <p:cNvSpPr/>
          <p:nvPr/>
        </p:nvSpPr>
        <p:spPr>
          <a:xfrm>
            <a:off x="3436620" y="3429000"/>
            <a:ext cx="11971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Ohjeet koosti ja esitteli </a:t>
            </a:r>
          </a:p>
          <a:p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MSL:n toiminnanjohtaja Paula Yliselä,</a:t>
            </a:r>
          </a:p>
          <a:p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paula.ylisela@msl.fi.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534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98" y="433661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4400">
                <a:solidFill>
                  <a:schemeClr val="bg1"/>
                </a:solidFill>
                <a:latin typeface="Playfair Display" pitchFamily="2" charset="77"/>
              </a:rPr>
              <a:t>Järjestö työyhteisönä   3/3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580473" y="1385501"/>
            <a:ext cx="11031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400">
              <a:solidFill>
                <a:schemeClr val="bg1"/>
              </a:solidFill>
              <a:latin typeface="Be Vietnam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  <a:latin typeface="Be Vietnam" pitchFamily="2" charset="77"/>
              </a:rPr>
              <a:t>Yhdistys voi toisaalta tarjota työntekijälle ja luottamushenkilölle mahdollisuuden vahvaan itsensä toteuttamiseen ja työn iloon </a:t>
            </a:r>
          </a:p>
          <a:p>
            <a:endParaRPr lang="fi-FI" sz="2400">
              <a:solidFill>
                <a:schemeClr val="bg1"/>
              </a:solidFill>
              <a:latin typeface="Be Vietnam" pitchFamily="2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  <a:latin typeface="Be Vietnam" pitchFamily="2" charset="77"/>
              </a:rPr>
              <a:t>Työntekijän työtyytyväisyys voi johtaa erinomaisiin työsuorituksiin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  <a:latin typeface="Be Vietnam" pitchFamily="2" charset="77"/>
              </a:rPr>
              <a:t>Ilman selkeitä tavoitteita, suunnitelmia ja seurantaa voivat uupua sekä työntekijä että luottamushenkilöt, vaikka innostusta riittääkin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  <a:latin typeface="Be Vietnam" pitchFamily="2" charset="77"/>
              </a:rPr>
              <a:t>Yhdistyksen hallitus ei välttämättä ohjaa toimintaa kovinkaan vahvasti</a:t>
            </a:r>
          </a:p>
          <a:p>
            <a:endParaRPr lang="fi-FI" sz="2400" b="1">
              <a:solidFill>
                <a:schemeClr val="bg1"/>
              </a:solidFill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522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330" y="413646"/>
            <a:ext cx="7796805" cy="840260"/>
          </a:xfrm>
        </p:spPr>
        <p:txBody>
          <a:bodyPr anchor="ctr">
            <a:normAutofit/>
          </a:bodyPr>
          <a:lstStyle/>
          <a:p>
            <a:r>
              <a:rPr lang="fi-FI" sz="4400">
                <a:latin typeface="Playfair Display" pitchFamily="2" charset="77"/>
              </a:rPr>
              <a:t>Yhdistyksen johtaminen</a:t>
            </a:r>
            <a:endParaRPr lang="en-FI" sz="4400" dirty="0"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998837" y="1469426"/>
            <a:ext cx="101943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Yhdistyksen hallitus vastaa yhdistyksen johtamisesta</a:t>
            </a:r>
          </a:p>
          <a:p>
            <a:endParaRPr lang="fi-FI" sz="2800">
              <a:latin typeface="Be Vietnam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Se on tulevaisuuden tekemistä enemmän kuin juridiikkaa</a:t>
            </a:r>
          </a:p>
          <a:p>
            <a:endParaRPr lang="fi-FI" sz="2800">
              <a:latin typeface="Be Vietnam" pitchFamily="2" charset="77"/>
            </a:endParaRPr>
          </a:p>
          <a:p>
            <a:r>
              <a:rPr lang="fi-FI" sz="2800">
                <a:latin typeface="Be Vietnam" pitchFamily="2" charset="77"/>
              </a:rPr>
              <a:t>	=&gt; Mitä haluamme saavuttaa, unelmamme (visio)?</a:t>
            </a:r>
            <a:br>
              <a:rPr lang="fi-FI" sz="2800">
                <a:latin typeface="Be Vietnam" pitchFamily="2" charset="77"/>
              </a:rPr>
            </a:br>
            <a:r>
              <a:rPr lang="fi-FI" sz="2800">
                <a:latin typeface="Be Vietnam" pitchFamily="2" charset="77"/>
              </a:rPr>
              <a:t>	=&gt; Miten aioimme sen saavuttaa (strategia, 	vuotuiset toimintasuunnitelmat talousarvioineen)?</a:t>
            </a:r>
          </a:p>
          <a:p>
            <a:r>
              <a:rPr lang="fi-FI" sz="2800">
                <a:latin typeface="Be Vietnam" pitchFamily="2" charset="77"/>
              </a:rPr>
              <a:t>	=&gt; Miksi (Missio)?</a:t>
            </a:r>
          </a:p>
          <a:p>
            <a:br>
              <a:rPr lang="en-FI" sz="2800">
                <a:latin typeface="Be Vietnam" pitchFamily="2" charset="77"/>
              </a:rPr>
            </a:br>
            <a:br>
              <a:rPr lang="en-FI" sz="2800">
                <a:latin typeface="Be Vietnam" pitchFamily="2" charset="77"/>
              </a:rPr>
            </a:br>
            <a:endParaRPr lang="en-FI" sz="2800" dirty="0"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989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00050" y="406848"/>
            <a:ext cx="9202695" cy="840260"/>
          </a:xfrm>
        </p:spPr>
        <p:txBody>
          <a:bodyPr anchor="ctr">
            <a:normAutofit/>
          </a:bodyPr>
          <a:lstStyle/>
          <a:p>
            <a:r>
              <a:rPr lang="fi-FI" sz="4400">
                <a:latin typeface="Playfair Display" pitchFamily="2" charset="77"/>
              </a:rPr>
              <a:t>Yhdistyksen johtaminen</a:t>
            </a:r>
            <a:endParaRPr lang="en-FI" sz="4400" dirty="0"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998837" y="1469426"/>
            <a:ext cx="101943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Innostamista, kannustamista, rekrytointia, perehdyttämistä, ohjausta, osaamisesta huolehtimista (henkilöstöstrategia)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latin typeface="Be Vietnam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Yhdistyksen kehittämistä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latin typeface="Be Vietnam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Be Vietnam" pitchFamily="2" charset="77"/>
              </a:rPr>
              <a:t>Seurantaa ja tarvittaessa puuttumista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latin typeface="Be Vietnam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latin typeface="Be Vietnam" pitchFamily="2" charset="77"/>
            </a:endParaRPr>
          </a:p>
          <a:p>
            <a:br>
              <a:rPr lang="en-FI" sz="2800">
                <a:latin typeface="Be Vietnam" pitchFamily="2" charset="77"/>
              </a:rPr>
            </a:br>
            <a:br>
              <a:rPr lang="en-FI" sz="2800">
                <a:latin typeface="Be Vietnam" pitchFamily="2" charset="77"/>
              </a:rPr>
            </a:br>
            <a:endParaRPr lang="en-FI" sz="2800" dirty="0"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795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0589"/>
            <a:ext cx="8516895" cy="840260"/>
          </a:xfrm>
        </p:spPr>
        <p:txBody>
          <a:bodyPr anchor="ctr">
            <a:normAutofit/>
          </a:bodyPr>
          <a:lstStyle/>
          <a:p>
            <a:r>
              <a:rPr lang="fi-FI" sz="4400">
                <a:latin typeface="Playfair Display" pitchFamily="2" charset="77"/>
              </a:rPr>
              <a:t>Yhdistyksen johtaminen</a:t>
            </a:r>
            <a:endParaRPr lang="en-FI" sz="4400" dirty="0"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998837" y="1469426"/>
            <a:ext cx="101943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i-FI" altLang="fi-FI" sz="2800"/>
          </a:p>
          <a:p>
            <a:pPr>
              <a:lnSpc>
                <a:spcPct val="90000"/>
              </a:lnSpc>
              <a:defRPr/>
            </a:pPr>
            <a:r>
              <a:rPr lang="fi-FI" altLang="fi-FI" sz="2800"/>
              <a:t>VALVONTATEHTÄVÄ vaikka teettäisikin työn muilla! Laillisuus ja tarkoituksenmukaisuus. Oikeus saada kaikki haluamansa tieto yhdistyksen tilasta ja toiminnasta. Hallitus päättää, mitä tietoa tarvitsee ja hankkii / vaatii ja miten sitä käyttää.</a:t>
            </a:r>
          </a:p>
          <a:p>
            <a:br>
              <a:rPr lang="en-FI" sz="2800">
                <a:latin typeface="Be Vietnam" pitchFamily="2" charset="77"/>
              </a:rPr>
            </a:br>
            <a:br>
              <a:rPr lang="en-FI" sz="2800">
                <a:latin typeface="Be Vietnam" pitchFamily="2" charset="77"/>
              </a:rPr>
            </a:br>
            <a:endParaRPr lang="en-FI" sz="2800" dirty="0">
              <a:latin typeface="Be Vietnam" pitchFamily="2" charset="77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EC9BCFB-ED01-425C-96DB-802BB3C38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327" y="3299986"/>
            <a:ext cx="4983548" cy="33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613" y="312009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4400">
                <a:solidFill>
                  <a:prstClr val="white"/>
                </a:solidFill>
                <a:latin typeface="Playfair Display" pitchFamily="2" charset="77"/>
              </a:rPr>
              <a:t>Hallitus työnantajana   1/2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890613" y="1419791"/>
            <a:ext cx="101943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Hallitus paitsi johtaa yhdistystä, on myös työnantajan roolissa. Siihen liittyy myös juridiikkaa eli lainsäädäntöä, joka raamittaa työsuhteen ehtoja:</a:t>
            </a:r>
          </a:p>
          <a:p>
            <a:endParaRPr lang="fi-FI" sz="2800">
              <a:solidFill>
                <a:schemeClr val="bg1"/>
              </a:solidFill>
              <a:latin typeface="Be Vietnam" pitchFamily="2" charset="77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Työsopimuslaki (TSL)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Vuosilomalaki (VLL)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Työaikalaki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Työsuojelu- ja työterveyslainsäädäntö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Tasa-arvolaki / Yhdenvertaisuuslaki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Yksityisyyden suoja, Tietosuoja jne.</a:t>
            </a:r>
          </a:p>
          <a:p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Be Vietna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36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028-921F-A647-A055-2B6066DB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613" y="312009"/>
            <a:ext cx="10033687" cy="840260"/>
          </a:xfrm>
        </p:spPr>
        <p:txBody>
          <a:bodyPr anchor="ctr">
            <a:normAutofit/>
          </a:bodyPr>
          <a:lstStyle/>
          <a:p>
            <a:pPr algn="l"/>
            <a:r>
              <a:rPr lang="fi-FI" sz="4400">
                <a:solidFill>
                  <a:prstClr val="white"/>
                </a:solidFill>
                <a:latin typeface="Playfair Display" pitchFamily="2" charset="77"/>
              </a:rPr>
              <a:t>Hallitus työnantajana   2/2</a:t>
            </a:r>
            <a:endParaRPr lang="en-FI" sz="4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D404F-6A4F-D944-8660-269082C61C7F}"/>
              </a:ext>
            </a:extLst>
          </p:cNvPr>
          <p:cNvSpPr txBox="1"/>
          <p:nvPr/>
        </p:nvSpPr>
        <p:spPr>
          <a:xfrm>
            <a:off x="729975" y="1705541"/>
            <a:ext cx="10194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Alakohtaiset työehtosopimukset (KESKUSTAJÄRJESTÖJEN TYÖEHTOSOPIMUS!)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latin typeface="Be Vietnam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Be Vietnam" pitchFamily="2" charset="77"/>
              </a:rPr>
              <a:t>SE, ETTÄ HALLITUKSEN JÄSENET OVAT LUOTTAMUSHENKILÖITÄ EIVÄTKÄ SAA PALKKAA, EI VAIKUTA MITENKÄÄN TYÖNANTAJAROOLIIN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 Vietn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271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21C7E7678F6E74D92492F9CD6125727" ma:contentTypeVersion="12" ma:contentTypeDescription="Luo uusi asiakirja." ma:contentTypeScope="" ma:versionID="e08fa2ecb7b9d3b82c4291bfa3f6b8e4">
  <xsd:schema xmlns:xsd="http://www.w3.org/2001/XMLSchema" xmlns:xs="http://www.w3.org/2001/XMLSchema" xmlns:p="http://schemas.microsoft.com/office/2006/metadata/properties" xmlns:ns2="ad7561cf-fbfc-4516-a667-f1ffdb31d87c" xmlns:ns3="0b5bbc20-0df5-45b5-9090-36bd4657140e" targetNamespace="http://schemas.microsoft.com/office/2006/metadata/properties" ma:root="true" ma:fieldsID="373f1718683d2202d141d5ff8da40cf1" ns2:_="" ns3:_="">
    <xsd:import namespace="ad7561cf-fbfc-4516-a667-f1ffdb31d87c"/>
    <xsd:import namespace="0b5bbc20-0df5-45b5-9090-36bd46571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561cf-fbfc-4516-a667-f1ffdb31d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bbc20-0df5-45b5-9090-36bd46571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070DB-74DB-4545-8F9E-3133FC091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DBE4F-39C1-4E6A-B1FF-8DB003AAE2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B2BD6F-7AF3-41DE-8A63-C5A536FDF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7561cf-fbfc-4516-a667-f1ffdb31d87c"/>
    <ds:schemaRef ds:uri="0b5bbc20-0df5-45b5-9090-36bd46571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1315</Words>
  <Application>Microsoft Office PowerPoint</Application>
  <PresentationFormat>Laajakuva</PresentationFormat>
  <Paragraphs>269</Paragraphs>
  <Slides>39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Playfair Display</vt:lpstr>
      <vt:lpstr>Be Vietnam</vt:lpstr>
      <vt:lpstr>Office Theme</vt:lpstr>
      <vt:lpstr>Yhdistys työnantajana</vt:lpstr>
      <vt:lpstr>Järjestö työyhteisönä   1/3</vt:lpstr>
      <vt:lpstr>Järjestö työyhteisönä   2/3</vt:lpstr>
      <vt:lpstr>Järjestö työyhteisönä   3/3</vt:lpstr>
      <vt:lpstr>Yhdistyksen johtaminen</vt:lpstr>
      <vt:lpstr>Yhdistyksen johtaminen</vt:lpstr>
      <vt:lpstr>Yhdistyksen johtaminen</vt:lpstr>
      <vt:lpstr>Hallitus työnantajana   1/2</vt:lpstr>
      <vt:lpstr>Hallitus työnantajana   2/2</vt:lpstr>
      <vt:lpstr>Miten selvitä työnantajana   1/2</vt:lpstr>
      <vt:lpstr>Miten selvitä työnantajana   2/2</vt:lpstr>
      <vt:lpstr>Työsuhdelainsäädäntö</vt:lpstr>
      <vt:lpstr>Työsuhdetta säätelee pähkinänkuoressa</vt:lpstr>
      <vt:lpstr>Työsuhdelainsäädännön lähtökohtia</vt:lpstr>
      <vt:lpstr>Peruskäsitteet</vt:lpstr>
      <vt:lpstr>Työnantajan velvollisuudet</vt:lpstr>
      <vt:lpstr>Työntekijän velvollisuudet   1/2</vt:lpstr>
      <vt:lpstr>Työntekijän velvollisuudet   2/2</vt:lpstr>
      <vt:lpstr>Työsopimuslaki</vt:lpstr>
      <vt:lpstr>Työsopimus   1/2</vt:lpstr>
      <vt:lpstr>Työsopimus   2/2</vt:lpstr>
      <vt:lpstr>Työsopimuksen asiasisältö   1/2</vt:lpstr>
      <vt:lpstr>Työsopimuksen asiasisältö   2/2</vt:lpstr>
      <vt:lpstr>Erilaiset työsopimukset  </vt:lpstr>
      <vt:lpstr>Koeaika</vt:lpstr>
      <vt:lpstr>Tasapuolinen kohtelu</vt:lpstr>
      <vt:lpstr>Työsuhdeturva on vahva</vt:lpstr>
      <vt:lpstr>Työsuhteen päättyminen</vt:lpstr>
      <vt:lpstr>Koeaikapurku</vt:lpstr>
      <vt:lpstr>Työsuhteen päättämiset</vt:lpstr>
      <vt:lpstr>Päättämisperusteet   1/2</vt:lpstr>
      <vt:lpstr>Päättämisperusteet   2/2</vt:lpstr>
      <vt:lpstr>Keskustan TES</vt:lpstr>
      <vt:lpstr>Keskustajärjestöjen työehtosopimus</vt:lpstr>
      <vt:lpstr>Keskustan TES:n ehtoja   1/4</vt:lpstr>
      <vt:lpstr>Keskustan TES:n ehtoja   2/4</vt:lpstr>
      <vt:lpstr>Keskustan TES:n ehtoja   3/4</vt:lpstr>
      <vt:lpstr>Keskustan TES:n ehtoja   4/4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Johannes Erkkilä</dc:creator>
  <cp:lastModifiedBy>Sofia Heininen</cp:lastModifiedBy>
  <cp:revision>117</cp:revision>
  <dcterms:created xsi:type="dcterms:W3CDTF">2020-06-12T11:44:30Z</dcterms:created>
  <dcterms:modified xsi:type="dcterms:W3CDTF">2021-01-28T05:59:51Z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0x010100D21C7E7678F6E74D92492F9CD6125727</vt:lpwstr>
  </property>
</Properties>
</file>