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3682" r:id="rId4"/>
  </p:sldMasterIdLst>
  <p:sldIdLst>
    <p:sldId id="259" r:id="rId5"/>
    <p:sldId id="257" r:id="rId6"/>
    <p:sldId id="258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9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67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1E2AC-19B7-4933-A91A-3E5D65A89778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05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61A0B-AAA3-43FB-B9EF-FD47C97B1A3A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DD99-1D92-4C75-AF5E-1931B8479D8E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3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00719-EE78-4011-989A-09A76659EE65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6DF1D-91B8-4C43-9199-18A38E280248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753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B853C-4C5D-49B6-A2F2-2CBBE816733B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49230-2A4D-46F2-9362-007894D58339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771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CDF26-4531-423F-BAD4-96A5B1E99F14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28286-FAE9-4E1A-B51F-26A305104212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385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3FD65-AD17-4C88-8EB4-6A4928300AE4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5670-C64E-46EA-9DF8-2E1D3205D5AE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728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8D240-1D22-4A2E-A178-0DDAF778B8E0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36ADE-C50D-48F4-B05C-2EC928C7B132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20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1E2AC-19B7-4933-A91A-3E5D65A89778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68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4C9C1-05DC-431A-BDFD-ABBB3518C67B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48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4B12A-8A63-487E-9169-D6F8B2D11255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52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15CDA-80FE-4FB3-906A-8210576D1EA4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6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4C9C1-05DC-431A-BDFD-ABBB3518C67B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884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1E2AC-19B7-4933-A91A-3E5D65A89778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50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4C9C1-05DC-431A-BDFD-ABBB3518C67B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581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4B12A-8A63-487E-9169-D6F8B2D11255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628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15CDA-80FE-4FB3-906A-8210576D1EA4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51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4B12A-8A63-487E-9169-D6F8B2D11255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70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15CDA-80FE-4FB3-906A-8210576D1EA4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3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6439C-989C-4BF8-B063-DCD623892BF3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FE39F-BD25-40C0-81F2-CBA0092EE471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26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D886B-5F76-41DC-B187-E9E49E4D55F6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011DA-3CCF-4890-B4ED-8AF15BB52DB5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67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131E8-1948-4CA0-9BF1-4BCFE85D6119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C22E4-56B2-4418-93F0-036D9DC09470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5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C1F43-F4A1-4FB1-9D02-8522C33018C7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6CF83-DDF1-4DD6-BDFF-4A049CE57F3C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32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22440-24A9-4DF4-9517-200BB5E43D8B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E28F0-F59C-4A0F-BB62-D927EC5F270E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81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.jpe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alphaModFix amt="24000"/>
            <a:lum/>
          </a:blip>
          <a:srcRect/>
          <a:stretch>
            <a:fillRect l="-50000" t="13000" r="25000" b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B77B16-6B53-4E69-AD3A-A0170244844A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4000"/>
            <a:lum/>
          </a:blip>
          <a:srcRect/>
          <a:stretch>
            <a:fillRect l="-50000" t="13000" r="25000" b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6137C5-6D43-4505-89ED-DF9DBF9DF4F1}" type="datetimeFigureOut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7.1.2021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85F21C-AC2B-4BF7-8DE7-82CA4DE73237}" type="slidenum">
              <a:rPr lang="fi-FI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50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alphaModFix amt="24000"/>
            <a:lum/>
          </a:blip>
          <a:srcRect/>
          <a:stretch>
            <a:fillRect l="-50000" t="13000" r="25000" b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B77B16-6B53-4E69-AD3A-A0170244844A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90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alphaModFix amt="24000"/>
            <a:lum/>
          </a:blip>
          <a:srcRect/>
          <a:stretch>
            <a:fillRect l="-50000" t="13000" r="25000" b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B77B16-6B53-4E69-AD3A-A0170244844A}" type="slidenum">
              <a:rPr lang="fi-FI" smtClean="0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8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Caslon Pro Bol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95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ctrTitle"/>
          </p:nvPr>
        </p:nvSpPr>
        <p:spPr>
          <a:xfrm>
            <a:off x="685800" y="1196975"/>
            <a:ext cx="7772400" cy="2016125"/>
          </a:xfrm>
        </p:spPr>
        <p:txBody>
          <a:bodyPr/>
          <a:lstStyle/>
          <a:p>
            <a:pPr eaLnBrk="1" hangingPunct="1"/>
            <a:r>
              <a:rPr lang="fi-FI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Kenttäpäivät:</a:t>
            </a:r>
            <a:br>
              <a:rPr lang="fi-FI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fi-FI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Toiminnan suunnittelu</a:t>
            </a:r>
          </a:p>
        </p:txBody>
      </p:sp>
      <p:sp>
        <p:nvSpPr>
          <p:cNvPr id="2051" name="Alaotsikko 2"/>
          <p:cNvSpPr>
            <a:spLocks noGrp="1"/>
          </p:cNvSpPr>
          <p:nvPr>
            <p:ph type="subTitle" idx="1"/>
          </p:nvPr>
        </p:nvSpPr>
        <p:spPr>
          <a:xfrm>
            <a:off x="1371600" y="3068638"/>
            <a:ext cx="6400800" cy="1081087"/>
          </a:xfrm>
        </p:spPr>
        <p:txBody>
          <a:bodyPr/>
          <a:lstStyle/>
          <a:p>
            <a:pPr eaLnBrk="1" hangingPunct="1"/>
            <a:r>
              <a:rPr lang="fi-FI" sz="44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2021</a:t>
            </a:r>
          </a:p>
        </p:txBody>
      </p:sp>
      <p:sp>
        <p:nvSpPr>
          <p:cNvPr id="8" name="Suorakulmio 7"/>
          <p:cNvSpPr/>
          <p:nvPr/>
        </p:nvSpPr>
        <p:spPr>
          <a:xfrm>
            <a:off x="0" y="4221162"/>
            <a:ext cx="9144000" cy="26368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835150" y="4221163"/>
            <a:ext cx="649288" cy="26368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2411413" y="4221163"/>
            <a:ext cx="5832475" cy="3603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B5A32E58-ABB5-4489-8405-5208491591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251728"/>
            <a:ext cx="6350146" cy="318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4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3200400" y="2667000"/>
            <a:ext cx="2895600" cy="2438400"/>
            <a:chOff x="2016" y="1680"/>
            <a:chExt cx="1824" cy="1536"/>
          </a:xfrm>
        </p:grpSpPr>
        <p:sp>
          <p:nvSpPr>
            <p:cNvPr id="16398" name="Oval 3"/>
            <p:cNvSpPr>
              <a:spLocks noChangeArrowheads="1"/>
            </p:cNvSpPr>
            <p:nvPr/>
          </p:nvSpPr>
          <p:spPr bwMode="auto">
            <a:xfrm>
              <a:off x="2016" y="1680"/>
              <a:ext cx="1824" cy="1536"/>
            </a:xfrm>
            <a:prstGeom prst="ellipse">
              <a:avLst/>
            </a:prstGeom>
            <a:solidFill>
              <a:srgbClr val="97C550"/>
            </a:solidFill>
            <a:ln w="25400">
              <a:solidFill>
                <a:srgbClr val="97C5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6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6399" name="AutoShape 4"/>
            <p:cNvSpPr>
              <a:spLocks noChangeArrowheads="1"/>
            </p:cNvSpPr>
            <p:nvPr/>
          </p:nvSpPr>
          <p:spPr bwMode="auto">
            <a:xfrm>
              <a:off x="2160" y="1680"/>
              <a:ext cx="1536" cy="1200"/>
            </a:xfrm>
            <a:prstGeom prst="flowChartExtra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fi-FI" sz="14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fi-FI" sz="14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1127125" y="500063"/>
            <a:ext cx="7864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2800" b="1" dirty="0">
                <a:solidFill>
                  <a:srgbClr val="97C55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Keskustanuorten politiikkaympyrä</a:t>
            </a:r>
          </a:p>
        </p:txBody>
      </p:sp>
      <p:grpSp>
        <p:nvGrpSpPr>
          <p:cNvPr id="16388" name="Group 6"/>
          <p:cNvGrpSpPr>
            <a:grpSpLocks/>
          </p:cNvGrpSpPr>
          <p:nvPr/>
        </p:nvGrpSpPr>
        <p:grpSpPr bwMode="auto">
          <a:xfrm>
            <a:off x="2895600" y="1363663"/>
            <a:ext cx="3581400" cy="1303337"/>
            <a:chOff x="2016" y="1147"/>
            <a:chExt cx="1968" cy="821"/>
          </a:xfrm>
        </p:grpSpPr>
        <p:sp>
          <p:nvSpPr>
            <p:cNvPr id="16396" name="Text Box 7"/>
            <p:cNvSpPr txBox="1">
              <a:spLocks noChangeArrowheads="1"/>
            </p:cNvSpPr>
            <p:nvPr/>
          </p:nvSpPr>
          <p:spPr bwMode="auto">
            <a:xfrm>
              <a:off x="2016" y="1328"/>
              <a:ext cx="1968" cy="640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1.1 Mikä asia vaatii muutosta?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1.2 Mikä on kyseisen asian nykytila?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1.3 Visiointi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1.4 Valmistelu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1.5 Päätöksenteko</a:t>
              </a:r>
              <a:endParaRPr lang="fi-FI" sz="1200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6397" name="Text Box 8"/>
            <p:cNvSpPr txBox="1">
              <a:spLocks noChangeArrowheads="1"/>
            </p:cNvSpPr>
            <p:nvPr/>
          </p:nvSpPr>
          <p:spPr bwMode="auto">
            <a:xfrm>
              <a:off x="2016" y="1147"/>
              <a:ext cx="1968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1) Tavoitetilan luominen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16389" name="Group 9"/>
          <p:cNvGrpSpPr>
            <a:grpSpLocks/>
          </p:cNvGrpSpPr>
          <p:nvPr/>
        </p:nvGrpSpPr>
        <p:grpSpPr bwMode="auto">
          <a:xfrm>
            <a:off x="5867400" y="4572000"/>
            <a:ext cx="2743200" cy="1301750"/>
            <a:chOff x="3696" y="2491"/>
            <a:chExt cx="1776" cy="820"/>
          </a:xfrm>
        </p:grpSpPr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3696" y="2672"/>
              <a:ext cx="1776" cy="639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2.1 Edustaminen</a:t>
              </a:r>
              <a:br>
                <a:rPr lang="fi-FI" sz="12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2.2 Vaalityö</a:t>
              </a:r>
              <a:b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2.3 Verkostoituminen ja lobbaus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2.4 Viestintä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2.5 Itse tekeminen</a:t>
              </a:r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3696" y="2491"/>
              <a:ext cx="1776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2) Toiminta tavoitteiden eteen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16390" name="Group 12"/>
          <p:cNvGrpSpPr>
            <a:grpSpLocks/>
          </p:cNvGrpSpPr>
          <p:nvPr/>
        </p:nvGrpSpPr>
        <p:grpSpPr bwMode="auto">
          <a:xfrm>
            <a:off x="1143000" y="4572000"/>
            <a:ext cx="2286000" cy="744538"/>
            <a:chOff x="768" y="2640"/>
            <a:chExt cx="1392" cy="469"/>
          </a:xfrm>
        </p:grpSpPr>
        <p:sp>
          <p:nvSpPr>
            <p:cNvPr id="16392" name="Text Box 13"/>
            <p:cNvSpPr txBox="1">
              <a:spLocks noChangeArrowheads="1"/>
            </p:cNvSpPr>
            <p:nvPr/>
          </p:nvSpPr>
          <p:spPr bwMode="auto">
            <a:xfrm>
              <a:off x="768" y="2815"/>
              <a:ext cx="1392" cy="294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3.1 Toimintojen arviointi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3.2 Vaikuttavuuden seuranta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6393" name="Text Box 14"/>
            <p:cNvSpPr txBox="1">
              <a:spLocks noChangeArrowheads="1"/>
            </p:cNvSpPr>
            <p:nvPr/>
          </p:nvSpPr>
          <p:spPr bwMode="auto">
            <a:xfrm>
              <a:off x="768" y="2640"/>
              <a:ext cx="1392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3) Arviointi ja seuranta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sp>
        <p:nvSpPr>
          <p:cNvPr id="16391" name="Text Box 15"/>
          <p:cNvSpPr txBox="1">
            <a:spLocks noChangeArrowheads="1"/>
          </p:cNvSpPr>
          <p:nvPr/>
        </p:nvSpPr>
        <p:spPr bwMode="auto">
          <a:xfrm>
            <a:off x="3538538" y="3608388"/>
            <a:ext cx="2257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sz="1600" b="1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Aktiivisen kansalaisen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i-FI" sz="1600" b="1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tiedot ja taidot</a:t>
            </a:r>
          </a:p>
        </p:txBody>
      </p:sp>
    </p:spTree>
    <p:extLst>
      <p:ext uri="{BB962C8B-B14F-4D97-AF65-F5344CB8AC3E}">
        <p14:creationId xmlns:p14="http://schemas.microsoft.com/office/powerpoint/2010/main" val="265366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3276600" y="3886200"/>
            <a:ext cx="2895600" cy="2438400"/>
            <a:chOff x="2016" y="1680"/>
            <a:chExt cx="1824" cy="1536"/>
          </a:xfrm>
        </p:grpSpPr>
        <p:sp>
          <p:nvSpPr>
            <p:cNvPr id="17424" name="Oval 3"/>
            <p:cNvSpPr>
              <a:spLocks noChangeArrowheads="1"/>
            </p:cNvSpPr>
            <p:nvPr/>
          </p:nvSpPr>
          <p:spPr bwMode="auto">
            <a:xfrm>
              <a:off x="2016" y="1680"/>
              <a:ext cx="1824" cy="1536"/>
            </a:xfrm>
            <a:prstGeom prst="ellipse">
              <a:avLst/>
            </a:prstGeom>
            <a:solidFill>
              <a:srgbClr val="97C550"/>
            </a:solidFill>
            <a:ln w="25400">
              <a:solidFill>
                <a:srgbClr val="97C5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6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17425" name="AutoShape 4"/>
            <p:cNvSpPr>
              <a:spLocks noChangeArrowheads="1"/>
            </p:cNvSpPr>
            <p:nvPr/>
          </p:nvSpPr>
          <p:spPr bwMode="auto">
            <a:xfrm>
              <a:off x="2160" y="1680"/>
              <a:ext cx="1536" cy="1200"/>
            </a:xfrm>
            <a:prstGeom prst="flowChartExtra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fi-FI" sz="14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fi-FI" sz="14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127125" y="500063"/>
            <a:ext cx="7712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2800" b="1" dirty="0">
                <a:solidFill>
                  <a:srgbClr val="97C55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Keskustanuorten politiikkaympyrä 2/2</a:t>
            </a:r>
          </a:p>
        </p:txBody>
      </p:sp>
      <p:grpSp>
        <p:nvGrpSpPr>
          <p:cNvPr id="17412" name="Group 6"/>
          <p:cNvGrpSpPr>
            <a:grpSpLocks/>
          </p:cNvGrpSpPr>
          <p:nvPr/>
        </p:nvGrpSpPr>
        <p:grpSpPr bwMode="auto">
          <a:xfrm>
            <a:off x="2971800" y="1352550"/>
            <a:ext cx="3124200" cy="2533650"/>
            <a:chOff x="2016" y="1147"/>
            <a:chExt cx="1968" cy="1596"/>
          </a:xfrm>
        </p:grpSpPr>
        <p:sp>
          <p:nvSpPr>
            <p:cNvPr id="17422" name="Text Box 7"/>
            <p:cNvSpPr txBox="1">
              <a:spLocks noChangeArrowheads="1"/>
            </p:cNvSpPr>
            <p:nvPr/>
          </p:nvSpPr>
          <p:spPr bwMode="auto">
            <a:xfrm>
              <a:off x="2016" y="1328"/>
              <a:ext cx="1968" cy="1415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1.1 Mikä asia vaatii muutosta?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*seuranta *keskustelu</a:t>
              </a:r>
              <a:endParaRPr lang="fi-FI" sz="1000" b="1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 b="1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1.2 Mikä on kyseisen asian nykytila?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*katsaus *muistio *asiantuntijat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1.3 Visiointi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*Ajatuspaja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</a:pPr>
              <a:endParaRPr lang="fi-FI" sz="1000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1.4 Valmistelu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*Työryhmät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 b="1">
                <a:solidFill>
                  <a:srgbClr val="000000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1.5 Päätöksenteko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000000"/>
                  </a:solidFill>
                  <a:latin typeface="Gill Sans MT" pitchFamily="34" charset="0"/>
                  <a:cs typeface="Arial" charset="0"/>
                </a:rPr>
                <a:t>* Johtokunta * Yleiset kokoukset</a:t>
              </a:r>
            </a:p>
          </p:txBody>
        </p:sp>
        <p:sp>
          <p:nvSpPr>
            <p:cNvPr id="17423" name="Text Box 8"/>
            <p:cNvSpPr txBox="1">
              <a:spLocks noChangeArrowheads="1"/>
            </p:cNvSpPr>
            <p:nvPr/>
          </p:nvSpPr>
          <p:spPr bwMode="auto">
            <a:xfrm>
              <a:off x="2016" y="1147"/>
              <a:ext cx="1968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1) Tavoitetilan luominen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17413" name="Group 9"/>
          <p:cNvGrpSpPr>
            <a:grpSpLocks/>
          </p:cNvGrpSpPr>
          <p:nvPr/>
        </p:nvGrpSpPr>
        <p:grpSpPr bwMode="auto">
          <a:xfrm>
            <a:off x="6172200" y="2582863"/>
            <a:ext cx="2819400" cy="4198937"/>
            <a:chOff x="3696" y="2491"/>
            <a:chExt cx="1776" cy="2645"/>
          </a:xfrm>
        </p:grpSpPr>
        <p:sp>
          <p:nvSpPr>
            <p:cNvPr id="17420" name="Text Box 10"/>
            <p:cNvSpPr txBox="1">
              <a:spLocks noChangeArrowheads="1"/>
            </p:cNvSpPr>
            <p:nvPr/>
          </p:nvSpPr>
          <p:spPr bwMode="auto">
            <a:xfrm>
              <a:off x="3696" y="2672"/>
              <a:ext cx="1776" cy="2464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2.1 Edustaminen</a:t>
              </a:r>
              <a:b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*Liittokokous *Valtuuskunta *piirin ja osastojen kokoukset *puolueen piirien ja osastojen kokoukset *puoluekokous *kunnanvaltuusto *lautakunnat *nuorisovaltuusto *oppilaskunta *yhdistykset *eduskunta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2.2 Vaalityö</a:t>
              </a:r>
              <a:b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</a:t>
              </a: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kuntavaalit *eduskuntavaalit, *eurovaalit, *presidentinvaalit *seurakuntavaalit, *oppilaskuntavaalit *nuorisovaltuustovaalit *ehdokkaana kampanjointi *ehdokkaan tukeminen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b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2.3 Verkostoituminen  ja lobbaus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*verkoston luonti *verkostolle tiedottaminen *verkoston tapaaminen *päättäjien kanssa keskustelu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 b="1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2.4 Viestintä</a:t>
              </a:r>
              <a:b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</a:b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*nettisivut *lehti *sähköpostitiedote *kampanja, *tempaus *messut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 b="1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2.5 Itse tekeminen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Esim. *roskien kerääminen *grillikatoksen rakentaminen *kotimaisen ostaminen</a:t>
              </a:r>
            </a:p>
          </p:txBody>
        </p:sp>
        <p:sp>
          <p:nvSpPr>
            <p:cNvPr id="17421" name="Text Box 11"/>
            <p:cNvSpPr txBox="1">
              <a:spLocks noChangeArrowheads="1"/>
            </p:cNvSpPr>
            <p:nvPr/>
          </p:nvSpPr>
          <p:spPr bwMode="auto">
            <a:xfrm>
              <a:off x="3696" y="2491"/>
              <a:ext cx="1776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2) Toiminta tavoitteiden eteen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grpSp>
        <p:nvGrpSpPr>
          <p:cNvPr id="17414" name="Group 12"/>
          <p:cNvGrpSpPr>
            <a:grpSpLocks/>
          </p:cNvGrpSpPr>
          <p:nvPr/>
        </p:nvGrpSpPr>
        <p:grpSpPr bwMode="auto">
          <a:xfrm>
            <a:off x="1066800" y="4945063"/>
            <a:ext cx="2209800" cy="1293812"/>
            <a:chOff x="768" y="2640"/>
            <a:chExt cx="1392" cy="815"/>
          </a:xfrm>
        </p:grpSpPr>
        <p:sp>
          <p:nvSpPr>
            <p:cNvPr id="17418" name="Text Box 13"/>
            <p:cNvSpPr txBox="1">
              <a:spLocks noChangeArrowheads="1"/>
            </p:cNvSpPr>
            <p:nvPr/>
          </p:nvSpPr>
          <p:spPr bwMode="auto">
            <a:xfrm>
              <a:off x="768" y="2815"/>
              <a:ext cx="1392" cy="640"/>
            </a:xfrm>
            <a:prstGeom prst="rect">
              <a:avLst/>
            </a:prstGeom>
            <a:solidFill>
              <a:srgbClr val="F7F410"/>
            </a:solidFill>
            <a:ln w="9525">
              <a:solidFill>
                <a:srgbClr val="F7F41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Toimintojen arviointi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 Arviointilomake *Palautekeskustelu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i-FI" sz="10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Vaikuttavuuden seuranta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*mediaseuranta *tutkimusseuranta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i-FI" sz="1000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*kuuleminen</a:t>
              </a:r>
            </a:p>
          </p:txBody>
        </p:sp>
        <p:sp>
          <p:nvSpPr>
            <p:cNvPr id="17419" name="Text Box 14"/>
            <p:cNvSpPr txBox="1">
              <a:spLocks noChangeArrowheads="1"/>
            </p:cNvSpPr>
            <p:nvPr/>
          </p:nvSpPr>
          <p:spPr bwMode="auto">
            <a:xfrm>
              <a:off x="768" y="2640"/>
              <a:ext cx="1392" cy="179"/>
            </a:xfrm>
            <a:prstGeom prst="rect">
              <a:avLst/>
            </a:prstGeom>
            <a:solidFill>
              <a:srgbClr val="97C550"/>
            </a:solidFill>
            <a:ln w="9525">
              <a:solidFill>
                <a:srgbClr val="97C550"/>
              </a:solidFill>
              <a:miter lim="800000"/>
              <a:headEnd/>
              <a:tailEnd/>
            </a:ln>
          </p:spPr>
          <p:txBody>
            <a:bodyPr lIns="91430" tIns="45715" rIns="91430" bIns="45715"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fi-FI" sz="1200" b="1">
                  <a:solidFill>
                    <a:srgbClr val="5F5F5F"/>
                  </a:solidFill>
                  <a:latin typeface="Gill Sans MT" pitchFamily="34" charset="0"/>
                  <a:cs typeface="Arial" charset="0"/>
                </a:rPr>
                <a:t>3) Arviointi ja seuranta</a:t>
              </a:r>
              <a:endParaRPr lang="fi-FI" sz="1200">
                <a:solidFill>
                  <a:srgbClr val="5F5F5F"/>
                </a:solidFill>
                <a:latin typeface="Gill Sans MT" pitchFamily="34" charset="0"/>
                <a:cs typeface="Arial" charset="0"/>
              </a:endParaRPr>
            </a:p>
          </p:txBody>
        </p:sp>
      </p:grpSp>
      <p:sp>
        <p:nvSpPr>
          <p:cNvPr id="17415" name="Text Box 15"/>
          <p:cNvSpPr txBox="1">
            <a:spLocks noChangeArrowheads="1"/>
          </p:cNvSpPr>
          <p:nvPr/>
        </p:nvSpPr>
        <p:spPr bwMode="auto">
          <a:xfrm>
            <a:off x="762000" y="3027363"/>
            <a:ext cx="1962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600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* =  Keskustanuorten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600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toimintamuoto</a:t>
            </a:r>
          </a:p>
        </p:txBody>
      </p:sp>
      <p:sp>
        <p:nvSpPr>
          <p:cNvPr id="17416" name="Text Box 16"/>
          <p:cNvSpPr txBox="1">
            <a:spLocks noChangeArrowheads="1"/>
          </p:cNvSpPr>
          <p:nvPr/>
        </p:nvSpPr>
        <p:spPr bwMode="auto">
          <a:xfrm>
            <a:off x="3870325" y="3789363"/>
            <a:ext cx="1539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 sz="1600">
              <a:solidFill>
                <a:srgbClr val="5F5F5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17417" name="Text Box 17"/>
          <p:cNvSpPr txBox="1">
            <a:spLocks noChangeArrowheads="1"/>
          </p:cNvSpPr>
          <p:nvPr/>
        </p:nvSpPr>
        <p:spPr bwMode="auto">
          <a:xfrm>
            <a:off x="3657600" y="4106863"/>
            <a:ext cx="2057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fi-FI" sz="1200" b="1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Aktiivisen kansalaisen tiedot ja taidot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fi-FI" sz="1000">
                <a:solidFill>
                  <a:srgbClr val="5F5F5F"/>
                </a:solidFill>
                <a:latin typeface="Gill Sans MT" pitchFamily="34" charset="0"/>
                <a:cs typeface="Arial" charset="0"/>
              </a:rPr>
              <a:t>*K-Klubit *Aktiivisen kansalaisen perustutkinto *Politiikan Akatemia</a:t>
            </a:r>
          </a:p>
        </p:txBody>
      </p:sp>
    </p:spTree>
    <p:extLst>
      <p:ext uri="{BB962C8B-B14F-4D97-AF65-F5344CB8AC3E}">
        <p14:creationId xmlns:p14="http://schemas.microsoft.com/office/powerpoint/2010/main" val="343674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tsikko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/>
          <a:lstStyle/>
          <a:p>
            <a:r>
              <a:rPr lang="fi-FI" sz="4000" dirty="0">
                <a:solidFill>
                  <a:srgbClr val="92D05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Tapahtumien järjestäjän muistilista</a:t>
            </a:r>
          </a:p>
        </p:txBody>
      </p:sp>
      <p:sp>
        <p:nvSpPr>
          <p:cNvPr id="27651" name="Sisällön paikkamerkki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Tavoite kirkkaana mielessä alusta loppuun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Huolehdi informaation kulusta sekä mahdollisille puhujille, osallistujille että vapaaehtoisille järjestäjille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Varaa tila ja tutustu siihen ajoissa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Selvitä järjestämiseen tarvittavat fyysiset, taloudelliset ja henkiset resurssit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Työnjako toimivaksi, ajankohta sopivaksi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Opastus ja tervetulleeksi toivottaminen</a:t>
            </a:r>
          </a:p>
          <a:p>
            <a:r>
              <a:rPr lang="fi-FI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Tilaisuuden ”jälkihoito”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361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127125" y="1308100"/>
            <a:ext cx="763587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Kenen tarpeisiin toimintaa järjestetään? Kenelle sitä markkinoidaan ja miten?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fi-FI" sz="3200" dirty="0">
              <a:solidFill>
                <a:srgbClr val="5F5F5F"/>
              </a:solidFill>
              <a:cs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 Johtokunta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 Aktiiviporukka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 Jäsenet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 Poliittisesta toiminnasta kiinnostuneet nuoret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i-FI" sz="3200" dirty="0">
                <a:solidFill>
                  <a:srgbClr val="5F5F5F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 Kaikki 15-30-vuotiaat nuoret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127125" y="500063"/>
            <a:ext cx="63738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3600" b="1" dirty="0">
                <a:solidFill>
                  <a:srgbClr val="97C55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charset="0"/>
              </a:rPr>
              <a:t>Piirin toiminnan kohderyhmät</a:t>
            </a:r>
          </a:p>
        </p:txBody>
      </p:sp>
    </p:spTree>
    <p:extLst>
      <p:ext uri="{BB962C8B-B14F-4D97-AF65-F5344CB8AC3E}">
        <p14:creationId xmlns:p14="http://schemas.microsoft.com/office/powerpoint/2010/main" val="166468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97C55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KESKUSTELUA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Source Sans Pro" panose="020B0503030403020204" pitchFamily="34" charset="0"/>
                <a:ea typeface="Source Sans Pro" panose="020B0503030403020204" pitchFamily="34" charset="0"/>
              </a:rPr>
              <a:t>Kuka on järjestänyt joskus tapahtumia? Mitä haasteita tai toisaalta onnistumisia siinä oli?</a:t>
            </a:r>
          </a:p>
          <a:p>
            <a:r>
              <a:rPr lang="fi-FI" dirty="0">
                <a:latin typeface="Source Sans Pro" panose="020B0503030403020204" pitchFamily="34" charset="0"/>
                <a:ea typeface="Source Sans Pro" panose="020B0503030403020204" pitchFamily="34" charset="0"/>
              </a:rPr>
              <a:t>Mitkä ovat tapahtumanjärjestäjän tärkeimmät taidot ja ominaisuudet?</a:t>
            </a:r>
          </a:p>
          <a:p>
            <a:r>
              <a:rPr lang="fi-FI" dirty="0">
                <a:latin typeface="Source Sans Pro" panose="020B0503030403020204" pitchFamily="34" charset="0"/>
                <a:ea typeface="Source Sans Pro" panose="020B0503030403020204" pitchFamily="34" charset="0"/>
              </a:rPr>
              <a:t>Kerro esimerkki piirisi tai muun järjestötyön erityisen onnistuneesta tapahtumasta!</a:t>
            </a:r>
          </a:p>
        </p:txBody>
      </p:sp>
    </p:spTree>
    <p:extLst>
      <p:ext uri="{BB962C8B-B14F-4D97-AF65-F5344CB8AC3E}">
        <p14:creationId xmlns:p14="http://schemas.microsoft.com/office/powerpoint/2010/main" val="1204050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92D05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Toiminnan suunnittelu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525963"/>
          </a:xfrm>
        </p:spPr>
        <p:txBody>
          <a:bodyPr/>
          <a:lstStyle/>
          <a:p>
            <a:pPr>
              <a:defRPr/>
            </a:pPr>
            <a:r>
              <a:rPr lang="fi-FI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SWOT-analyysi piireittäin</a:t>
            </a:r>
          </a:p>
          <a:p>
            <a:pPr>
              <a:defRPr/>
            </a:pPr>
            <a:r>
              <a:rPr lang="fi-FI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Vuosikello &amp; Yhdistyksen vuosi apunanne, suunnitelkaa/luonnostelkaa piireittäin ensimmäistä puolta vuotta</a:t>
            </a:r>
          </a:p>
          <a:p>
            <a:pPr>
              <a:defRPr/>
            </a:pPr>
            <a:r>
              <a:rPr lang="fi-FI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Minkälaista politiikkaa teidän piirinne tekee vuonna 2021  alueenne nuorten hyväksi?</a:t>
            </a:r>
          </a:p>
          <a:p>
            <a:pPr>
              <a:defRPr/>
            </a:pPr>
            <a:r>
              <a:rPr lang="fi-FI" sz="2400" kern="1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Millaisia tavoitteita asetatte ja miten niitä seurataan?</a:t>
            </a:r>
          </a:p>
          <a:p>
            <a:pPr>
              <a:defRPr/>
            </a:pPr>
            <a:r>
              <a:rPr lang="fi-FI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Käyttäkää pohjana piirin ja liiton toimintasuunnitelmaa sekä talousarviota </a:t>
            </a:r>
            <a:endParaRPr lang="fi-FI" sz="2400" kern="1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  <a:defRPr/>
            </a:pPr>
            <a:endParaRPr lang="fi-FI" kern="1200" dirty="0"/>
          </a:p>
          <a:p>
            <a:pPr>
              <a:defRPr/>
            </a:pPr>
            <a:endParaRPr lang="fi-FI" kern="1200" dirty="0">
              <a:solidFill>
                <a:srgbClr val="000000"/>
              </a:solidFill>
              <a:latin typeface="Gill Sans MT" pitchFamily="34" charset="0"/>
            </a:endParaRPr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5995946"/>
      </p:ext>
    </p:extLst>
  </p:cSld>
  <p:clrMapOvr>
    <a:masterClrMapping/>
  </p:clrMapOvr>
</p:sld>
</file>

<file path=ppt/theme/theme1.xml><?xml version="1.0" encoding="utf-8"?>
<a:theme xmlns:a="http://schemas.openxmlformats.org/drawingml/2006/main" name="ppt85B4.tmp">
  <a:themeElements>
    <a:clrScheme name="keskustanuoret">
      <a:dk1>
        <a:srgbClr val="5F5F5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D7E3BC"/>
      </a:accent2>
      <a:accent3>
        <a:srgbClr val="9BBB59"/>
      </a:accent3>
      <a:accent4>
        <a:srgbClr val="7F7F7F"/>
      </a:accent4>
      <a:accent5>
        <a:srgbClr val="4BACC6"/>
      </a:accent5>
      <a:accent6>
        <a:srgbClr val="00B050"/>
      </a:accent6>
      <a:hlink>
        <a:srgbClr val="000000"/>
      </a:hlink>
      <a:folHlink>
        <a:srgbClr val="7F7F7F"/>
      </a:folHlink>
    </a:clrScheme>
    <a:fontScheme name="Mukautettu 1">
      <a:majorFont>
        <a:latin typeface="Adobe Caslon Pro Bold"/>
        <a:ea typeface=""/>
        <a:cs typeface=""/>
      </a:majorFont>
      <a:minorFont>
        <a:latin typeface="BrowalliaUP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keskustanuoret">
      <a:dk1>
        <a:srgbClr val="5F5F5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D7E3BC"/>
      </a:accent2>
      <a:accent3>
        <a:srgbClr val="9BBB59"/>
      </a:accent3>
      <a:accent4>
        <a:srgbClr val="7F7F7F"/>
      </a:accent4>
      <a:accent5>
        <a:srgbClr val="4BACC6"/>
      </a:accent5>
      <a:accent6>
        <a:srgbClr val="00B050"/>
      </a:accent6>
      <a:hlink>
        <a:srgbClr val="000000"/>
      </a:hlink>
      <a:folHlink>
        <a:srgbClr val="7F7F7F"/>
      </a:folHlink>
    </a:clrScheme>
    <a:fontScheme name="Mukautettu 1">
      <a:majorFont>
        <a:latin typeface="Adobe Caslon Pro Bold"/>
        <a:ea typeface=""/>
        <a:cs typeface=""/>
      </a:majorFont>
      <a:minorFont>
        <a:latin typeface="BrowalliaUP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pt85B4.tmp">
  <a:themeElements>
    <a:clrScheme name="keskustanuoret">
      <a:dk1>
        <a:srgbClr val="5F5F5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D7E3BC"/>
      </a:accent2>
      <a:accent3>
        <a:srgbClr val="9BBB59"/>
      </a:accent3>
      <a:accent4>
        <a:srgbClr val="7F7F7F"/>
      </a:accent4>
      <a:accent5>
        <a:srgbClr val="4BACC6"/>
      </a:accent5>
      <a:accent6>
        <a:srgbClr val="00B050"/>
      </a:accent6>
      <a:hlink>
        <a:srgbClr val="000000"/>
      </a:hlink>
      <a:folHlink>
        <a:srgbClr val="7F7F7F"/>
      </a:folHlink>
    </a:clrScheme>
    <a:fontScheme name="Mukautettu 1">
      <a:majorFont>
        <a:latin typeface="Adobe Caslon Pro Bold"/>
        <a:ea typeface=""/>
        <a:cs typeface=""/>
      </a:majorFont>
      <a:minorFont>
        <a:latin typeface="BrowalliaUP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ppt85B4.tmp">
  <a:themeElements>
    <a:clrScheme name="keskustanuoret">
      <a:dk1>
        <a:srgbClr val="5F5F5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D7E3BC"/>
      </a:accent2>
      <a:accent3>
        <a:srgbClr val="9BBB59"/>
      </a:accent3>
      <a:accent4>
        <a:srgbClr val="7F7F7F"/>
      </a:accent4>
      <a:accent5>
        <a:srgbClr val="4BACC6"/>
      </a:accent5>
      <a:accent6>
        <a:srgbClr val="00B050"/>
      </a:accent6>
      <a:hlink>
        <a:srgbClr val="000000"/>
      </a:hlink>
      <a:folHlink>
        <a:srgbClr val="7F7F7F"/>
      </a:folHlink>
    </a:clrScheme>
    <a:fontScheme name="Mukautettu 1">
      <a:majorFont>
        <a:latin typeface="Adobe Caslon Pro Bold"/>
        <a:ea typeface=""/>
        <a:cs typeface=""/>
      </a:majorFont>
      <a:minorFont>
        <a:latin typeface="BrowalliaUP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21C7E7678F6E74D92492F9CD6125727" ma:contentTypeVersion="9" ma:contentTypeDescription="Luo uusi asiakirja." ma:contentTypeScope="" ma:versionID="0c7d7b804952aaa20427240e7457d2ec">
  <xsd:schema xmlns:xsd="http://www.w3.org/2001/XMLSchema" xmlns:xs="http://www.w3.org/2001/XMLSchema" xmlns:p="http://schemas.microsoft.com/office/2006/metadata/properties" xmlns:ns2="ad7561cf-fbfc-4516-a667-f1ffdb31d87c" xmlns:ns3="0b5bbc20-0df5-45b5-9090-36bd4657140e" targetNamespace="http://schemas.microsoft.com/office/2006/metadata/properties" ma:root="true" ma:fieldsID="f7c7706b74d6e242f5e174137cab0937" ns2:_="" ns3:_="">
    <xsd:import namespace="ad7561cf-fbfc-4516-a667-f1ffdb31d87c"/>
    <xsd:import namespace="0b5bbc20-0df5-45b5-9090-36bd465714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7561cf-fbfc-4516-a667-f1ffdb31d8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bbc20-0df5-45b5-9090-36bd4657140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712C46-8123-4FBC-9FD5-93D4F6BC3BF3}"/>
</file>

<file path=customXml/itemProps2.xml><?xml version="1.0" encoding="utf-8"?>
<ds:datastoreItem xmlns:ds="http://schemas.openxmlformats.org/officeDocument/2006/customXml" ds:itemID="{D2E737B5-6091-4A7B-98E8-0D1B5615733A}"/>
</file>

<file path=customXml/itemProps3.xml><?xml version="1.0" encoding="utf-8"?>
<ds:datastoreItem xmlns:ds="http://schemas.openxmlformats.org/officeDocument/2006/customXml" ds:itemID="{D14FFE5C-CF25-4270-8C3E-EB7F68BE4E05}"/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413</Words>
  <Application>Microsoft Office PowerPoint</Application>
  <PresentationFormat>Näytössä katseltava diaesitys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7</vt:i4>
      </vt:variant>
    </vt:vector>
  </HeadingPairs>
  <TitlesOfParts>
    <vt:vector size="16" baseType="lpstr">
      <vt:lpstr>Adobe Caslon Pro Bold</vt:lpstr>
      <vt:lpstr>Arial</vt:lpstr>
      <vt:lpstr>BrowalliaUPC</vt:lpstr>
      <vt:lpstr>Gill Sans MT</vt:lpstr>
      <vt:lpstr>Source Sans Pro</vt:lpstr>
      <vt:lpstr>ppt85B4.tmp</vt:lpstr>
      <vt:lpstr>Office-teema</vt:lpstr>
      <vt:lpstr>1_ppt85B4.tmp</vt:lpstr>
      <vt:lpstr>2_ppt85B4.tmp</vt:lpstr>
      <vt:lpstr>Kenttäpäivät: Toiminnan suunnittelu</vt:lpstr>
      <vt:lpstr>PowerPoint-esitys</vt:lpstr>
      <vt:lpstr>PowerPoint-esitys</vt:lpstr>
      <vt:lpstr>Tapahtumien järjestäjän muistilista</vt:lpstr>
      <vt:lpstr>PowerPoint-esitys</vt:lpstr>
      <vt:lpstr>KESKUSTELUA</vt:lpstr>
      <vt:lpstr>Toiminnan suunnittelu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Kenttäpäivät: Toiminnan suunnittelu</dc:title>
  <dc:creator>Maiju Korhonen</dc:creator>
  <cp:lastModifiedBy>Marko Soini</cp:lastModifiedBy>
  <cp:revision>5</cp:revision>
  <dcterms:created xsi:type="dcterms:W3CDTF">2014-12-19T15:43:16Z</dcterms:created>
  <dcterms:modified xsi:type="dcterms:W3CDTF">2021-01-07T15:33:30Z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0x010100D21C7E7678F6E74D92492F9CD6125727</vt:lpwstr>
  </property>
</Properties>
</file>