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6062" r:id="rId4"/>
  </p:sldMasterIdLst>
  <p:notesMasterIdLst>
    <p:notesMasterId r:id="rId32"/>
  </p:notesMasterIdLst>
  <p:handoutMasterIdLst>
    <p:handoutMasterId r:id="rId33"/>
  </p:handoutMasterIdLst>
  <p:sldIdLst>
    <p:sldId id="740" r:id="rId5"/>
    <p:sldId id="750" r:id="rId6"/>
    <p:sldId id="389" r:id="rId7"/>
    <p:sldId id="497" r:id="rId8"/>
    <p:sldId id="729" r:id="rId9"/>
    <p:sldId id="698" r:id="rId10"/>
    <p:sldId id="381" r:id="rId11"/>
    <p:sldId id="394" r:id="rId12"/>
    <p:sldId id="395" r:id="rId13"/>
    <p:sldId id="382" r:id="rId14"/>
    <p:sldId id="724" r:id="rId15"/>
    <p:sldId id="436" r:id="rId16"/>
    <p:sldId id="366" r:id="rId17"/>
    <p:sldId id="486" r:id="rId18"/>
    <p:sldId id="747" r:id="rId19"/>
    <p:sldId id="751" r:id="rId20"/>
    <p:sldId id="411" r:id="rId21"/>
    <p:sldId id="737" r:id="rId22"/>
    <p:sldId id="743" r:id="rId23"/>
    <p:sldId id="738" r:id="rId24"/>
    <p:sldId id="739" r:id="rId25"/>
    <p:sldId id="742" r:id="rId26"/>
    <p:sldId id="748" r:id="rId27"/>
    <p:sldId id="745" r:id="rId28"/>
    <p:sldId id="746" r:id="rId29"/>
    <p:sldId id="749" r:id="rId30"/>
    <p:sldId id="744" r:id="rId31"/>
  </p:sldIdLst>
  <p:sldSz cx="9144000" cy="5143500" type="screen16x9"/>
  <p:notesSz cx="9944100" cy="6805613"/>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389672" algn="l" rtl="0" fontAlgn="base">
      <a:spcBef>
        <a:spcPct val="0"/>
      </a:spcBef>
      <a:spcAft>
        <a:spcPct val="0"/>
      </a:spcAft>
      <a:defRPr kern="1200">
        <a:solidFill>
          <a:schemeClr val="tx1"/>
        </a:solidFill>
        <a:latin typeface="Arial" charset="0"/>
        <a:ea typeface="+mn-ea"/>
        <a:cs typeface="+mn-cs"/>
      </a:defRPr>
    </a:lvl2pPr>
    <a:lvl3pPr marL="779343" algn="l" rtl="0" fontAlgn="base">
      <a:spcBef>
        <a:spcPct val="0"/>
      </a:spcBef>
      <a:spcAft>
        <a:spcPct val="0"/>
      </a:spcAft>
      <a:defRPr kern="1200">
        <a:solidFill>
          <a:schemeClr val="tx1"/>
        </a:solidFill>
        <a:latin typeface="Arial" charset="0"/>
        <a:ea typeface="+mn-ea"/>
        <a:cs typeface="+mn-cs"/>
      </a:defRPr>
    </a:lvl3pPr>
    <a:lvl4pPr marL="1169015" algn="l" rtl="0" fontAlgn="base">
      <a:spcBef>
        <a:spcPct val="0"/>
      </a:spcBef>
      <a:spcAft>
        <a:spcPct val="0"/>
      </a:spcAft>
      <a:defRPr kern="1200">
        <a:solidFill>
          <a:schemeClr val="tx1"/>
        </a:solidFill>
        <a:latin typeface="Arial" charset="0"/>
        <a:ea typeface="+mn-ea"/>
        <a:cs typeface="+mn-cs"/>
      </a:defRPr>
    </a:lvl4pPr>
    <a:lvl5pPr marL="1558686" algn="l" rtl="0" fontAlgn="base">
      <a:spcBef>
        <a:spcPct val="0"/>
      </a:spcBef>
      <a:spcAft>
        <a:spcPct val="0"/>
      </a:spcAft>
      <a:defRPr kern="1200">
        <a:solidFill>
          <a:schemeClr val="tx1"/>
        </a:solidFill>
        <a:latin typeface="Arial" charset="0"/>
        <a:ea typeface="+mn-ea"/>
        <a:cs typeface="+mn-cs"/>
      </a:defRPr>
    </a:lvl5pPr>
    <a:lvl6pPr marL="1948358" algn="l" defTabSz="779343" rtl="0" eaLnBrk="1" latinLnBrk="0" hangingPunct="1">
      <a:defRPr kern="1200">
        <a:solidFill>
          <a:schemeClr val="tx1"/>
        </a:solidFill>
        <a:latin typeface="Arial" charset="0"/>
        <a:ea typeface="+mn-ea"/>
        <a:cs typeface="+mn-cs"/>
      </a:defRPr>
    </a:lvl6pPr>
    <a:lvl7pPr marL="2338029" algn="l" defTabSz="779343" rtl="0" eaLnBrk="1" latinLnBrk="0" hangingPunct="1">
      <a:defRPr kern="1200">
        <a:solidFill>
          <a:schemeClr val="tx1"/>
        </a:solidFill>
        <a:latin typeface="Arial" charset="0"/>
        <a:ea typeface="+mn-ea"/>
        <a:cs typeface="+mn-cs"/>
      </a:defRPr>
    </a:lvl7pPr>
    <a:lvl8pPr marL="2727701" algn="l" defTabSz="779343" rtl="0" eaLnBrk="1" latinLnBrk="0" hangingPunct="1">
      <a:defRPr kern="1200">
        <a:solidFill>
          <a:schemeClr val="tx1"/>
        </a:solidFill>
        <a:latin typeface="Arial" charset="0"/>
        <a:ea typeface="+mn-ea"/>
        <a:cs typeface="+mn-cs"/>
      </a:defRPr>
    </a:lvl8pPr>
    <a:lvl9pPr marL="3117372" algn="l" defTabSz="779343"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ialogi: Ymmärrä konteksti ja tarve" id="{9AC05DFF-D053-BF47-AD6C-59CF1BD83EBA}">
          <p14:sldIdLst>
            <p14:sldId id="740"/>
            <p14:sldId id="750"/>
            <p14:sldId id="389"/>
            <p14:sldId id="497"/>
            <p14:sldId id="729"/>
            <p14:sldId id="698"/>
            <p14:sldId id="381"/>
            <p14:sldId id="394"/>
            <p14:sldId id="395"/>
            <p14:sldId id="382"/>
            <p14:sldId id="724"/>
          </p14:sldIdLst>
        </p14:section>
        <p14:section name="B-moduuli: Opi Erätauko" id="{3B177539-EE3D-1B4F-A29E-42C198F81509}">
          <p14:sldIdLst>
            <p14:sldId id="436"/>
            <p14:sldId id="366"/>
            <p14:sldId id="486"/>
            <p14:sldId id="747"/>
            <p14:sldId id="751"/>
            <p14:sldId id="411"/>
            <p14:sldId id="737"/>
          </p14:sldIdLst>
        </p14:section>
        <p14:section name="Verkkokeskustelut" id="{C99746DD-9A82-B148-9845-9594AA7B0F41}">
          <p14:sldIdLst>
            <p14:sldId id="743"/>
            <p14:sldId id="738"/>
            <p14:sldId id="739"/>
            <p14:sldId id="742"/>
            <p14:sldId id="748"/>
            <p14:sldId id="745"/>
            <p14:sldId id="746"/>
            <p14:sldId id="749"/>
            <p14:sldId id="744"/>
          </p14:sldIdLst>
        </p14:section>
      </p14:sectionLst>
    </p:ext>
    <p:ext uri="{EFAFB233-063F-42B5-8137-9DF3F51BA10A}">
      <p15:sldGuideLst xmlns:p15="http://schemas.microsoft.com/office/powerpoint/2012/main">
        <p15:guide id="1" orient="horz" pos="617">
          <p15:clr>
            <a:srgbClr val="A4A3A4"/>
          </p15:clr>
        </p15:guide>
        <p15:guide id="2" orient="horz" pos="2865">
          <p15:clr>
            <a:srgbClr val="A4A3A4"/>
          </p15:clr>
        </p15:guide>
        <p15:guide id="3" orient="horz" pos="3239">
          <p15:clr>
            <a:srgbClr val="A4A3A4"/>
          </p15:clr>
        </p15:guide>
        <p15:guide id="4" pos="68">
          <p15:clr>
            <a:srgbClr val="A4A3A4"/>
          </p15:clr>
        </p15:guide>
        <p15:guide id="5" pos="5692">
          <p15:clr>
            <a:srgbClr val="A4A3A4"/>
          </p15:clr>
        </p15:guide>
      </p15:sldGuideLst>
    </p:ext>
    <p:ext uri="{2D200454-40CA-4A62-9FC3-DE9A4176ACB9}">
      <p15:notesGuideLst xmlns:p15="http://schemas.microsoft.com/office/powerpoint/2012/main">
        <p15:guide id="1" orient="horz" pos="13624" userDrawn="1">
          <p15:clr>
            <a:srgbClr val="A4A3A4"/>
          </p15:clr>
        </p15:guide>
        <p15:guide id="2" pos="307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C0451"/>
    <a:srgbClr val="F0BFE7"/>
    <a:srgbClr val="7FDAEA"/>
    <a:srgbClr val="F3B077"/>
    <a:srgbClr val="F79A3D"/>
    <a:srgbClr val="CCECCC"/>
    <a:srgbClr val="A5C8ED"/>
    <a:srgbClr val="4D4F53"/>
    <a:srgbClr val="FF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0BEE2-B332-45AA-8CD4-46D8A6F97E8D}" v="194" dt="2020-12-22T07:06:43.334"/>
    <p1510:client id="{3320E466-E7AB-4BCA-8900-FB1B4EB6447B}" v="5" dt="2021-01-04T08:41:07.250"/>
    <p1510:client id="{7870C75C-A4B7-4A4B-8E83-2FC998834AFC}" v="5" dt="2020-11-19T11:08:14.063"/>
    <p1510:client id="{F4E683AC-5F6E-4476-BC38-7FF00EDB5447}" v="369" dt="2020-12-22T06:51:51.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1442" autoAdjust="0"/>
  </p:normalViewPr>
  <p:slideViewPr>
    <p:cSldViewPr snapToGrid="0">
      <p:cViewPr varScale="1">
        <p:scale>
          <a:sx n="104" d="100"/>
          <a:sy n="104" d="100"/>
        </p:scale>
        <p:origin x="1013" y="72"/>
      </p:cViewPr>
      <p:guideLst>
        <p:guide orient="horz" pos="617"/>
        <p:guide orient="horz" pos="2865"/>
        <p:guide orient="horz" pos="3239"/>
        <p:guide pos="68"/>
        <p:guide pos="5692"/>
      </p:guideLst>
    </p:cSldViewPr>
  </p:slideViewPr>
  <p:notesTextViewPr>
    <p:cViewPr>
      <p:scale>
        <a:sx n="1" d="1"/>
        <a:sy n="1" d="1"/>
      </p:scale>
      <p:origin x="0" y="0"/>
    </p:cViewPr>
  </p:notesTextViewPr>
  <p:sorterViewPr>
    <p:cViewPr>
      <p:scale>
        <a:sx n="100" d="100"/>
        <a:sy n="100" d="100"/>
      </p:scale>
      <p:origin x="0" y="-17506"/>
    </p:cViewPr>
  </p:sorterViewPr>
  <p:notesViewPr>
    <p:cSldViewPr snapToGrid="0">
      <p:cViewPr>
        <p:scale>
          <a:sx n="1" d="2"/>
          <a:sy n="1" d="2"/>
        </p:scale>
        <p:origin x="0" y="0"/>
      </p:cViewPr>
      <p:guideLst>
        <p:guide orient="horz" pos="13624"/>
        <p:guide pos="307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2"/>
            <a:ext cx="4233189" cy="2163896"/>
          </a:xfrm>
          <a:prstGeom prst="rect">
            <a:avLst/>
          </a:prstGeom>
        </p:spPr>
        <p:txBody>
          <a:bodyPr vert="horz" lIns="182079" tIns="91039" rIns="182079" bIns="91039" rtlCol="0"/>
          <a:lstStyle>
            <a:lvl1pPr algn="l">
              <a:defRPr sz="2400"/>
            </a:lvl1pPr>
          </a:lstStyle>
          <a:p>
            <a:endParaRPr lang="fi-FI"/>
          </a:p>
        </p:txBody>
      </p:sp>
      <p:sp>
        <p:nvSpPr>
          <p:cNvPr id="3" name="Päivämäärän paikkamerkki 2"/>
          <p:cNvSpPr>
            <a:spLocks noGrp="1"/>
          </p:cNvSpPr>
          <p:nvPr>
            <p:ph type="dt" sz="quarter" idx="1"/>
          </p:nvPr>
        </p:nvSpPr>
        <p:spPr>
          <a:xfrm>
            <a:off x="5531458" y="2"/>
            <a:ext cx="4233189" cy="2163896"/>
          </a:xfrm>
          <a:prstGeom prst="rect">
            <a:avLst/>
          </a:prstGeom>
        </p:spPr>
        <p:txBody>
          <a:bodyPr vert="horz" lIns="182079" tIns="91039" rIns="182079" bIns="91039" rtlCol="0"/>
          <a:lstStyle>
            <a:lvl1pPr algn="r">
              <a:defRPr sz="2400"/>
            </a:lvl1pPr>
          </a:lstStyle>
          <a:p>
            <a:fld id="{72D95434-BA4E-914B-B044-4C27F7FD2949}" type="datetime1">
              <a:rPr lang="en-US" smtClean="0"/>
              <a:pPr/>
              <a:t>1/4/2021</a:t>
            </a:fld>
            <a:endParaRPr lang="fi-FI"/>
          </a:p>
        </p:txBody>
      </p:sp>
      <p:sp>
        <p:nvSpPr>
          <p:cNvPr id="4" name="Alatunnisteen paikkamerkki 3"/>
          <p:cNvSpPr>
            <a:spLocks noGrp="1"/>
          </p:cNvSpPr>
          <p:nvPr>
            <p:ph type="ftr" sz="quarter" idx="2"/>
          </p:nvPr>
        </p:nvSpPr>
        <p:spPr>
          <a:xfrm>
            <a:off x="1" y="41077075"/>
            <a:ext cx="4233189" cy="2163896"/>
          </a:xfrm>
          <a:prstGeom prst="rect">
            <a:avLst/>
          </a:prstGeom>
        </p:spPr>
        <p:txBody>
          <a:bodyPr vert="horz" lIns="182079" tIns="91039" rIns="182079" bIns="91039" rtlCol="0" anchor="b"/>
          <a:lstStyle>
            <a:lvl1pPr algn="l">
              <a:defRPr sz="2400"/>
            </a:lvl1pPr>
          </a:lstStyle>
          <a:p>
            <a:endParaRPr lang="fi-FI"/>
          </a:p>
        </p:txBody>
      </p:sp>
      <p:sp>
        <p:nvSpPr>
          <p:cNvPr id="5" name="Dian numeron paikkamerkki 4"/>
          <p:cNvSpPr>
            <a:spLocks noGrp="1"/>
          </p:cNvSpPr>
          <p:nvPr>
            <p:ph type="sldNum" sz="quarter" idx="3"/>
          </p:nvPr>
        </p:nvSpPr>
        <p:spPr>
          <a:xfrm>
            <a:off x="5531458" y="41077075"/>
            <a:ext cx="4233189" cy="2163896"/>
          </a:xfrm>
          <a:prstGeom prst="rect">
            <a:avLst/>
          </a:prstGeom>
        </p:spPr>
        <p:txBody>
          <a:bodyPr vert="horz" lIns="182079" tIns="91039" rIns="182079" bIns="91039" rtlCol="0" anchor="b"/>
          <a:lstStyle>
            <a:lvl1pPr algn="r">
              <a:defRPr sz="24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819829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2"/>
            <a:ext cx="4233189" cy="2163896"/>
          </a:xfrm>
          <a:prstGeom prst="rect">
            <a:avLst/>
          </a:prstGeom>
        </p:spPr>
        <p:txBody>
          <a:bodyPr vert="horz" lIns="182079" tIns="91039" rIns="182079" bIns="91039" rtlCol="0"/>
          <a:lstStyle>
            <a:lvl1pPr algn="l">
              <a:defRPr sz="2400"/>
            </a:lvl1pPr>
          </a:lstStyle>
          <a:p>
            <a:endParaRPr lang="fi-FI"/>
          </a:p>
        </p:txBody>
      </p:sp>
      <p:sp>
        <p:nvSpPr>
          <p:cNvPr id="3" name="Päivämäärän paikkamerkki 2"/>
          <p:cNvSpPr>
            <a:spLocks noGrp="1"/>
          </p:cNvSpPr>
          <p:nvPr>
            <p:ph type="dt" idx="1"/>
          </p:nvPr>
        </p:nvSpPr>
        <p:spPr>
          <a:xfrm>
            <a:off x="5531458" y="2"/>
            <a:ext cx="4233189" cy="2163896"/>
          </a:xfrm>
          <a:prstGeom prst="rect">
            <a:avLst/>
          </a:prstGeom>
        </p:spPr>
        <p:txBody>
          <a:bodyPr vert="horz" lIns="182079" tIns="91039" rIns="182079" bIns="91039" rtlCol="0"/>
          <a:lstStyle>
            <a:lvl1pPr algn="r">
              <a:defRPr sz="2400"/>
            </a:lvl1pPr>
          </a:lstStyle>
          <a:p>
            <a:fld id="{01FC0A7D-D07B-1248-8B72-AE21A56EA04B}" type="datetime1">
              <a:rPr lang="en-US" smtClean="0"/>
              <a:pPr/>
              <a:t>1/4/2021</a:t>
            </a:fld>
            <a:endParaRPr lang="fi-FI"/>
          </a:p>
        </p:txBody>
      </p:sp>
      <p:sp>
        <p:nvSpPr>
          <p:cNvPr id="4" name="Dian kuvan paikkamerkki 3"/>
          <p:cNvSpPr>
            <a:spLocks noGrp="1" noRot="1" noChangeAspect="1"/>
          </p:cNvSpPr>
          <p:nvPr>
            <p:ph type="sldImg" idx="2"/>
          </p:nvPr>
        </p:nvSpPr>
        <p:spPr>
          <a:xfrm>
            <a:off x="-9536113" y="3243263"/>
            <a:ext cx="28838526" cy="16221075"/>
          </a:xfrm>
          <a:prstGeom prst="rect">
            <a:avLst/>
          </a:prstGeom>
          <a:noFill/>
          <a:ln w="12700">
            <a:solidFill>
              <a:prstClr val="black"/>
            </a:solidFill>
          </a:ln>
        </p:spPr>
        <p:txBody>
          <a:bodyPr vert="horz" lIns="182079" tIns="91039" rIns="182079" bIns="91039" rtlCol="0" anchor="ctr"/>
          <a:lstStyle/>
          <a:p>
            <a:endParaRPr lang="fi-FI"/>
          </a:p>
        </p:txBody>
      </p:sp>
      <p:sp>
        <p:nvSpPr>
          <p:cNvPr id="5" name="Huomautusten paikkamerkki 4"/>
          <p:cNvSpPr>
            <a:spLocks noGrp="1"/>
          </p:cNvSpPr>
          <p:nvPr>
            <p:ph type="body" sz="quarter" idx="3"/>
          </p:nvPr>
        </p:nvSpPr>
        <p:spPr>
          <a:xfrm>
            <a:off x="977571" y="20545923"/>
            <a:ext cx="7811716" cy="19460281"/>
          </a:xfrm>
          <a:prstGeom prst="rect">
            <a:avLst/>
          </a:prstGeom>
        </p:spPr>
        <p:txBody>
          <a:bodyPr vert="horz" lIns="182079" tIns="91039" rIns="182079" bIns="91039"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41077075"/>
            <a:ext cx="4233189" cy="2163896"/>
          </a:xfrm>
          <a:prstGeom prst="rect">
            <a:avLst/>
          </a:prstGeom>
        </p:spPr>
        <p:txBody>
          <a:bodyPr vert="horz" lIns="182079" tIns="91039" rIns="182079" bIns="91039" rtlCol="0" anchor="b"/>
          <a:lstStyle>
            <a:lvl1pPr algn="l">
              <a:defRPr sz="2400"/>
            </a:lvl1pPr>
          </a:lstStyle>
          <a:p>
            <a:endParaRPr lang="fi-FI"/>
          </a:p>
        </p:txBody>
      </p:sp>
      <p:sp>
        <p:nvSpPr>
          <p:cNvPr id="7" name="Dian numeron paikkamerkki 6"/>
          <p:cNvSpPr>
            <a:spLocks noGrp="1"/>
          </p:cNvSpPr>
          <p:nvPr>
            <p:ph type="sldNum" sz="quarter" idx="5"/>
          </p:nvPr>
        </p:nvSpPr>
        <p:spPr>
          <a:xfrm>
            <a:off x="5531458" y="41077075"/>
            <a:ext cx="4233189" cy="2163896"/>
          </a:xfrm>
          <a:prstGeom prst="rect">
            <a:avLst/>
          </a:prstGeom>
        </p:spPr>
        <p:txBody>
          <a:bodyPr vert="horz" lIns="182079" tIns="91039" rIns="182079" bIns="91039" rtlCol="0" anchor="b"/>
          <a:lstStyle>
            <a:lvl1pPr algn="r">
              <a:defRPr sz="24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2482974575"/>
      </p:ext>
    </p:extLst>
  </p:cSld>
  <p:clrMap bg1="lt1" tx1="dk1" bg2="lt2" tx2="dk2" accent1="accent1" accent2="accent2" accent3="accent3" accent4="accent4" accent5="accent5" accent6="accent6" hlink="hlink" folHlink="folHlink"/>
  <p:hf hdr="0" ftr="0" dt="0"/>
  <p:notesStyle>
    <a:lvl1pPr marL="0" algn="l" defTabSz="779343" rtl="0" eaLnBrk="1" latinLnBrk="0" hangingPunct="1">
      <a:defRPr sz="1000" kern="1200">
        <a:solidFill>
          <a:schemeClr val="tx1"/>
        </a:solidFill>
        <a:latin typeface="+mn-lt"/>
        <a:ea typeface="+mn-ea"/>
        <a:cs typeface="+mn-cs"/>
      </a:defRPr>
    </a:lvl1pPr>
    <a:lvl2pPr marL="389672" algn="l" defTabSz="779343" rtl="0" eaLnBrk="1" latinLnBrk="0" hangingPunct="1">
      <a:defRPr sz="1000" kern="1200">
        <a:solidFill>
          <a:schemeClr val="tx1"/>
        </a:solidFill>
        <a:latin typeface="+mn-lt"/>
        <a:ea typeface="+mn-ea"/>
        <a:cs typeface="+mn-cs"/>
      </a:defRPr>
    </a:lvl2pPr>
    <a:lvl3pPr marL="779343" algn="l" defTabSz="779343" rtl="0" eaLnBrk="1" latinLnBrk="0" hangingPunct="1">
      <a:defRPr sz="1000" kern="1200">
        <a:solidFill>
          <a:schemeClr val="tx1"/>
        </a:solidFill>
        <a:latin typeface="+mn-lt"/>
        <a:ea typeface="+mn-ea"/>
        <a:cs typeface="+mn-cs"/>
      </a:defRPr>
    </a:lvl3pPr>
    <a:lvl4pPr marL="1169015" algn="l" defTabSz="779343" rtl="0" eaLnBrk="1" latinLnBrk="0" hangingPunct="1">
      <a:defRPr sz="1000" kern="1200">
        <a:solidFill>
          <a:schemeClr val="tx1"/>
        </a:solidFill>
        <a:latin typeface="+mn-lt"/>
        <a:ea typeface="+mn-ea"/>
        <a:cs typeface="+mn-cs"/>
      </a:defRPr>
    </a:lvl4pPr>
    <a:lvl5pPr marL="1558686" algn="l" defTabSz="779343" rtl="0" eaLnBrk="1" latinLnBrk="0" hangingPunct="1">
      <a:defRPr sz="1000" kern="1200">
        <a:solidFill>
          <a:schemeClr val="tx1"/>
        </a:solidFill>
        <a:latin typeface="+mn-lt"/>
        <a:ea typeface="+mn-ea"/>
        <a:cs typeface="+mn-cs"/>
      </a:defRPr>
    </a:lvl5pPr>
    <a:lvl6pPr marL="1948358" algn="l" defTabSz="779343" rtl="0" eaLnBrk="1" latinLnBrk="0" hangingPunct="1">
      <a:defRPr sz="1000" kern="1200">
        <a:solidFill>
          <a:schemeClr val="tx1"/>
        </a:solidFill>
        <a:latin typeface="+mn-lt"/>
        <a:ea typeface="+mn-ea"/>
        <a:cs typeface="+mn-cs"/>
      </a:defRPr>
    </a:lvl6pPr>
    <a:lvl7pPr marL="2338029" algn="l" defTabSz="779343" rtl="0" eaLnBrk="1" latinLnBrk="0" hangingPunct="1">
      <a:defRPr sz="1000" kern="1200">
        <a:solidFill>
          <a:schemeClr val="tx1"/>
        </a:solidFill>
        <a:latin typeface="+mn-lt"/>
        <a:ea typeface="+mn-ea"/>
        <a:cs typeface="+mn-cs"/>
      </a:defRPr>
    </a:lvl7pPr>
    <a:lvl8pPr marL="2727701" algn="l" defTabSz="779343" rtl="0" eaLnBrk="1" latinLnBrk="0" hangingPunct="1">
      <a:defRPr sz="1000" kern="1200">
        <a:solidFill>
          <a:schemeClr val="tx1"/>
        </a:solidFill>
        <a:latin typeface="+mn-lt"/>
        <a:ea typeface="+mn-ea"/>
        <a:cs typeface="+mn-cs"/>
      </a:defRPr>
    </a:lvl8pPr>
    <a:lvl9pPr marL="3117372" algn="l" defTabSz="77934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ratauko.f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Hei</a:t>
            </a:r>
            <a:r>
              <a:rPr lang="en-US" dirty="0">
                <a:cs typeface="Calibri"/>
              </a:rPr>
              <a:t> </a:t>
            </a:r>
            <a:r>
              <a:rPr lang="en-US" dirty="0" err="1">
                <a:cs typeface="Calibri"/>
              </a:rPr>
              <a:t>kouluttaja</a:t>
            </a:r>
            <a:r>
              <a:rPr lang="en-US" dirty="0">
                <a:cs typeface="Calibri"/>
              </a:rPr>
              <a:t>, </a:t>
            </a:r>
            <a:r>
              <a:rPr lang="en-US" dirty="0" err="1">
                <a:cs typeface="Calibri"/>
              </a:rPr>
              <a:t>muistiinpanoissa</a:t>
            </a:r>
            <a:r>
              <a:rPr lang="en-US" dirty="0">
                <a:cs typeface="Calibri"/>
              </a:rPr>
              <a:t> on </a:t>
            </a:r>
            <a:r>
              <a:rPr lang="en-US" dirty="0" err="1">
                <a:cs typeface="Calibri"/>
              </a:rPr>
              <a:t>tukimateriaalia</a:t>
            </a:r>
            <a:r>
              <a:rPr lang="en-US" dirty="0">
                <a:cs typeface="Calibri"/>
              </a:rPr>
              <a:t> </a:t>
            </a:r>
            <a:r>
              <a:rPr lang="en-US" dirty="0" err="1">
                <a:cs typeface="Calibri"/>
              </a:rPr>
              <a:t>diojen</a:t>
            </a:r>
            <a:r>
              <a:rPr lang="en-US" dirty="0">
                <a:cs typeface="Calibri"/>
              </a:rPr>
              <a:t> </a:t>
            </a:r>
            <a:r>
              <a:rPr lang="en-US" dirty="0" err="1">
                <a:cs typeface="Calibri"/>
              </a:rPr>
              <a:t>läpikäymiseen</a:t>
            </a:r>
            <a:r>
              <a:rPr lang="en-US" dirty="0">
                <a:cs typeface="Calibri"/>
              </a:rPr>
              <a:t>. Voit </a:t>
            </a:r>
            <a:r>
              <a:rPr lang="en-US" dirty="0" err="1">
                <a:cs typeface="Calibri"/>
              </a:rPr>
              <a:t>hyödyntää</a:t>
            </a:r>
            <a:r>
              <a:rPr lang="en-US" dirty="0">
                <a:cs typeface="Calibri"/>
              </a:rPr>
              <a:t> </a:t>
            </a:r>
            <a:r>
              <a:rPr lang="en-US" dirty="0" err="1">
                <a:cs typeface="Calibri"/>
              </a:rPr>
              <a:t>sitä</a:t>
            </a:r>
            <a:r>
              <a:rPr lang="en-US" dirty="0">
                <a:cs typeface="Calibri"/>
              </a:rPr>
              <a:t> ja </a:t>
            </a:r>
            <a:r>
              <a:rPr lang="en-US" dirty="0" err="1">
                <a:cs typeface="Calibri"/>
              </a:rPr>
              <a:t>omia</a:t>
            </a:r>
            <a:r>
              <a:rPr lang="en-US" dirty="0">
                <a:cs typeface="Calibri"/>
              </a:rPr>
              <a:t> </a:t>
            </a:r>
            <a:r>
              <a:rPr lang="en-US" dirty="0" err="1">
                <a:cs typeface="Calibri"/>
              </a:rPr>
              <a:t>kokemuksiasi</a:t>
            </a:r>
            <a:r>
              <a:rPr lang="en-US" dirty="0">
                <a:cs typeface="Calibri"/>
              </a:rPr>
              <a:t> </a:t>
            </a:r>
            <a:r>
              <a:rPr lang="en-US" dirty="0" err="1">
                <a:cs typeface="Calibri"/>
              </a:rPr>
              <a:t>Erätauon</a:t>
            </a:r>
            <a:r>
              <a:rPr lang="en-US" dirty="0">
                <a:cs typeface="Calibri"/>
              </a:rPr>
              <a:t> </a:t>
            </a:r>
            <a:r>
              <a:rPr lang="en-US" dirty="0" err="1">
                <a:cs typeface="Calibri"/>
              </a:rPr>
              <a:t>esittelemiseen</a:t>
            </a:r>
            <a:r>
              <a:rPr lang="en-US" dirty="0">
                <a:cs typeface="Calibri"/>
              </a:rPr>
              <a:t>. </a:t>
            </a:r>
            <a:r>
              <a:rPr lang="en-US" dirty="0" err="1">
                <a:cs typeface="Calibri"/>
              </a:rPr>
              <a:t>Erätaukoon</a:t>
            </a:r>
            <a:r>
              <a:rPr lang="en-US" dirty="0">
                <a:cs typeface="Calibri"/>
              </a:rPr>
              <a:t> </a:t>
            </a:r>
            <a:r>
              <a:rPr lang="en-US" dirty="0" err="1">
                <a:cs typeface="Calibri"/>
              </a:rPr>
              <a:t>tutustuminen</a:t>
            </a:r>
            <a:r>
              <a:rPr lang="en-US" dirty="0">
                <a:cs typeface="Calibri"/>
              </a:rPr>
              <a:t> </a:t>
            </a:r>
            <a:r>
              <a:rPr lang="en-US" dirty="0" err="1">
                <a:cs typeface="Calibri"/>
              </a:rPr>
              <a:t>voi</a:t>
            </a:r>
            <a:r>
              <a:rPr lang="en-US" dirty="0">
                <a:cs typeface="Calibri"/>
              </a:rPr>
              <a:t> </a:t>
            </a:r>
            <a:r>
              <a:rPr lang="en-US" dirty="0" err="1">
                <a:cs typeface="Calibri"/>
              </a:rPr>
              <a:t>myös</a:t>
            </a:r>
            <a:r>
              <a:rPr lang="en-US" dirty="0">
                <a:cs typeface="Calibri"/>
              </a:rPr>
              <a:t> olla </a:t>
            </a:r>
            <a:r>
              <a:rPr lang="en-US" dirty="0" err="1">
                <a:cs typeface="Calibri"/>
              </a:rPr>
              <a:t>osallistujien</a:t>
            </a:r>
            <a:r>
              <a:rPr lang="en-US" dirty="0">
                <a:cs typeface="Calibri"/>
              </a:rPr>
              <a:t> </a:t>
            </a:r>
            <a:r>
              <a:rPr lang="en-US" dirty="0" err="1">
                <a:cs typeface="Calibri"/>
              </a:rPr>
              <a:t>ennakkotehtävänä</a:t>
            </a:r>
            <a:r>
              <a:rPr lang="en-US" dirty="0">
                <a:cs typeface="Calibri"/>
              </a:rPr>
              <a:t> </a:t>
            </a:r>
            <a:r>
              <a:rPr lang="en-US" dirty="0" err="1">
                <a:cs typeface="Calibri"/>
              </a:rPr>
              <a:t>ennen</a:t>
            </a:r>
            <a:r>
              <a:rPr lang="en-US" dirty="0">
                <a:cs typeface="Calibri"/>
              </a:rPr>
              <a:t> </a:t>
            </a:r>
            <a:r>
              <a:rPr lang="en-US" dirty="0" err="1">
                <a:cs typeface="Calibri"/>
              </a:rPr>
              <a:t>koulutukseen</a:t>
            </a:r>
            <a:r>
              <a:rPr lang="en-US" dirty="0">
                <a:cs typeface="Calibri"/>
              </a:rPr>
              <a:t> </a:t>
            </a:r>
            <a:r>
              <a:rPr lang="en-US" dirty="0" err="1">
                <a:cs typeface="Calibri"/>
              </a:rPr>
              <a:t>osallistumista</a:t>
            </a:r>
            <a:r>
              <a:rPr lang="en-US" dirty="0">
                <a:cs typeface="Calibri"/>
              </a:rPr>
              <a:t>.</a:t>
            </a:r>
          </a:p>
        </p:txBody>
      </p:sp>
      <p:sp>
        <p:nvSpPr>
          <p:cNvPr id="4" name="Dian numeron paikkamerkki 3"/>
          <p:cNvSpPr>
            <a:spLocks noGrp="1"/>
          </p:cNvSpPr>
          <p:nvPr>
            <p:ph type="sldNum" sz="quarter" idx="5"/>
          </p:nvPr>
        </p:nvSpPr>
        <p:spPr/>
        <p:txBody>
          <a:bodyPr/>
          <a:lstStyle/>
          <a:p>
            <a:fld id="{B2736A07-9C51-40D5-9EDD-0D75448F2C9D}" type="slidenum">
              <a:rPr lang="fi-FI" smtClean="0"/>
              <a:pPr/>
              <a:t>1</a:t>
            </a:fld>
            <a:endParaRPr lang="fi-FI"/>
          </a:p>
        </p:txBody>
      </p:sp>
    </p:spTree>
    <p:extLst>
      <p:ext uri="{BB962C8B-B14F-4D97-AF65-F5344CB8AC3E}">
        <p14:creationId xmlns:p14="http://schemas.microsoft.com/office/powerpoint/2010/main" val="1054500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Arkipuheessamme esiintyviä dialogin tuhoamisen keinoja. </a:t>
            </a:r>
          </a:p>
        </p:txBody>
      </p:sp>
      <p:sp>
        <p:nvSpPr>
          <p:cNvPr id="4" name="Dian numeron paikkamerkki 3"/>
          <p:cNvSpPr>
            <a:spLocks noGrp="1"/>
          </p:cNvSpPr>
          <p:nvPr>
            <p:ph type="sldNum" sz="quarter" idx="10"/>
          </p:nvPr>
        </p:nvSpPr>
        <p:spPr/>
        <p:txBody>
          <a:bodyPr/>
          <a:lstStyle/>
          <a:p>
            <a:pPr defTabSz="1820791">
              <a:defRPr/>
            </a:pPr>
            <a:fld id="{B2736A07-9C51-40D5-9EDD-0D75448F2C9D}" type="slidenum">
              <a:rPr lang="fi-FI">
                <a:solidFill>
                  <a:prstClr val="black"/>
                </a:solidFill>
              </a:rPr>
              <a:pPr defTabSz="1820791">
                <a:defRPr/>
              </a:pPr>
              <a:t>11</a:t>
            </a:fld>
            <a:endParaRPr lang="fi-FI">
              <a:solidFill>
                <a:prstClr val="black"/>
              </a:solidFill>
            </a:endParaRPr>
          </a:p>
        </p:txBody>
      </p:sp>
    </p:spTree>
    <p:extLst>
      <p:ext uri="{BB962C8B-B14F-4D97-AF65-F5344CB8AC3E}">
        <p14:creationId xmlns:p14="http://schemas.microsoft.com/office/powerpoint/2010/main" val="41930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779343" rtl="0" eaLnBrk="1" fontAlgn="auto" latinLnBrk="0" hangingPunct="1">
              <a:lnSpc>
                <a:spcPct val="100000"/>
              </a:lnSpc>
              <a:spcBef>
                <a:spcPts val="0"/>
              </a:spcBef>
              <a:spcAft>
                <a:spcPts val="0"/>
              </a:spcAft>
              <a:buClrTx/>
              <a:buSzTx/>
              <a:buFontTx/>
              <a:buNone/>
              <a:tabLst/>
              <a:defRPr/>
            </a:pPr>
            <a:r>
              <a:rPr lang="fi-FI" sz="1000" kern="1200" dirty="0">
                <a:solidFill>
                  <a:schemeClr val="tx1"/>
                </a:solidFill>
                <a:effectLst/>
                <a:latin typeface="+mn-lt"/>
                <a:ea typeface="+mn-ea"/>
                <a:cs typeface="+mn-cs"/>
              </a:rPr>
              <a:t>Hyvä aihe on sellainen, johon jokainen voi liittyä omalla kokemuksellaan ja joka koetaan tärkeäksi. Aihe on hyvä rajata riittävälle tasolle – ei liian suppea mutta ei myöskään maailmaa syleilevä. Voit antaa aihe-esimerkkejä toteutetuista Erätauko-keskusteluista, joista löytyy kuvauksia </a:t>
            </a:r>
            <a:r>
              <a:rPr lang="fi-FI" sz="1000" u="sng" kern="1200" dirty="0">
                <a:solidFill>
                  <a:schemeClr val="tx1"/>
                </a:solidFill>
                <a:effectLst/>
                <a:latin typeface="+mn-lt"/>
                <a:ea typeface="+mn-ea"/>
                <a:cs typeface="+mn-cs"/>
                <a:hlinkClick r:id="rId3"/>
              </a:rPr>
              <a:t>www.eratauko.fi</a:t>
            </a:r>
            <a:r>
              <a:rPr lang="fi-FI" sz="1000" kern="1200" dirty="0">
                <a:solidFill>
                  <a:schemeClr val="tx1"/>
                </a:solidFill>
                <a:effectLst/>
                <a:latin typeface="+mn-lt"/>
                <a:ea typeface="+mn-ea"/>
                <a:cs typeface="+mn-cs"/>
              </a:rPr>
              <a:t>.</a:t>
            </a:r>
            <a:endParaRPr lang="x-none" sz="10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12</a:t>
            </a:fld>
            <a:endParaRPr lang="fi-FI"/>
          </a:p>
        </p:txBody>
      </p:sp>
    </p:spTree>
    <p:extLst>
      <p:ext uri="{BB962C8B-B14F-4D97-AF65-F5344CB8AC3E}">
        <p14:creationId xmlns:p14="http://schemas.microsoft.com/office/powerpoint/2010/main" val="147155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Kerro virittäytymisen merkityksestä </a:t>
            </a:r>
          </a:p>
        </p:txBody>
      </p:sp>
      <p:sp>
        <p:nvSpPr>
          <p:cNvPr id="4" name="Dian numeron paikkamerkki 3"/>
          <p:cNvSpPr>
            <a:spLocks noGrp="1"/>
          </p:cNvSpPr>
          <p:nvPr>
            <p:ph type="sldNum" sz="quarter" idx="10"/>
          </p:nvPr>
        </p:nvSpPr>
        <p:spPr/>
        <p:txBody>
          <a:bodyPr/>
          <a:lstStyle/>
          <a:p>
            <a:fld id="{B2736A07-9C51-40D5-9EDD-0D75448F2C9D}" type="slidenum">
              <a:rPr lang="fi-FI" smtClean="0"/>
              <a:pPr/>
              <a:t>13</a:t>
            </a:fld>
            <a:endParaRPr lang="fi-FI"/>
          </a:p>
        </p:txBody>
      </p:sp>
    </p:spTree>
    <p:extLst>
      <p:ext uri="{BB962C8B-B14F-4D97-AF65-F5344CB8AC3E}">
        <p14:creationId xmlns:p14="http://schemas.microsoft.com/office/powerpoint/2010/main" val="12864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000" b="1" kern="1200" dirty="0">
                <a:solidFill>
                  <a:schemeClr val="tx1"/>
                </a:solidFill>
                <a:effectLst/>
                <a:latin typeface="+mn-lt"/>
                <a:ea typeface="+mn-ea"/>
                <a:cs typeface="+mn-cs"/>
              </a:rPr>
              <a:t>Tavoite: </a:t>
            </a:r>
            <a:r>
              <a:rPr lang="fi-FI" sz="1000" kern="1200" dirty="0">
                <a:solidFill>
                  <a:schemeClr val="tx1"/>
                </a:solidFill>
                <a:effectLst/>
                <a:latin typeface="+mn-lt"/>
                <a:ea typeface="+mn-ea"/>
                <a:cs typeface="+mn-cs"/>
              </a:rPr>
              <a:t>Päättää koulutus dialogiseen</a:t>
            </a:r>
            <a:r>
              <a:rPr lang="fi-FI" sz="1000" kern="1200" baseline="0" dirty="0">
                <a:solidFill>
                  <a:schemeClr val="tx1"/>
                </a:solidFill>
                <a:effectLst/>
                <a:latin typeface="+mn-lt"/>
                <a:ea typeface="+mn-ea"/>
                <a:cs typeface="+mn-cs"/>
              </a:rPr>
              <a:t> keskusteluun</a:t>
            </a:r>
            <a:r>
              <a:rPr lang="fi-FI" sz="1000" kern="1200" dirty="0">
                <a:solidFill>
                  <a:schemeClr val="tx1"/>
                </a:solidFill>
                <a:effectLst/>
                <a:latin typeface="+mn-lt"/>
                <a:ea typeface="+mn-ea"/>
                <a:cs typeface="+mn-cs"/>
              </a:rPr>
              <a:t>, jossa osallistujien on mahdollista kertoa koulutuskokemuksestaan.</a:t>
            </a:r>
            <a:endParaRPr lang="x-none" sz="1000" kern="1200" dirty="0">
              <a:solidFill>
                <a:schemeClr val="tx1"/>
              </a:solidFill>
              <a:effectLst/>
              <a:latin typeface="+mn-lt"/>
              <a:ea typeface="+mn-ea"/>
              <a:cs typeface="+mn-cs"/>
            </a:endParaRPr>
          </a:p>
          <a:p>
            <a:r>
              <a:rPr lang="fi-FI" sz="1000" b="1" kern="1200" dirty="0">
                <a:solidFill>
                  <a:schemeClr val="tx1"/>
                </a:solidFill>
                <a:effectLst/>
                <a:latin typeface="+mn-lt"/>
                <a:ea typeface="+mn-ea"/>
                <a:cs typeface="+mn-cs"/>
              </a:rPr>
              <a:t>Sisältö: </a:t>
            </a:r>
            <a:r>
              <a:rPr lang="fi-FI" sz="1000" kern="1200" dirty="0">
                <a:solidFill>
                  <a:schemeClr val="tx1"/>
                </a:solidFill>
                <a:effectLst/>
                <a:latin typeface="+mn-lt"/>
                <a:ea typeface="+mn-ea"/>
                <a:cs typeface="+mn-cs"/>
              </a:rPr>
              <a:t>Koulutuksen päätteeksi on hyvä keskustella siitä, mikä on ollut osallistujille koulutuksessa merkityksellistä. Keskustelussa on tarkoitus puhua siitä, mitä on oivallettu ja mitä itse kukin vie koulutuksestaan mukanaan. Myös kouluttajana voit kertoa, millaisia asioita olet oivaltanut Erätauko-kouluttajana. </a:t>
            </a:r>
            <a:endParaRPr lang="x-none" sz="1000" kern="1200" dirty="0">
              <a:solidFill>
                <a:schemeClr val="tx1"/>
              </a:solidFill>
              <a:effectLst/>
              <a:latin typeface="+mn-lt"/>
              <a:ea typeface="+mn-ea"/>
              <a:cs typeface="+mn-cs"/>
            </a:endParaRPr>
          </a:p>
          <a:p>
            <a:r>
              <a:rPr lang="fi-FI" sz="1000" b="1" kern="1200" dirty="0">
                <a:solidFill>
                  <a:schemeClr val="tx1"/>
                </a:solidFill>
                <a:effectLst/>
                <a:latin typeface="+mn-lt"/>
                <a:ea typeface="+mn-ea"/>
                <a:cs typeface="+mn-cs"/>
              </a:rPr>
              <a:t>Toteutus: </a:t>
            </a:r>
            <a:endParaRPr lang="x-none" sz="1000" kern="1200" dirty="0">
              <a:solidFill>
                <a:schemeClr val="tx1"/>
              </a:solidFill>
              <a:effectLst/>
              <a:latin typeface="+mn-lt"/>
              <a:ea typeface="+mn-ea"/>
              <a:cs typeface="+mn-cs"/>
            </a:endParaRPr>
          </a:p>
          <a:p>
            <a:pPr lvl="0"/>
            <a:r>
              <a:rPr lang="fi-FI" sz="1000" kern="1200" dirty="0">
                <a:solidFill>
                  <a:schemeClr val="tx1"/>
                </a:solidFill>
                <a:effectLst/>
                <a:latin typeface="+mn-lt"/>
                <a:ea typeface="+mn-ea"/>
                <a:cs typeface="+mn-cs"/>
              </a:rPr>
              <a:t>ASETTAUDUTAAN DIALOGIRINKIIN</a:t>
            </a:r>
            <a:endParaRPr lang="x-none" sz="1000" kern="1200" dirty="0">
              <a:solidFill>
                <a:schemeClr val="tx1"/>
              </a:solidFill>
              <a:effectLst/>
              <a:latin typeface="+mn-lt"/>
              <a:ea typeface="+mn-ea"/>
              <a:cs typeface="+mn-cs"/>
            </a:endParaRPr>
          </a:p>
          <a:p>
            <a:pPr lvl="0"/>
            <a:r>
              <a:rPr lang="fi-FI" sz="1000" kern="1200" dirty="0">
                <a:solidFill>
                  <a:schemeClr val="tx1"/>
                </a:solidFill>
                <a:effectLst/>
                <a:latin typeface="+mn-lt"/>
                <a:ea typeface="+mn-ea"/>
                <a:cs typeface="+mn-cs"/>
              </a:rPr>
              <a:t>PYYDETÄÄN JOKAISTA POHTIMAAN.:”MITÄ OLEN OIVALTANUT JA MITÄ VIEN MUKANANI KOULUTUKSESTA SEKÄ MUUTA MAHDOLLISTA PALAUTETTA ITSESTÄ, TOISISTA TAI PROSESSISTA.” JAETAAN JOKO NIIN ETTÄ JOKAINEN PÄÄSEE ÄÄNEEN TAI LYHYEN PARIKESKUSTELUN TAI YKSILÖLLISEN POHDINNAN JÄLKEEN MUUTAMILLA NOSTOILLA. </a:t>
            </a:r>
            <a:endParaRPr lang="x-none" sz="1000" kern="1200" dirty="0">
              <a:solidFill>
                <a:schemeClr val="tx1"/>
              </a:solidFill>
              <a:effectLst/>
              <a:latin typeface="+mn-lt"/>
              <a:ea typeface="+mn-ea"/>
              <a:cs typeface="+mn-cs"/>
            </a:endParaRPr>
          </a:p>
          <a:p>
            <a:pPr lvl="0"/>
            <a:r>
              <a:rPr lang="fi-FI" sz="1000" kern="1200" dirty="0">
                <a:solidFill>
                  <a:schemeClr val="tx1"/>
                </a:solidFill>
                <a:effectLst/>
                <a:latin typeface="+mn-lt"/>
                <a:ea typeface="+mn-ea"/>
                <a:cs typeface="+mn-cs"/>
              </a:rPr>
              <a:t>KIITETÄÄN OSALLISTUJIA JA MAINITAAN ERÄTAUKO-MENTOROINNISTA SEKÄ MAHDOLLISESTI MUUSTA AJANKOHTAISESTA ERÄTAUKOON LIITTYEN.</a:t>
            </a:r>
            <a:endParaRPr lang="x-none" sz="1000" kern="1200" dirty="0">
              <a:solidFill>
                <a:schemeClr val="tx1"/>
              </a:solidFill>
              <a:effectLst/>
              <a:latin typeface="+mn-lt"/>
              <a:ea typeface="+mn-ea"/>
              <a:cs typeface="+mn-cs"/>
            </a:endParaRPr>
          </a:p>
          <a:p>
            <a:br>
              <a:rPr lang="fi-FI" sz="1000" b="1" kern="1200" dirty="0">
                <a:solidFill>
                  <a:schemeClr val="tx1"/>
                </a:solidFill>
                <a:effectLst/>
                <a:latin typeface="+mn-lt"/>
                <a:ea typeface="+mn-ea"/>
                <a:cs typeface="+mn-cs"/>
              </a:rPr>
            </a:br>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14</a:t>
            </a:fld>
            <a:endParaRPr lang="fi-FI"/>
          </a:p>
        </p:txBody>
      </p:sp>
    </p:spTree>
    <p:extLst>
      <p:ext uri="{BB962C8B-B14F-4D97-AF65-F5344CB8AC3E}">
        <p14:creationId xmlns:p14="http://schemas.microsoft.com/office/powerpoint/2010/main" val="4263572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sz="1000" b="0" i="0" kern="1200" dirty="0">
                <a:solidFill>
                  <a:schemeClr val="tx1"/>
                </a:solidFill>
                <a:effectLst/>
                <a:latin typeface="+mn-lt"/>
                <a:ea typeface="+mn-ea"/>
                <a:cs typeface="+mn-cs"/>
              </a:rPr>
              <a:t>Valitse sellainen dialogimenetelmä, joka tukee parhaiten tilaisuuden tavoitteita. Menetelmiä voi myös yhdistellä jos aikaa on riittävästi. Dialogia voidaan käydä avoimesti tai rakenteellisesti. Jos olet aloittelija, voi olla helppoa aloittaa kokeilemalla tarkkaan käsikirjoitettua rakenteellista dialogia, jossa puheenvuorojen pituudet on ennalta määritetty. Kokemuksen karttuessa on helpompaa siirtyä ohjaamaan avoimempaa dialogia.</a:t>
            </a:r>
          </a:p>
          <a:p>
            <a:r>
              <a:rPr lang="fi-FI" sz="1000" b="0" i="0" kern="1200" dirty="0">
                <a:solidFill>
                  <a:schemeClr val="tx1"/>
                </a:solidFill>
                <a:effectLst/>
                <a:latin typeface="+mn-lt"/>
                <a:ea typeface="+mn-ea"/>
                <a:cs typeface="+mn-cs"/>
              </a:rPr>
              <a:t>Dialogissa voidaan käyttää seuraavia menetelmiä:</a:t>
            </a:r>
          </a:p>
          <a:p>
            <a:r>
              <a:rPr lang="fi-FI" sz="1000" b="1" i="0" kern="1200" dirty="0">
                <a:solidFill>
                  <a:schemeClr val="tx1"/>
                </a:solidFill>
                <a:effectLst/>
                <a:latin typeface="+mn-lt"/>
                <a:ea typeface="+mn-ea"/>
                <a:cs typeface="+mn-cs"/>
              </a:rPr>
              <a:t>Pienryhmädialogit</a:t>
            </a:r>
            <a:r>
              <a:rPr lang="fi-FI" sz="1000" b="0" i="0" kern="1200" dirty="0">
                <a:solidFill>
                  <a:schemeClr val="tx1"/>
                </a:solidFill>
                <a:effectLst/>
                <a:latin typeface="+mn-lt"/>
                <a:ea typeface="+mn-ea"/>
                <a:cs typeface="+mn-cs"/>
              </a:rPr>
              <a:t> (alle 10 henkeä) – keskustelu jossa jokainen pääsee ääneen ja jossa puhutaan yksi kerrallaan</a:t>
            </a:r>
          </a:p>
          <a:p>
            <a:r>
              <a:rPr lang="fi-FI" sz="1000" b="1" i="0" kern="1200" dirty="0">
                <a:solidFill>
                  <a:schemeClr val="tx1"/>
                </a:solidFill>
                <a:effectLst/>
                <a:latin typeface="+mn-lt"/>
                <a:ea typeface="+mn-ea"/>
                <a:cs typeface="+mn-cs"/>
              </a:rPr>
              <a:t>Akvaariokeskustelu,</a:t>
            </a:r>
            <a:r>
              <a:rPr lang="fi-FI" sz="1000" b="0" i="0" kern="1200" dirty="0">
                <a:solidFill>
                  <a:schemeClr val="tx1"/>
                </a:solidFill>
                <a:effectLst/>
                <a:latin typeface="+mn-lt"/>
                <a:ea typeface="+mn-ea"/>
                <a:cs typeface="+mn-cs"/>
              </a:rPr>
              <a:t> jossa pienryhmä käy keskustelua ja muut kuuntelevat vuorotellen</a:t>
            </a:r>
          </a:p>
          <a:p>
            <a:r>
              <a:rPr lang="fi-FI" sz="1000" b="1" i="0" kern="1200" dirty="0">
                <a:solidFill>
                  <a:schemeClr val="tx1"/>
                </a:solidFill>
                <a:effectLst/>
                <a:latin typeface="+mn-lt"/>
                <a:ea typeface="+mn-ea"/>
                <a:cs typeface="+mn-cs"/>
              </a:rPr>
              <a:t>Parikeskustelut,</a:t>
            </a:r>
            <a:r>
              <a:rPr lang="fi-FI" sz="1000" b="0" i="0" kern="1200" dirty="0">
                <a:solidFill>
                  <a:schemeClr val="tx1"/>
                </a:solidFill>
                <a:effectLst/>
                <a:latin typeface="+mn-lt"/>
                <a:ea typeface="+mn-ea"/>
                <a:cs typeface="+mn-cs"/>
              </a:rPr>
              <a:t> joilla voidaan virittäytyä keskusteluaiheeseen tai syventää keskustelua</a:t>
            </a:r>
          </a:p>
          <a:p>
            <a:r>
              <a:rPr lang="fi-FI" sz="1000" b="1" i="0" kern="1200" dirty="0">
                <a:solidFill>
                  <a:schemeClr val="tx1"/>
                </a:solidFill>
                <a:effectLst/>
                <a:latin typeface="+mn-lt"/>
                <a:ea typeface="+mn-ea"/>
                <a:cs typeface="+mn-cs"/>
              </a:rPr>
              <a:t>Kumuloituvat parikeskustelut</a:t>
            </a:r>
            <a:r>
              <a:rPr lang="fi-FI" sz="1000" b="0" i="0" kern="1200" dirty="0">
                <a:solidFill>
                  <a:schemeClr val="tx1"/>
                </a:solidFill>
                <a:effectLst/>
                <a:latin typeface="+mn-lt"/>
                <a:ea typeface="+mn-ea"/>
                <a:cs typeface="+mn-cs"/>
              </a:rPr>
              <a:t>, joissa vuorotellen kuunnellaan pareja sekä pyritään liittämään kokemuksiin uudet puheenvuorot</a:t>
            </a:r>
          </a:p>
          <a:p>
            <a:r>
              <a:rPr lang="fi-FI" sz="1000" b="1" i="0" kern="1200" dirty="0">
                <a:solidFill>
                  <a:schemeClr val="tx1"/>
                </a:solidFill>
                <a:effectLst/>
                <a:latin typeface="+mn-lt"/>
                <a:ea typeface="+mn-ea"/>
                <a:cs typeface="+mn-cs"/>
              </a:rPr>
              <a:t>Suurryhmädialogit</a:t>
            </a:r>
            <a:r>
              <a:rPr lang="fi-FI" sz="1000" b="0" i="0" kern="1200" dirty="0">
                <a:solidFill>
                  <a:schemeClr val="tx1"/>
                </a:solidFill>
                <a:effectLst/>
                <a:latin typeface="+mn-lt"/>
                <a:ea typeface="+mn-ea"/>
                <a:cs typeface="+mn-cs"/>
              </a:rPr>
              <a:t> (yli 10 henkeä) – kaikkien kuulluksi tuleminen mahdollistuu parikeskusteluiden kautta</a:t>
            </a:r>
          </a:p>
          <a:p>
            <a:pPr marL="0" marR="0" lvl="0" indent="0" algn="l" defTabSz="779343" rtl="0" eaLnBrk="1" fontAlgn="auto" latinLnBrk="0" hangingPunct="1">
              <a:lnSpc>
                <a:spcPct val="100000"/>
              </a:lnSpc>
              <a:spcBef>
                <a:spcPts val="0"/>
              </a:spcBef>
              <a:spcAft>
                <a:spcPts val="0"/>
              </a:spcAft>
              <a:buClrTx/>
              <a:buSzTx/>
              <a:buFontTx/>
              <a:buNone/>
              <a:tabLst/>
              <a:defRPr/>
            </a:pPr>
            <a:r>
              <a:rPr lang="fi-FI" sz="1000" b="1" i="0" kern="1200" dirty="0">
                <a:solidFill>
                  <a:schemeClr val="tx1"/>
                </a:solidFill>
                <a:effectLst/>
                <a:latin typeface="+mn-lt"/>
                <a:ea typeface="+mn-ea"/>
                <a:cs typeface="+mn-cs"/>
              </a:rPr>
              <a:t>Verkkodialogi -</a:t>
            </a:r>
            <a:r>
              <a:rPr lang="fi-FI" sz="1000" dirty="0"/>
              <a:t>fasilitoitu dialogi verkossa, jossa hyödynnetään rakentavan keskustelun pelisääntöjä ja keskustelukorteista löytyviä ohjaustoimenpiteitä</a:t>
            </a:r>
          </a:p>
          <a:p>
            <a:endParaRPr lang="fi-FI" dirty="0"/>
          </a:p>
          <a:p>
            <a:r>
              <a:rPr lang="fi-FI" dirty="0"/>
              <a:t>Tarkemmat määritelmät: </a:t>
            </a:r>
          </a:p>
          <a:p>
            <a:r>
              <a:rPr lang="fi-FI" sz="1000" b="1" i="0" kern="1200" dirty="0">
                <a:solidFill>
                  <a:schemeClr val="tx1"/>
                </a:solidFill>
                <a:effectLst/>
                <a:latin typeface="+mn-lt"/>
                <a:ea typeface="+mn-ea"/>
                <a:cs typeface="+mn-cs"/>
              </a:rPr>
              <a:t>Avoin dialogi</a:t>
            </a:r>
            <a:endParaRPr lang="fi-FI" sz="1000" b="0" i="0" kern="1200" dirty="0">
              <a:solidFill>
                <a:schemeClr val="tx1"/>
              </a:solidFill>
              <a:effectLst/>
              <a:latin typeface="+mn-lt"/>
              <a:ea typeface="+mn-ea"/>
              <a:cs typeface="+mn-cs"/>
            </a:endParaRPr>
          </a:p>
          <a:p>
            <a:r>
              <a:rPr lang="fi-FI" sz="1000" b="0" i="0" kern="1200" dirty="0">
                <a:solidFill>
                  <a:schemeClr val="tx1"/>
                </a:solidFill>
                <a:effectLst/>
                <a:latin typeface="+mn-lt"/>
                <a:ea typeface="+mn-ea"/>
                <a:cs typeface="+mn-cs"/>
              </a:rPr>
              <a:t>Anna keskustelun sisältöä ohjata vain sille annettu tai määritetty mahdollinen teema. Jos teemaa ei ole, kerro osallistujille, että tarkoituksena on puhua siitä, mikä heille juuri siinä hetkessä on tärkeää. Käy alussa läpi keskustelun pelisäännöt ja roolit keskustelussa. Käytä aikaa tutustumiskierrokseen.  Tutustumiskysymyksen on hyvä olla sellainen, jonka kautta osallistujat virittäytyvät kertomaan kokemuksistaan. Kysy osallistujilta tuntevatko he toisiaan entuudestaan. Tämän jälkeen anna keskustelun virrata omalla painollaan. Käytä ohjaustoimenpiteitä ja vaikka keskustelu on avointa, pidä kiinni pelisäännöistä ja puutu tarvittaessa puheenvuorojen pituuksiin ja varmista että jokainen pääsee ääneen. Käytä avoimen dialogin lopussa aikaa sen läpikäymiseen, mistä on keskusteltu ja miten osallistujat ovat kokeneet keskustelun. Jos ryhmästä tuntuu tarpeelliselta, voitte dokumentoida keskustelua lopuksi  vaikkapa </a:t>
            </a:r>
            <a:r>
              <a:rPr lang="fi-FI" sz="1000" b="0" i="0" kern="1200" dirty="0" err="1">
                <a:solidFill>
                  <a:schemeClr val="tx1"/>
                </a:solidFill>
                <a:effectLst/>
                <a:latin typeface="+mn-lt"/>
                <a:ea typeface="+mn-ea"/>
                <a:cs typeface="+mn-cs"/>
              </a:rPr>
              <a:t>fläpille</a:t>
            </a:r>
            <a:r>
              <a:rPr lang="fi-FI" sz="1000" b="0" i="0" kern="1200" dirty="0">
                <a:solidFill>
                  <a:schemeClr val="tx1"/>
                </a:solidFill>
                <a:effectLst/>
                <a:latin typeface="+mn-lt"/>
                <a:ea typeface="+mn-ea"/>
                <a:cs typeface="+mn-cs"/>
              </a:rPr>
              <a:t>.</a:t>
            </a:r>
          </a:p>
          <a:p>
            <a:br>
              <a:rPr lang="fi-FI" sz="1000" b="1" i="0" kern="1200" dirty="0">
                <a:solidFill>
                  <a:schemeClr val="tx1"/>
                </a:solidFill>
                <a:effectLst/>
                <a:latin typeface="+mn-lt"/>
                <a:ea typeface="+mn-ea"/>
                <a:cs typeface="+mn-cs"/>
              </a:rPr>
            </a:br>
            <a:r>
              <a:rPr lang="fi-FI" sz="1000" b="1" i="0" kern="1200" dirty="0">
                <a:solidFill>
                  <a:schemeClr val="tx1"/>
                </a:solidFill>
                <a:effectLst/>
                <a:latin typeface="+mn-lt"/>
                <a:ea typeface="+mn-ea"/>
                <a:cs typeface="+mn-cs"/>
              </a:rPr>
              <a:t>Puolistrukturoitu dialogi</a:t>
            </a:r>
            <a:endParaRPr lang="fi-FI" sz="1000" b="0" i="0" kern="1200" dirty="0">
              <a:solidFill>
                <a:schemeClr val="tx1"/>
              </a:solidFill>
              <a:effectLst/>
              <a:latin typeface="+mn-lt"/>
              <a:ea typeface="+mn-ea"/>
              <a:cs typeface="+mn-cs"/>
            </a:endParaRPr>
          </a:p>
          <a:p>
            <a:r>
              <a:rPr lang="fi-FI" sz="1000" b="0" i="0" kern="1200" dirty="0">
                <a:solidFill>
                  <a:schemeClr val="tx1"/>
                </a:solidFill>
                <a:effectLst/>
                <a:latin typeface="+mn-lt"/>
                <a:ea typeface="+mn-ea"/>
                <a:cs typeface="+mn-cs"/>
              </a:rPr>
              <a:t>Tee keskustelulle löyhä käsikirjoitus. Pohdi, millainen voisi olla keskusteluteemaan liittyvä aloituskysymys. Hyvä aloituskysymys on sellainen, joka ohjaa osallistujat pohtimaan käsiteltävää teemaa oman kokemuksen kautta. Tällainen kysymys voi olla vastaavanlainen:</a:t>
            </a:r>
          </a:p>
          <a:p>
            <a:r>
              <a:rPr lang="fi-FI" sz="1000" b="0" i="0" kern="1200" dirty="0">
                <a:solidFill>
                  <a:schemeClr val="tx1"/>
                </a:solidFill>
                <a:effectLst/>
                <a:latin typeface="+mn-lt"/>
                <a:ea typeface="+mn-ea"/>
                <a:cs typeface="+mn-cs"/>
              </a:rPr>
              <a:t>”Kerro jokin tilanne, jolloin olet ollut ylpeä asiasta/aiheesta/ryhmästä/työstä jne.”</a:t>
            </a:r>
            <a:br>
              <a:rPr lang="fi-FI" sz="1000" b="0" i="0" kern="1200" dirty="0">
                <a:solidFill>
                  <a:schemeClr val="tx1"/>
                </a:solidFill>
                <a:effectLst/>
                <a:latin typeface="+mn-lt"/>
                <a:ea typeface="+mn-ea"/>
                <a:cs typeface="+mn-cs"/>
              </a:rPr>
            </a:br>
            <a:r>
              <a:rPr lang="fi-FI" sz="1000" b="0" i="0" kern="1200" dirty="0">
                <a:solidFill>
                  <a:schemeClr val="tx1"/>
                </a:solidFill>
                <a:effectLst/>
                <a:latin typeface="+mn-lt"/>
                <a:ea typeface="+mn-ea"/>
                <a:cs typeface="+mn-cs"/>
              </a:rPr>
              <a:t>”Kerro jokin omakohtainen kokemus, jolloin sinusta tuntui XXXX”</a:t>
            </a:r>
          </a:p>
          <a:p>
            <a:r>
              <a:rPr lang="fi-FI" sz="1000" b="0" i="0" kern="1200" dirty="0">
                <a:solidFill>
                  <a:schemeClr val="tx1"/>
                </a:solidFill>
                <a:effectLst/>
                <a:latin typeface="+mn-lt"/>
                <a:ea typeface="+mn-ea"/>
                <a:cs typeface="+mn-cs"/>
              </a:rPr>
              <a:t>Aloituskysymys virittää keskustelijat kokemuspuheeseen ja keskusteluteemaan. Kierroksen jälkeen esitä ryhmälle kysymys siitä, mistä he haluavat dialogissa nyt puhua.</a:t>
            </a:r>
          </a:p>
          <a:p>
            <a:r>
              <a:rPr lang="fi-FI" sz="1000" b="0" i="0" kern="1200" dirty="0">
                <a:solidFill>
                  <a:schemeClr val="tx1"/>
                </a:solidFill>
                <a:effectLst/>
                <a:latin typeface="+mn-lt"/>
                <a:ea typeface="+mn-ea"/>
                <a:cs typeface="+mn-cs"/>
              </a:rPr>
              <a:t>”Mistä on tarpeen nyt puhua?”</a:t>
            </a:r>
          </a:p>
          <a:p>
            <a:r>
              <a:rPr lang="fi-FI" sz="1000" b="0" i="0" kern="1200" dirty="0">
                <a:solidFill>
                  <a:schemeClr val="tx1"/>
                </a:solidFill>
                <a:effectLst/>
                <a:latin typeface="+mn-lt"/>
                <a:ea typeface="+mn-ea"/>
                <a:cs typeface="+mn-cs"/>
              </a:rPr>
              <a:t>Samalla kun kuuntelet, kirjoita keskusteluaiheita ylös </a:t>
            </a:r>
            <a:r>
              <a:rPr lang="fi-FI" sz="1000" b="0" i="0" kern="1200" dirty="0" err="1">
                <a:solidFill>
                  <a:schemeClr val="tx1"/>
                </a:solidFill>
                <a:effectLst/>
                <a:latin typeface="+mn-lt"/>
                <a:ea typeface="+mn-ea"/>
                <a:cs typeface="+mn-cs"/>
              </a:rPr>
              <a:t>fläpille</a:t>
            </a:r>
            <a:r>
              <a:rPr lang="fi-FI" sz="1000" b="0" i="0" kern="1200" dirty="0">
                <a:solidFill>
                  <a:schemeClr val="tx1"/>
                </a:solidFill>
                <a:effectLst/>
                <a:latin typeface="+mn-lt"/>
                <a:ea typeface="+mn-ea"/>
                <a:cs typeface="+mn-cs"/>
              </a:rPr>
              <a:t>. Kun aiheita on </a:t>
            </a:r>
            <a:r>
              <a:rPr lang="fi-FI" sz="1000" b="0" i="0" kern="1200" dirty="0" err="1">
                <a:solidFill>
                  <a:schemeClr val="tx1"/>
                </a:solidFill>
                <a:effectLst/>
                <a:latin typeface="+mn-lt"/>
                <a:ea typeface="+mn-ea"/>
                <a:cs typeface="+mn-cs"/>
              </a:rPr>
              <a:t>fläpillinen</a:t>
            </a:r>
            <a:r>
              <a:rPr lang="fi-FI" sz="1000" b="0" i="0" kern="1200" dirty="0">
                <a:solidFill>
                  <a:schemeClr val="tx1"/>
                </a:solidFill>
                <a:effectLst/>
                <a:latin typeface="+mn-lt"/>
                <a:ea typeface="+mn-ea"/>
                <a:cs typeface="+mn-cs"/>
              </a:rPr>
              <a:t>, pyydä osallistujia valitsemaan se/ne ajan puitteissa, joista on suurin tarve keskustella. Riippuen ryhmän koosta ja aiheiden laajuudesta, yhteen aiheeseen on hyvä varata vähintään 30 minuuttia aikaa. Jos ryhmä ei kykene itse valitsemaan aihetta, pyri valitsemaan sellainen aihe, joka on omasta mielestäsi ryhmälle tärkein. Kerro, että sinä kannat vastuun valinnasta ja varmista, ettei valitun aiheen käsittely ole kenellekään ylitsepääsemätön ongelma.</a:t>
            </a:r>
          </a:p>
          <a:p>
            <a:r>
              <a:rPr lang="fi-FI" sz="1000" b="0" i="0" kern="1200" dirty="0">
                <a:solidFill>
                  <a:schemeClr val="tx1"/>
                </a:solidFill>
                <a:effectLst/>
                <a:latin typeface="+mn-lt"/>
                <a:ea typeface="+mn-ea"/>
                <a:cs typeface="+mn-cs"/>
              </a:rPr>
              <a:t>Keskustelun lopussa käykää läpi, mitä aiheista oivallettiin ja miten osallistujat kokivat keskustelun.</a:t>
            </a:r>
          </a:p>
          <a:p>
            <a:br>
              <a:rPr lang="fi-FI" sz="1000" b="1" i="0" kern="1200" dirty="0">
                <a:solidFill>
                  <a:schemeClr val="tx1"/>
                </a:solidFill>
                <a:effectLst/>
                <a:latin typeface="+mn-lt"/>
                <a:ea typeface="+mn-ea"/>
                <a:cs typeface="+mn-cs"/>
              </a:rPr>
            </a:br>
            <a:r>
              <a:rPr lang="fi-FI" sz="1000" b="1" i="0" kern="1200" dirty="0">
                <a:solidFill>
                  <a:schemeClr val="tx1"/>
                </a:solidFill>
                <a:effectLst/>
                <a:latin typeface="+mn-lt"/>
                <a:ea typeface="+mn-ea"/>
                <a:cs typeface="+mn-cs"/>
              </a:rPr>
              <a:t>Rakenteellinen dialogi</a:t>
            </a:r>
            <a:endParaRPr lang="fi-FI" sz="1000" b="0" i="0" kern="1200" dirty="0">
              <a:solidFill>
                <a:schemeClr val="tx1"/>
              </a:solidFill>
              <a:effectLst/>
              <a:latin typeface="+mn-lt"/>
              <a:ea typeface="+mn-ea"/>
              <a:cs typeface="+mn-cs"/>
            </a:endParaRPr>
          </a:p>
          <a:p>
            <a:r>
              <a:rPr lang="fi-FI" sz="1000" b="0" i="0" kern="1200" dirty="0">
                <a:solidFill>
                  <a:schemeClr val="tx1"/>
                </a:solidFill>
                <a:effectLst/>
                <a:latin typeface="+mn-lt"/>
                <a:ea typeface="+mn-ea"/>
                <a:cs typeface="+mn-cs"/>
              </a:rPr>
              <a:t>Valmistaudu käsikirjoittamalla koko keskustelu. Pohdi ennakkoon kysymykset ja näille tarkka vastausaika per osallistuja. Sopiva vastausaika on noin 2 minuuttia. Alussa on tarpeen kellottaa ja keskustelun edetessä osallistujat yleensä itse alkavat huolehtia ajan riittävyydestä. </a:t>
            </a:r>
            <a:r>
              <a:rPr lang="fi-FI" sz="1000" b="0" i="0" kern="1200" dirty="0" err="1">
                <a:solidFill>
                  <a:schemeClr val="tx1"/>
                </a:solidFill>
                <a:effectLst/>
                <a:latin typeface="+mn-lt"/>
                <a:ea typeface="+mn-ea"/>
                <a:cs typeface="+mn-cs"/>
              </a:rPr>
              <a:t>Srukturoidussa</a:t>
            </a:r>
            <a:r>
              <a:rPr lang="fi-FI" sz="1000" b="0" i="0" kern="1200" dirty="0">
                <a:solidFill>
                  <a:schemeClr val="tx1"/>
                </a:solidFill>
                <a:effectLst/>
                <a:latin typeface="+mn-lt"/>
                <a:ea typeface="+mn-ea"/>
                <a:cs typeface="+mn-cs"/>
              </a:rPr>
              <a:t> dialogissa kysymykset etenevät koko ajan syvemmälle teeman käsittelyyn.</a:t>
            </a:r>
          </a:p>
          <a:p>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17</a:t>
            </a:fld>
            <a:endParaRPr lang="fi-FI"/>
          </a:p>
        </p:txBody>
      </p:sp>
    </p:spTree>
    <p:extLst>
      <p:ext uri="{BB962C8B-B14F-4D97-AF65-F5344CB8AC3E}">
        <p14:creationId xmlns:p14="http://schemas.microsoft.com/office/powerpoint/2010/main" val="68647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Tätä pohjaa voit hyödyntää Erätauko-keskustelun yhteenvetoon.</a:t>
            </a:r>
          </a:p>
          <a:p>
            <a:pPr marL="682625" indent="-682625">
              <a:buAutoNum type="arabicPeriod"/>
            </a:pPr>
            <a:endParaRPr lang="fi-FI" dirty="0"/>
          </a:p>
          <a:p>
            <a:pPr marL="682625" indent="-682625">
              <a:buAutoNum type="arabicPeriod"/>
            </a:pPr>
            <a:r>
              <a:rPr lang="fi-FI" dirty="0"/>
              <a:t>JAA OSALLISTUJAT 3-6 HENGEN RYHMIIN. ANNA AIHE DIALOGILLE JA PYYDÄ OSALLISTUJIA POHTIMAAN HETKEN AJAN, MILLAISIA KÄSITYKSIÄ AIHEESTA JO ON JA MITÄ HALUTAAN YMMÄRTÄÄ SYVÄLLISEMMIN</a:t>
            </a:r>
            <a:endParaRPr lang="x-none" sz="2100" dirty="0">
              <a:cs typeface="Calibri"/>
            </a:endParaRPr>
          </a:p>
          <a:p>
            <a:pPr marL="682797" indent="-682797">
              <a:buFont typeface="+mj-lt"/>
              <a:buAutoNum type="arabicPeriod"/>
            </a:pPr>
            <a:r>
              <a:rPr lang="fi-FI" dirty="0"/>
              <a:t>TOTEUTA JOKIN OPPAASSA ESITELLYISTÄ DIALOGIHARJOITUKSISTA. RYHMÄ VOI VALITA HENKILÖN JOKA TOIMII KESKUSTELUN KIRJURINA TAI LUPAUTUU KUUNTELEMAAN KESKUSTELUA ERITYISESTI DOKUMENTOIMISEN NÄKÖKULMASTA. </a:t>
            </a:r>
            <a:endParaRPr lang="x-none" sz="2100" dirty="0"/>
          </a:p>
          <a:p>
            <a:pPr marL="682797" indent="-682797">
              <a:buFont typeface="+mj-lt"/>
              <a:buAutoNum type="arabicPeriod"/>
            </a:pPr>
            <a:r>
              <a:rPr lang="fi-FI" dirty="0"/>
              <a:t>KESKUSTELUN JÄLKEEN PYYDÄ DOKUMENTOINNISTA VASTAAVAA HENKILÖÄ KERTOMAAN MUULLE RYHMÄLLE KESKEISIMPIÄ KUULEMIAAN ASIOITA JA OSALLISTUJIA TÄYTTÄMÄÄN YHDESSÄ KESKUSTELUN YHTEENVETOPOHJA.</a:t>
            </a:r>
            <a:endParaRPr lang="x-none" sz="2100" dirty="0"/>
          </a:p>
          <a:p>
            <a:pPr marL="682797" indent="-682797">
              <a:buFont typeface="+mj-lt"/>
              <a:buAutoNum type="arabicPeriod"/>
            </a:pPr>
            <a:r>
              <a:rPr lang="fi-FI" dirty="0"/>
              <a:t>PURETAAN HARJOITUS KESKUSTELUN YHTEENVETOPOHJAN KYSYMYSTEN AVULLA JA REFLEKTOIMALLA HARJOITUKSEN OPPEJA TULEVIEN DIALOGIEN DOKUMENTOINTIKÄYTÄNTÖIHIN. </a:t>
            </a:r>
            <a:br>
              <a:rPr lang="fi-FI" sz="2100" dirty="0"/>
            </a:br>
            <a:endParaRPr lang="x-none" sz="2100" dirty="0"/>
          </a:p>
          <a:p>
            <a:endParaRPr lang="x-none"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18</a:t>
            </a:fld>
            <a:endParaRPr lang="fi-FI"/>
          </a:p>
        </p:txBody>
      </p:sp>
    </p:spTree>
    <p:extLst>
      <p:ext uri="{BB962C8B-B14F-4D97-AF65-F5344CB8AC3E}">
        <p14:creationId xmlns:p14="http://schemas.microsoft.com/office/powerpoint/2010/main" val="777866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err="1">
                <a:cs typeface="Calibri"/>
              </a:rPr>
              <a:t>Nämä</a:t>
            </a:r>
            <a:r>
              <a:rPr lang="en-US" dirty="0">
                <a:cs typeface="Calibri"/>
              </a:rPr>
              <a:t> </a:t>
            </a:r>
            <a:r>
              <a:rPr lang="en-US" dirty="0" err="1">
                <a:cs typeface="Calibri"/>
              </a:rPr>
              <a:t>diat</a:t>
            </a:r>
            <a:r>
              <a:rPr lang="en-US" dirty="0">
                <a:cs typeface="Calibri"/>
              </a:rPr>
              <a:t> on </a:t>
            </a:r>
            <a:r>
              <a:rPr lang="en-US" dirty="0" err="1">
                <a:cs typeface="Calibri"/>
              </a:rPr>
              <a:t>tehty</a:t>
            </a:r>
            <a:r>
              <a:rPr lang="en-US" dirty="0">
                <a:cs typeface="Calibri"/>
              </a:rPr>
              <a:t> </a:t>
            </a:r>
            <a:r>
              <a:rPr lang="en-US" dirty="0" err="1">
                <a:cs typeface="Calibri"/>
              </a:rPr>
              <a:t>kuntavaaliehdokkaiden</a:t>
            </a:r>
            <a:r>
              <a:rPr lang="en-US" dirty="0">
                <a:cs typeface="Calibri"/>
              </a:rPr>
              <a:t> </a:t>
            </a:r>
            <a:r>
              <a:rPr lang="en-US" dirty="0" err="1">
                <a:cs typeface="Calibri"/>
              </a:rPr>
              <a:t>keskustelutilaisuuksien</a:t>
            </a:r>
            <a:r>
              <a:rPr lang="en-US" dirty="0">
                <a:cs typeface="Calibri"/>
              </a:rPr>
              <a:t> </a:t>
            </a:r>
            <a:r>
              <a:rPr lang="en-US" dirty="0" err="1">
                <a:cs typeface="Calibri"/>
              </a:rPr>
              <a:t>suunnittelun</a:t>
            </a:r>
            <a:r>
              <a:rPr lang="en-US" dirty="0">
                <a:cs typeface="Calibri"/>
              </a:rPr>
              <a:t> </a:t>
            </a:r>
            <a:r>
              <a:rPr lang="en-US" dirty="0" err="1">
                <a:cs typeface="Calibri"/>
              </a:rPr>
              <a:t>tueksi</a:t>
            </a:r>
            <a:r>
              <a:rPr lang="en-US" dirty="0">
                <a:cs typeface="Calibri"/>
              </a:rPr>
              <a:t>, </a:t>
            </a:r>
            <a:r>
              <a:rPr lang="en-US" dirty="0" err="1">
                <a:cs typeface="Calibri"/>
              </a:rPr>
              <a:t>mutta</a:t>
            </a:r>
            <a:r>
              <a:rPr lang="en-US" dirty="0">
                <a:cs typeface="Calibri"/>
              </a:rPr>
              <a:t> </a:t>
            </a:r>
            <a:r>
              <a:rPr lang="en-US" dirty="0" err="1">
                <a:cs typeface="Calibri"/>
              </a:rPr>
              <a:t>ovat</a:t>
            </a:r>
            <a:r>
              <a:rPr lang="en-US" dirty="0">
                <a:cs typeface="Calibri"/>
              </a:rPr>
              <a:t> </a:t>
            </a:r>
            <a:r>
              <a:rPr lang="en-US" dirty="0" err="1">
                <a:cs typeface="Calibri"/>
              </a:rPr>
              <a:t>hyödynnettävissä</a:t>
            </a:r>
            <a:r>
              <a:rPr lang="en-US" dirty="0">
                <a:cs typeface="Calibri"/>
              </a:rPr>
              <a:t> </a:t>
            </a:r>
            <a:r>
              <a:rPr lang="en-US" dirty="0" err="1">
                <a:cs typeface="Calibri"/>
              </a:rPr>
              <a:t>myös</a:t>
            </a:r>
            <a:r>
              <a:rPr lang="en-US" dirty="0">
                <a:cs typeface="Calibri"/>
              </a:rPr>
              <a:t> </a:t>
            </a:r>
            <a:r>
              <a:rPr lang="en-US" dirty="0" err="1">
                <a:cs typeface="Calibri"/>
              </a:rPr>
              <a:t>vaalien</a:t>
            </a:r>
            <a:r>
              <a:rPr lang="en-US" dirty="0">
                <a:cs typeface="Calibri"/>
              </a:rPr>
              <a:t> </a:t>
            </a:r>
            <a:r>
              <a:rPr lang="en-US" dirty="0" err="1">
                <a:cs typeface="Calibri"/>
              </a:rPr>
              <a:t>ulkopuolella</a:t>
            </a:r>
            <a:r>
              <a:rPr lang="en-US" dirty="0">
                <a:cs typeface="Calibri"/>
              </a:rPr>
              <a:t>.</a:t>
            </a:r>
          </a:p>
        </p:txBody>
      </p:sp>
      <p:sp>
        <p:nvSpPr>
          <p:cNvPr id="4" name="Dian numeron paikkamerkki 3"/>
          <p:cNvSpPr>
            <a:spLocks noGrp="1"/>
          </p:cNvSpPr>
          <p:nvPr>
            <p:ph type="sldNum" sz="quarter" idx="5"/>
          </p:nvPr>
        </p:nvSpPr>
        <p:spPr/>
        <p:txBody>
          <a:bodyPr/>
          <a:lstStyle/>
          <a:p>
            <a:fld id="{B2736A07-9C51-40D5-9EDD-0D75448F2C9D}" type="slidenum">
              <a:rPr lang="fi-FI" smtClean="0"/>
              <a:pPr/>
              <a:t>23</a:t>
            </a:fld>
            <a:endParaRPr lang="fi-FI"/>
          </a:p>
        </p:txBody>
      </p:sp>
    </p:spTree>
    <p:extLst>
      <p:ext uri="{BB962C8B-B14F-4D97-AF65-F5344CB8AC3E}">
        <p14:creationId xmlns:p14="http://schemas.microsoft.com/office/powerpoint/2010/main" val="24790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defTabSz="2258422">
              <a:defRPr/>
            </a:pPr>
            <a:r>
              <a:rPr lang="fi-FI" sz="3000" kern="0" dirty="0"/>
              <a:t>Erätauon tausta ja syyt Erätauon kehittämiselle. Näitä on avattu Dialogin vuoro –julkaisussa ja voit myös ammentaa omista näkemyksistäsi.</a:t>
            </a:r>
            <a:br>
              <a:rPr lang="fi-FI" sz="3000" kern="0" dirty="0"/>
            </a:br>
            <a:br>
              <a:rPr lang="fi-FI" sz="3000" kern="0" dirty="0"/>
            </a:br>
            <a:r>
              <a:rPr lang="fi-FI" sz="3000" b="1" kern="0" dirty="0"/>
              <a:t>Yhteiskunnallinen keskustelu on kärjistynyttä</a:t>
            </a:r>
            <a:br>
              <a:rPr lang="fi-FI" sz="3000" kern="0" dirty="0"/>
            </a:br>
            <a:r>
              <a:rPr lang="fi-FI" sz="3200" dirty="0">
                <a:latin typeface="MinionPro-Regular"/>
              </a:rPr>
              <a:t>Erätauko sai alkunsa huolesta yhteiskunnallisen keskustelun kärjistymisestä. Suomalaiset kokivat keskusteluilmapiirin tulehtuneen ja yhä useampi oli valmis jättäytymään keskustelun ulkopuolelle kokonaan. Vaarana tässä on että Suomi jakautuu pahemmin poteroihin, joissa ihmisten todellisuudet erkanevat yhä enemmän toisistaan. </a:t>
            </a:r>
            <a:br>
              <a:rPr lang="fi-FI" sz="3000" kern="0" dirty="0"/>
            </a:br>
            <a:br>
              <a:rPr lang="fi-FI" sz="3000" kern="0" dirty="0"/>
            </a:br>
            <a:r>
              <a:rPr lang="fi-FI" sz="3000" b="1" kern="0" dirty="0"/>
              <a:t>Demokraattisen järjestelmämme toimintatavat eivät ole uudistuneet 100 vuoteen</a:t>
            </a:r>
            <a:br>
              <a:rPr lang="fi-FI" sz="3000" b="1" kern="0" dirty="0"/>
            </a:br>
            <a:r>
              <a:rPr lang="fi-FI" sz="3000" kern="0" dirty="0"/>
              <a:t>Miten uudistamme demokratiaamme jatkossa ja </a:t>
            </a:r>
            <a:r>
              <a:rPr lang="fi-FI" sz="3200" dirty="0"/>
              <a:t>varmistamme, että löydämme radikaalisti uusia paremmin ihmisten tarpeita kohtaavia osallistumisen muotoja. Tarvitsemme uusia sosiaalisen infrastruktuurin muotoja ja malleja.</a:t>
            </a:r>
            <a:br>
              <a:rPr lang="fi-FI" sz="3000" b="1" kern="0" dirty="0"/>
            </a:br>
            <a:br>
              <a:rPr lang="fi-FI" sz="3000" kern="0" dirty="0"/>
            </a:br>
            <a:r>
              <a:rPr lang="fi-FI" sz="3000" b="1" kern="0" dirty="0"/>
              <a:t>Kompleksinen maailma</a:t>
            </a:r>
            <a:br>
              <a:rPr lang="fi-FI" sz="3000" b="1" kern="0" dirty="0"/>
            </a:br>
            <a:r>
              <a:rPr lang="fi-FI" dirty="0"/>
              <a:t>Yhä useammat yhteiskunnalliset ongelmat ovat kompleksisia. Niitä on</a:t>
            </a:r>
            <a:r>
              <a:rPr lang="fi-FI" baseline="0" dirty="0"/>
              <a:t> vaikeaa ennustaa eikä niitä voi ratkoa toisistaan irrallisina. </a:t>
            </a:r>
            <a:r>
              <a:rPr lang="fi-FI" dirty="0"/>
              <a:t>Mitä nopeampaa muutos</a:t>
            </a:r>
            <a:r>
              <a:rPr lang="fi-FI" baseline="0" dirty="0"/>
              <a:t> on, niin sitä suurempi tarve i</a:t>
            </a:r>
            <a:r>
              <a:rPr lang="fi-FI" dirty="0"/>
              <a:t>hmisillä</a:t>
            </a:r>
            <a:r>
              <a:rPr lang="fi-FI" baseline="0" dirty="0"/>
              <a:t> on </a:t>
            </a:r>
            <a:r>
              <a:rPr lang="fi-FI" dirty="0"/>
              <a:t>hidastaa, pysähtyä ja pohtia</a:t>
            </a:r>
            <a:r>
              <a:rPr lang="fi-FI" baseline="0" dirty="0"/>
              <a:t> asioita yhdessä</a:t>
            </a:r>
            <a:r>
              <a:rPr lang="fi-FI" dirty="0"/>
              <a:t>.</a:t>
            </a:r>
            <a:r>
              <a:rPr lang="fi-FI" baseline="0" dirty="0"/>
              <a:t> Tarvetta yhteiselle monimutkaisten ilmiöiden tulkinnalle on nyt yhä enemmän. </a:t>
            </a:r>
            <a:br>
              <a:rPr lang="fi-FI" baseline="0" dirty="0"/>
            </a:br>
            <a:br>
              <a:rPr lang="fi-FI" baseline="0" dirty="0"/>
            </a:br>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3</a:t>
            </a:fld>
            <a:endParaRPr lang="fi-FI"/>
          </a:p>
        </p:txBody>
      </p:sp>
    </p:spTree>
    <p:extLst>
      <p:ext uri="{BB962C8B-B14F-4D97-AF65-F5344CB8AC3E}">
        <p14:creationId xmlns:p14="http://schemas.microsoft.com/office/powerpoint/2010/main" val="388042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000" kern="1200" dirty="0">
                <a:solidFill>
                  <a:schemeClr val="tx1"/>
                </a:solidFill>
                <a:effectLst/>
                <a:latin typeface="+mn-lt"/>
                <a:ea typeface="+mn-ea"/>
                <a:cs typeface="+mn-cs"/>
              </a:rPr>
              <a:t>Kun yhteisössä tai organisaatiossa käydään säännöllisesti Erätauko-keskusteluita, lisääntyy ymmärrys erilaisista ilmiöistä, ihmisten tarpeista sekä kyky ennakoida tulevaa. Voidaan sanoa, että rakentavan yhteiskunnallisen keskustelun kulttuurin vahvistaminen lisää yhteisön/organisaation demokraattista kyvykkyyttä. Tämä demokraattinen kyvykkyys on taas edellytys osallistavalle sekä yhteiselle päätöksenteolle. </a:t>
            </a:r>
            <a:br>
              <a:rPr lang="fi-FI" sz="1000" kern="1200" dirty="0">
                <a:solidFill>
                  <a:schemeClr val="tx1"/>
                </a:solidFill>
                <a:effectLst/>
                <a:latin typeface="+mn-lt"/>
                <a:ea typeface="+mn-ea"/>
                <a:cs typeface="+mn-cs"/>
              </a:rPr>
            </a:br>
            <a:br>
              <a:rPr lang="fi-FI" sz="1000" kern="1200" dirty="0">
                <a:solidFill>
                  <a:schemeClr val="tx1"/>
                </a:solidFill>
                <a:effectLst/>
                <a:latin typeface="+mn-lt"/>
                <a:ea typeface="+mn-ea"/>
                <a:cs typeface="+mn-cs"/>
              </a:rPr>
            </a:br>
            <a:endParaRPr lang="x-none"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4</a:t>
            </a:fld>
            <a:endParaRPr lang="fi-FI"/>
          </a:p>
        </p:txBody>
      </p:sp>
    </p:spTree>
    <p:extLst>
      <p:ext uri="{BB962C8B-B14F-4D97-AF65-F5344CB8AC3E}">
        <p14:creationId xmlns:p14="http://schemas.microsoft.com/office/powerpoint/2010/main" val="171541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000" b="0" i="0" kern="1200" dirty="0">
                <a:effectLst/>
                <a:latin typeface="+mn-lt"/>
                <a:ea typeface="+mn-ea"/>
                <a:cs typeface="+mn-cs"/>
              </a:rPr>
              <a:t>Erätauko voi olla osa pidempää osallisuuden kehittämisprosessia, jossa on eri vaiheita. Luontevimmin se sopii </a:t>
            </a:r>
            <a:r>
              <a:rPr lang="fi-FI" dirty="0"/>
              <a:t>kaikkiin niihin</a:t>
            </a:r>
            <a:r>
              <a:rPr lang="fi-FI" sz="1000" b="0" i="0" kern="1200" dirty="0">
                <a:effectLst/>
                <a:latin typeface="+mn-lt"/>
                <a:ea typeface="+mn-ea"/>
                <a:cs typeface="+mn-cs"/>
              </a:rPr>
              <a:t> </a:t>
            </a:r>
            <a:r>
              <a:rPr lang="fi-FI" dirty="0"/>
              <a:t>vaiheisiin</a:t>
            </a:r>
            <a:r>
              <a:rPr lang="fi-FI" sz="1000" b="0" i="0" kern="1200" dirty="0">
                <a:effectLst/>
                <a:latin typeface="+mn-lt"/>
                <a:ea typeface="+mn-ea"/>
                <a:cs typeface="+mn-cs"/>
              </a:rPr>
              <a:t>, </a:t>
            </a:r>
            <a:r>
              <a:rPr lang="fi-FI" dirty="0"/>
              <a:t>joissa</a:t>
            </a:r>
            <a:r>
              <a:rPr lang="fi-FI" sz="1000" b="0" i="0" kern="1200" dirty="0">
                <a:effectLst/>
                <a:latin typeface="+mn-lt"/>
                <a:ea typeface="+mn-ea"/>
                <a:cs typeface="+mn-cs"/>
              </a:rPr>
              <a:t> lisätään ymmärrystä eri aiheista ennen ideoiden ja ratkaisujen etsimistä tai yhteisen näkemyksen muodostusta</a:t>
            </a:r>
            <a:r>
              <a:rPr lang="fi-FI" dirty="0"/>
              <a:t> sekä ratkaisujen tai päätöksen teon jälkeen, niin että ymmärretään mistä on päätetty tai mihin ratkaisu vaikuttaa</a:t>
            </a:r>
            <a:r>
              <a:rPr lang="fi-FI" sz="1000" b="0" i="0" kern="1200" dirty="0">
                <a:effectLst/>
                <a:latin typeface="+mn-lt"/>
                <a:ea typeface="+mn-ea"/>
                <a:cs typeface="+mn-cs"/>
              </a:rPr>
              <a:t>.</a:t>
            </a:r>
          </a:p>
          <a:p>
            <a:endParaRPr lang="fi-FI" sz="1000" b="0" i="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5</a:t>
            </a:fld>
            <a:endParaRPr lang="fi-FI"/>
          </a:p>
        </p:txBody>
      </p:sp>
    </p:spTree>
    <p:extLst>
      <p:ext uri="{BB962C8B-B14F-4D97-AF65-F5344CB8AC3E}">
        <p14:creationId xmlns:p14="http://schemas.microsoft.com/office/powerpoint/2010/main" val="73262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779343" rtl="0" eaLnBrk="1" fontAlgn="auto" latinLnBrk="0" hangingPunct="1">
              <a:lnSpc>
                <a:spcPct val="100000"/>
              </a:lnSpc>
              <a:spcBef>
                <a:spcPts val="0"/>
              </a:spcBef>
              <a:spcAft>
                <a:spcPts val="0"/>
              </a:spcAft>
              <a:buClrTx/>
              <a:buSzTx/>
              <a:buFontTx/>
              <a:buNone/>
              <a:tabLst/>
              <a:defRPr/>
            </a:pPr>
            <a:r>
              <a:rPr lang="fi-FI" sz="1000" kern="1200" dirty="0">
                <a:solidFill>
                  <a:schemeClr val="tx1"/>
                </a:solidFill>
                <a:effectLst/>
                <a:latin typeface="+mn-lt"/>
                <a:ea typeface="+mn-ea"/>
                <a:cs typeface="+mn-cs"/>
              </a:rPr>
              <a:t>Tuo osallistujille esille, että dialogi ei ole vain menetelmä, vaan myös filosofinen lähestymistapa omaan itseen, yhteisöihin sekä ympäröivään maailmaan. Kapeimmillaan dialogi voi olla keskustelun tapa, mutta laajimmillaan kokonainen elämänkatsomus. </a:t>
            </a:r>
            <a:br>
              <a:rPr lang="fi-FI" sz="1000" kern="1200" dirty="0">
                <a:solidFill>
                  <a:schemeClr val="tx1"/>
                </a:solidFill>
                <a:effectLst/>
                <a:latin typeface="+mn-lt"/>
                <a:ea typeface="+mn-ea"/>
                <a:cs typeface="+mn-cs"/>
              </a:rPr>
            </a:br>
            <a:br>
              <a:rPr lang="fi-FI" sz="1000" kern="1200" dirty="0">
                <a:solidFill>
                  <a:schemeClr val="tx1"/>
                </a:solidFill>
                <a:effectLst/>
                <a:latin typeface="+mn-lt"/>
                <a:ea typeface="+mn-ea"/>
                <a:cs typeface="+mn-cs"/>
              </a:rPr>
            </a:br>
            <a:r>
              <a:rPr lang="fi-FI" sz="1000" kern="1200" dirty="0">
                <a:solidFill>
                  <a:schemeClr val="tx1"/>
                </a:solidFill>
                <a:effectLst/>
                <a:latin typeface="+mn-lt"/>
                <a:ea typeface="+mn-ea"/>
                <a:cs typeface="+mn-cs"/>
              </a:rPr>
              <a:t>Samassa yhteydessä on hyvä avata myös käsitteen </a:t>
            </a:r>
            <a:r>
              <a:rPr lang="fi-FI" sz="1000" i="1" kern="1200" dirty="0">
                <a:solidFill>
                  <a:schemeClr val="tx1"/>
                </a:solidFill>
                <a:effectLst/>
                <a:latin typeface="+mn-lt"/>
                <a:ea typeface="+mn-ea"/>
                <a:cs typeface="+mn-cs"/>
              </a:rPr>
              <a:t>dialogisuus</a:t>
            </a:r>
            <a:r>
              <a:rPr lang="fi-FI" sz="1000" kern="1200" dirty="0">
                <a:solidFill>
                  <a:schemeClr val="tx1"/>
                </a:solidFill>
                <a:effectLst/>
                <a:latin typeface="+mn-lt"/>
                <a:ea typeface="+mn-ea"/>
                <a:cs typeface="+mn-cs"/>
              </a:rPr>
              <a:t> eroa dialogista. Dialogisuudella viitataan yleisemmin erilaisiin vuorovaikutuksen ja yhteistoiminnan muotoihin ja dialogisuutta voi lisätä myös moniin erilaisiin toimintatapoihin kuten kokous- tai seminaarikäytäntöihin. Dialogilla sen sijaan viitataan keskusteluun, jolla on omat erityispiirteet ja jossa vaalitaan tiettyjä pelisääntöjä.</a:t>
            </a:r>
            <a:br>
              <a:rPr lang="fi-FI" sz="1000" kern="1200" dirty="0">
                <a:solidFill>
                  <a:schemeClr val="tx1"/>
                </a:solidFill>
                <a:effectLst/>
                <a:latin typeface="+mn-lt"/>
                <a:ea typeface="+mn-ea"/>
                <a:cs typeface="+mn-cs"/>
              </a:rPr>
            </a:br>
            <a:br>
              <a:rPr lang="fi-FI" sz="1000" kern="1200" dirty="0">
                <a:solidFill>
                  <a:schemeClr val="tx1"/>
                </a:solidFill>
                <a:effectLst/>
                <a:latin typeface="+mn-lt"/>
                <a:ea typeface="+mn-ea"/>
                <a:cs typeface="+mn-cs"/>
              </a:rPr>
            </a:br>
            <a:r>
              <a:rPr lang="fi-FI" sz="1000" kern="1200" dirty="0">
                <a:solidFill>
                  <a:schemeClr val="tx1"/>
                </a:solidFill>
                <a:effectLst/>
                <a:latin typeface="+mn-lt"/>
                <a:ea typeface="+mn-ea"/>
                <a:cs typeface="+mn-cs"/>
              </a:rPr>
              <a:t>Erätauko on rakentavan yhteiskunnallisen keskustelun suunnitteluun ja toteutukseen kehitetty toimintamalli. Se on tarkoitettu avoimeen jakoon ja luotu erilaisten organisaatioiden käyttöön. Kyseessä ei ole jäykkä menetelmä vaan moneen käyttötarkoitukseen muuntuva työkalupakki, joka mahdollistaa eri lähtökohdista tulevien ihmisen tuomisen yhteiseen ymmärrykseen tähtäävään dialogiin.</a:t>
            </a:r>
            <a:endParaRPr lang="x-none" sz="10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6</a:t>
            </a:fld>
            <a:endParaRPr lang="fi-FI"/>
          </a:p>
        </p:txBody>
      </p:sp>
    </p:spTree>
    <p:extLst>
      <p:ext uri="{BB962C8B-B14F-4D97-AF65-F5344CB8AC3E}">
        <p14:creationId xmlns:p14="http://schemas.microsoft.com/office/powerpoint/2010/main" val="4016794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2000" dirty="0"/>
              <a:t>Dialogin eroavaisuuksia arkipuheesta on helppo ymmärtää kun sitä verrataan väittelyyn ja neuvotteluun. Dialogissa tavoitteena ei ole yksimielisyys, vaan syvällisempi ymmärrys erilaisista näkökulmista.</a:t>
            </a:r>
          </a:p>
          <a:p>
            <a:endParaRPr lang="fi-FI" sz="2000" dirty="0"/>
          </a:p>
          <a:p>
            <a:r>
              <a:rPr lang="fi-FI" sz="2000" dirty="0"/>
              <a:t>Rakentavan keskustelun pelisäännöt muodostavat Erätauon selkärangan. Käy läpi jokainen pelisääntö hyödyntäen seuraavalla kalvollakin olevaa korttia. Pelisääntöjen lisäksi voit mainita myös dialogille tyypillisiä muita toimintatapoja ja hyveitä, joita ovat:</a:t>
            </a:r>
            <a:br>
              <a:rPr lang="fi-FI" sz="2000" dirty="0"/>
            </a:br>
            <a:endParaRPr lang="x-none" sz="2000" dirty="0"/>
          </a:p>
          <a:p>
            <a:pPr marL="341398" indent="-341398">
              <a:buFont typeface="Arial" panose="020B0604020202020204" pitchFamily="34" charset="0"/>
              <a:buChar char="•"/>
            </a:pPr>
            <a:r>
              <a:rPr lang="fi-FI" sz="2000" dirty="0"/>
              <a:t>Erotetaan kuuntelu ja puhuminen</a:t>
            </a:r>
            <a:endParaRPr lang="x-none" sz="2000" dirty="0"/>
          </a:p>
          <a:p>
            <a:pPr marL="341398" indent="-341398">
              <a:buFont typeface="Arial" panose="020B0604020202020204" pitchFamily="34" charset="0"/>
              <a:buChar char="•"/>
            </a:pPr>
            <a:r>
              <a:rPr lang="fi-FI" sz="2000" dirty="0"/>
              <a:t>Annetaan rauhaa ja tilaa muille – pidetään omat puheenvuorot lyhyinä ja odotetaan toisia</a:t>
            </a:r>
            <a:endParaRPr lang="x-none" sz="2000" dirty="0"/>
          </a:p>
          <a:p>
            <a:pPr marL="341398" indent="-341398">
              <a:buFont typeface="Arial" panose="020B0604020202020204" pitchFamily="34" charset="0"/>
              <a:buChar char="•"/>
            </a:pPr>
            <a:r>
              <a:rPr lang="fi-FI" sz="2000" dirty="0"/>
              <a:t>Yritetään heittäytyä kuunteluun ja päästää irti siitä, mitä itse seuraavaksi aion sanoa</a:t>
            </a:r>
          </a:p>
          <a:p>
            <a:pPr marL="341398" indent="-341398" defTabSz="1551860">
              <a:buFont typeface="Arial" panose="020B0604020202020204" pitchFamily="34" charset="0"/>
              <a:buChar char="•"/>
              <a:defRPr/>
            </a:pPr>
            <a:r>
              <a:rPr lang="fi-FI" sz="2000" dirty="0"/>
              <a:t>Ei keskeytetä muita vaan sen sijaan vaikkapa kirjoitetaan ylös ajatuksia tai kysymyksiä </a:t>
            </a:r>
            <a:endParaRPr lang="x-none" sz="2000" dirty="0"/>
          </a:p>
          <a:p>
            <a:pPr marL="341398" indent="-341398">
              <a:buFont typeface="Arial" panose="020B0604020202020204" pitchFamily="34" charset="0"/>
              <a:buChar char="•"/>
            </a:pPr>
            <a:r>
              <a:rPr lang="fi-FI" sz="2000" dirty="0"/>
              <a:t>Heittäydytään mukaan uteliaalla mielellä</a:t>
            </a:r>
            <a:endParaRPr lang="x-none" sz="2000" dirty="0"/>
          </a:p>
          <a:p>
            <a:pPr marL="341398" indent="-341398">
              <a:buFont typeface="Arial" panose="020B0604020202020204" pitchFamily="34" charset="0"/>
              <a:buChar char="•"/>
            </a:pPr>
            <a:r>
              <a:rPr lang="fi-FI" sz="2000" dirty="0"/>
              <a:t>Siedetään epävarmuutta ja hiljaisuutta</a:t>
            </a:r>
            <a:endParaRPr lang="x-none" sz="2000" dirty="0"/>
          </a:p>
          <a:p>
            <a:pPr marL="341398" indent="-341398">
              <a:buFont typeface="Arial" panose="020B0604020202020204" pitchFamily="34" charset="0"/>
              <a:buChar char="•"/>
            </a:pPr>
            <a:r>
              <a:rPr lang="fi-FI" sz="2000" dirty="0"/>
              <a:t>Luodaan turvallinen ilmapiiri ja luottamus – käytetään tähän paljon aikaa</a:t>
            </a:r>
            <a:br>
              <a:rPr lang="fi-FI" sz="2000" dirty="0"/>
            </a:br>
            <a:endParaRPr lang="x-none" sz="2000" dirty="0"/>
          </a:p>
          <a:p>
            <a:endParaRPr lang="fi-FI" sz="2000" dirty="0"/>
          </a:p>
          <a:p>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7</a:t>
            </a:fld>
            <a:endParaRPr lang="fi-FI"/>
          </a:p>
        </p:txBody>
      </p:sp>
    </p:spTree>
    <p:extLst>
      <p:ext uri="{BB962C8B-B14F-4D97-AF65-F5344CB8AC3E}">
        <p14:creationId xmlns:p14="http://schemas.microsoft.com/office/powerpoint/2010/main" val="39264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500" dirty="0"/>
              <a:t>Erätauon myötä keskinäinen yhteys vahvistuu yhteisöissä ja näin Erätauko myös yhdistää ihmisiä</a:t>
            </a:r>
            <a:br>
              <a:rPr lang="fi-FI" sz="1500" dirty="0"/>
            </a:br>
            <a:r>
              <a:rPr lang="fi-FI" sz="1500" dirty="0"/>
              <a:t>Syventää ja lisää ymmärrystä, joka auttaa päätöksenteossa</a:t>
            </a:r>
          </a:p>
          <a:p>
            <a:r>
              <a:rPr lang="fi-FI" sz="1500" dirty="0"/>
              <a:t>Avaa uusia mahdollisuuksia päätöksentekoon</a:t>
            </a:r>
            <a:br>
              <a:rPr lang="fi-FI" sz="1500" dirty="0"/>
            </a:br>
            <a:endParaRPr lang="fi-FI" sz="1500" dirty="0"/>
          </a:p>
          <a:p>
            <a:r>
              <a:rPr lang="fi-FI" sz="1500" dirty="0"/>
              <a:t>Erätauko on aina vastaus johonkin toiminnassa havaittuun epäselvyyteen tai epäkohtaan, jota halutaan ymmärtää - työkirjaan. Vaikka dialogi prosessina voi olla hyvinkin tavoitteellista, on tärkeää olla avoin lopputuotoksille. Keskusteluaihe voi muuttua, mitä syntyy lopputuloksena voi yllättää</a:t>
            </a:r>
            <a:br>
              <a:rPr lang="fi-FI" sz="1500" dirty="0"/>
            </a:br>
            <a:r>
              <a:rPr lang="fi-FI" sz="1500" dirty="0"/>
              <a:t> </a:t>
            </a:r>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8</a:t>
            </a:fld>
            <a:endParaRPr lang="fi-FI"/>
          </a:p>
        </p:txBody>
      </p:sp>
    </p:spTree>
    <p:extLst>
      <p:ext uri="{BB962C8B-B14F-4D97-AF65-F5344CB8AC3E}">
        <p14:creationId xmlns:p14="http://schemas.microsoft.com/office/powerpoint/2010/main" val="342080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3000" dirty="0"/>
              <a:t>Erätauko on kehitetty lähtökohtaisesti kansalaiskeskusteluiden toteuttamisen tueksi, mutta sitä voidaan hyödyntää myös seminaareissa sekä ajankohtaisohjelmissa ja mediassa. Erätauko soveltuu myös palaverikäytäntöihin ja organisaation sisäisiin keskusteluihin. Erätaukoa on testattu myös verkkokeskusteluiden toteutuksessa ja samat rakentavan keskustelun pelisäännöt toimivat myös verkkoympäristöissä kuin kasvokkaisessa kohtaamisessa. </a:t>
            </a:r>
          </a:p>
          <a:p>
            <a:endParaRPr lang="fi-FI" sz="3000" dirty="0"/>
          </a:p>
          <a:p>
            <a:r>
              <a:rPr lang="fi-FI" sz="3000" dirty="0"/>
              <a:t>Erätauko eikä laajemmin dialogi sovi vaiheeseen, jossa supistetaan ja arvioidaan eri vaihtoehtoja ja tehdään valintoja sekä päätöksiä. Erätauko tulee erottaa päätöksenteosta, nopeasta ideoinnista, näkökulmien arvottamisesta sekä väittelystä.</a:t>
            </a:r>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9</a:t>
            </a:fld>
            <a:endParaRPr lang="fi-FI"/>
          </a:p>
        </p:txBody>
      </p:sp>
    </p:spTree>
    <p:extLst>
      <p:ext uri="{BB962C8B-B14F-4D97-AF65-F5344CB8AC3E}">
        <p14:creationId xmlns:p14="http://schemas.microsoft.com/office/powerpoint/2010/main" val="291019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cs typeface="Calibri"/>
              </a:rPr>
              <a:t>Erätauko-keskustelukortit saat ladattua pdf-muodossa omaan käyttöösi.</a:t>
            </a:r>
            <a:endParaRPr lang="fi-FI" dirty="0"/>
          </a:p>
        </p:txBody>
      </p:sp>
      <p:sp>
        <p:nvSpPr>
          <p:cNvPr id="4" name="Dian numeron paikkamerkki 3"/>
          <p:cNvSpPr>
            <a:spLocks noGrp="1"/>
          </p:cNvSpPr>
          <p:nvPr>
            <p:ph type="sldNum" sz="quarter" idx="10"/>
          </p:nvPr>
        </p:nvSpPr>
        <p:spPr/>
        <p:txBody>
          <a:bodyPr/>
          <a:lstStyle/>
          <a:p>
            <a:fld id="{B2736A07-9C51-40D5-9EDD-0D75448F2C9D}" type="slidenum">
              <a:rPr lang="fi-FI" smtClean="0"/>
              <a:pPr/>
              <a:t>10</a:t>
            </a:fld>
            <a:endParaRPr lang="fi-FI"/>
          </a:p>
        </p:txBody>
      </p:sp>
    </p:spTree>
    <p:extLst>
      <p:ext uri="{BB962C8B-B14F-4D97-AF65-F5344CB8AC3E}">
        <p14:creationId xmlns:p14="http://schemas.microsoft.com/office/powerpoint/2010/main" val="366824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 ja lopetus valkonen pohja">
    <p:spTree>
      <p:nvGrpSpPr>
        <p:cNvPr id="1" name=""/>
        <p:cNvGrpSpPr/>
        <p:nvPr/>
      </p:nvGrpSpPr>
      <p:grpSpPr>
        <a:xfrm>
          <a:off x="0" y="0"/>
          <a:ext cx="0" cy="0"/>
          <a:chOff x="0" y="0"/>
          <a:chExt cx="0" cy="0"/>
        </a:xfrm>
      </p:grpSpPr>
      <p:sp>
        <p:nvSpPr>
          <p:cNvPr id="2" name="Title 1"/>
          <p:cNvSpPr>
            <a:spLocks noGrp="1"/>
          </p:cNvSpPr>
          <p:nvPr>
            <p:ph type="title"/>
          </p:nvPr>
        </p:nvSpPr>
        <p:spPr>
          <a:xfrm>
            <a:off x="539552" y="2140223"/>
            <a:ext cx="8064896" cy="664757"/>
          </a:xfrm>
        </p:spPr>
        <p:txBody>
          <a:bodyPr anchor="ctr"/>
          <a:lstStyle>
            <a:lvl1pPr algn="l">
              <a:lnSpc>
                <a:spcPct val="90000"/>
              </a:lnSpc>
              <a:defRPr/>
            </a:lvl1pPr>
          </a:lstStyle>
          <a:p>
            <a:r>
              <a:rPr lang="fi-FI"/>
              <a:t>Muokkaa perustyyl. napsautt.</a:t>
            </a:r>
            <a:endParaRPr lang="en-US"/>
          </a:p>
        </p:txBody>
      </p:sp>
      <p:sp>
        <p:nvSpPr>
          <p:cNvPr id="4" name="Text Placeholder 3"/>
          <p:cNvSpPr>
            <a:spLocks noGrp="1"/>
          </p:cNvSpPr>
          <p:nvPr>
            <p:ph type="body" sz="quarter" idx="10"/>
          </p:nvPr>
        </p:nvSpPr>
        <p:spPr>
          <a:xfrm>
            <a:off x="539751" y="1779662"/>
            <a:ext cx="8064697" cy="360363"/>
          </a:xfrm>
        </p:spPr>
        <p:txBody>
          <a:bodyPr/>
          <a:lstStyle>
            <a:lvl1pPr marL="0" indent="0" algn="l">
              <a:buNone/>
              <a:defRPr sz="1800"/>
            </a:lvl1pPr>
            <a:lvl2pPr algn="l">
              <a:defRPr/>
            </a:lvl2pPr>
            <a:lvl3pPr algn="l">
              <a:defRPr/>
            </a:lvl3pPr>
            <a:lvl4pPr algn="l">
              <a:defRPr/>
            </a:lvl4pPr>
            <a:lvl5pPr algn="l">
              <a:defRPr/>
            </a:lvl5pPr>
          </a:lstStyle>
          <a:p>
            <a:pPr lvl="0"/>
            <a:r>
              <a:rPr lang="fi-FI"/>
              <a:t>Muokkaa tekstin perustyylejä</a:t>
            </a:r>
          </a:p>
        </p:txBody>
      </p:sp>
      <p:sp>
        <p:nvSpPr>
          <p:cNvPr id="5" name="Text Placeholder 3"/>
          <p:cNvSpPr>
            <a:spLocks noGrp="1"/>
          </p:cNvSpPr>
          <p:nvPr>
            <p:ph type="body" sz="quarter" idx="11"/>
          </p:nvPr>
        </p:nvSpPr>
        <p:spPr>
          <a:xfrm>
            <a:off x="539751" y="2931790"/>
            <a:ext cx="8064697" cy="360363"/>
          </a:xfrm>
        </p:spPr>
        <p:txBody>
          <a:bodyPr/>
          <a:lstStyle>
            <a:lvl1pPr marL="0" indent="0" algn="l">
              <a:buNone/>
              <a:defRPr/>
            </a:lvl1pPr>
            <a:lvl2pPr algn="l">
              <a:defRPr/>
            </a:lvl2pPr>
            <a:lvl3pPr algn="l">
              <a:defRPr/>
            </a:lvl3pPr>
            <a:lvl4pPr algn="l">
              <a:defRPr/>
            </a:lvl4pPr>
            <a:lvl5pPr algn="l">
              <a:defRPr/>
            </a:lvl5pPr>
          </a:lstStyle>
          <a:p>
            <a:pPr lvl="0"/>
            <a:r>
              <a:rPr lang="fi-FI"/>
              <a:t>Muokkaa tekstin perustyylejä</a:t>
            </a:r>
          </a:p>
        </p:txBody>
      </p:sp>
      <p:pic>
        <p:nvPicPr>
          <p:cNvPr id="8" name="Picture 6">
            <a:extLst>
              <a:ext uri="{FF2B5EF4-FFF2-40B4-BE49-F238E27FC236}">
                <a16:creationId xmlns:a16="http://schemas.microsoft.com/office/drawing/2014/main" id="{ECC46BD7-F3AF-48C6-A6C5-8BF7AA34E5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0442" y="4709479"/>
            <a:ext cx="1380783" cy="219196"/>
          </a:xfrm>
          <a:prstGeom prst="rect">
            <a:avLst/>
          </a:prstGeom>
        </p:spPr>
      </p:pic>
    </p:spTree>
    <p:extLst>
      <p:ext uri="{BB962C8B-B14F-4D97-AF65-F5344CB8AC3E}">
        <p14:creationId xmlns:p14="http://schemas.microsoft.com/office/powerpoint/2010/main" val="242792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 vasemmalla">
    <p:spTree>
      <p:nvGrpSpPr>
        <p:cNvPr id="1" name=""/>
        <p:cNvGrpSpPr/>
        <p:nvPr/>
      </p:nvGrpSpPr>
      <p:grpSpPr>
        <a:xfrm>
          <a:off x="0" y="0"/>
          <a:ext cx="0" cy="0"/>
          <a:chOff x="0" y="0"/>
          <a:chExt cx="0" cy="0"/>
        </a:xfrm>
      </p:grpSpPr>
      <p:sp>
        <p:nvSpPr>
          <p:cNvPr id="4" name="Content Placeholder 3"/>
          <p:cNvSpPr>
            <a:spLocks noGrp="1"/>
          </p:cNvSpPr>
          <p:nvPr>
            <p:ph sz="quarter" idx="21"/>
          </p:nvPr>
        </p:nvSpPr>
        <p:spPr>
          <a:xfrm>
            <a:off x="4787900" y="0"/>
            <a:ext cx="4356100" cy="5143500"/>
          </a:xfrm>
        </p:spPr>
        <p:txBody>
          <a:bodyPr/>
          <a:lstStyle>
            <a:lvl1pPr marL="179388" indent="-179388">
              <a:buFont typeface="Arial" charset="0"/>
              <a:buChar char="•"/>
              <a:defRPr/>
            </a:lvl1pPr>
            <a:lvl2pPr marL="357188" indent="-177800">
              <a:buFont typeface="Arial" charset="0"/>
              <a:buChar char="•"/>
              <a:defRPr/>
            </a:lvl2pPr>
            <a:lvl3pPr marL="536575" indent="-171450">
              <a:buFont typeface="Arial" charset="0"/>
              <a:buChar char="•"/>
              <a:defRPr/>
            </a:lvl3pPr>
            <a:lvl4pPr marL="720725" indent="-171450">
              <a:buFont typeface="Arial" charset="0"/>
              <a:buChar char="•"/>
              <a:defRPr/>
            </a:lvl4pPr>
          </a:lstStyle>
          <a:p>
            <a:pPr lvl="0"/>
            <a:r>
              <a:rPr lang="fi-FI"/>
              <a:t>Muokkaa tekstin perustyylejä</a:t>
            </a:r>
          </a:p>
          <a:p>
            <a:pPr lvl="1"/>
            <a:r>
              <a:rPr lang="fi-FI" dirty="0"/>
              <a:t>toinen taso</a:t>
            </a:r>
          </a:p>
          <a:p>
            <a:pPr lvl="2"/>
            <a:r>
              <a:rPr lang="fi-FI" dirty="0"/>
              <a:t>kolmas taso</a:t>
            </a:r>
          </a:p>
          <a:p>
            <a:pPr lvl="3"/>
            <a:r>
              <a:rPr lang="fi-FI" dirty="0"/>
              <a:t>neljäs taso</a:t>
            </a:r>
          </a:p>
        </p:txBody>
      </p:sp>
      <p:sp>
        <p:nvSpPr>
          <p:cNvPr id="10" name="Rectangle 9"/>
          <p:cNvSpPr/>
          <p:nvPr userDrawn="1"/>
        </p:nvSpPr>
        <p:spPr>
          <a:xfrm>
            <a:off x="0" y="0"/>
            <a:ext cx="4788024"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8"/>
          <p:cNvSpPr>
            <a:spLocks noGrp="1"/>
          </p:cNvSpPr>
          <p:nvPr>
            <p:ph type="body" sz="quarter" idx="17"/>
          </p:nvPr>
        </p:nvSpPr>
        <p:spPr>
          <a:xfrm>
            <a:off x="5220072" y="411510"/>
            <a:ext cx="3384376" cy="3960787"/>
          </a:xfrm>
        </p:spPr>
        <p:txBody>
          <a:bodyPr/>
          <a:lstStyle>
            <a:lvl1pPr marL="0" indent="0" algn="l">
              <a:buNone/>
              <a:defRPr sz="2400" b="1">
                <a:solidFill>
                  <a:schemeClr val="tx1"/>
                </a:solidFill>
                <a:latin typeface="Arial Black"/>
                <a:cs typeface="Arial Black"/>
              </a:defRPr>
            </a:lvl1pPr>
          </a:lstStyle>
          <a:p>
            <a:pPr lvl="0"/>
            <a:r>
              <a:rPr lang="fi-FI"/>
              <a:t>Muokkaa tekstin perustyylejä</a:t>
            </a:r>
          </a:p>
        </p:txBody>
      </p:sp>
      <p:sp>
        <p:nvSpPr>
          <p:cNvPr id="7" name="Text Placeholder 11"/>
          <p:cNvSpPr>
            <a:spLocks noGrp="1"/>
          </p:cNvSpPr>
          <p:nvPr>
            <p:ph type="body" sz="quarter" idx="19"/>
          </p:nvPr>
        </p:nvSpPr>
        <p:spPr>
          <a:xfrm>
            <a:off x="539553" y="1410586"/>
            <a:ext cx="3816422" cy="3321404"/>
          </a:xfrm>
        </p:spPr>
        <p:txBody>
          <a:bodyPr/>
          <a:lstStyle>
            <a:lvl1pPr marL="179388" marR="0" indent="-179388" algn="l" defTabSz="457200" rtl="0" eaLnBrk="1" fontAlgn="auto" latinLnBrk="0" hangingPunct="1">
              <a:lnSpc>
                <a:spcPct val="90000"/>
              </a:lnSpc>
              <a:spcBef>
                <a:spcPct val="20000"/>
              </a:spcBef>
              <a:spcAft>
                <a:spcPts val="0"/>
              </a:spcAft>
              <a:buClrTx/>
              <a:buSzTx/>
              <a:buFont typeface="Arial" charset="0"/>
              <a:buChar char="•"/>
              <a:tabLst/>
              <a:defRPr sz="1600">
                <a:solidFill>
                  <a:schemeClr val="tx1"/>
                </a:solidFill>
                <a:latin typeface="Georgia"/>
                <a:cs typeface="Georgia"/>
              </a:defRPr>
            </a:lvl1pPr>
            <a:lvl2pPr marL="357188" indent="-177800" algn="l">
              <a:lnSpc>
                <a:spcPct val="90000"/>
              </a:lnSpc>
              <a:spcBef>
                <a:spcPts val="600"/>
              </a:spcBef>
              <a:buFont typeface="Arial" charset="0"/>
              <a:buChar char="•"/>
              <a:defRPr sz="1400">
                <a:solidFill>
                  <a:schemeClr val="tx1"/>
                </a:solidFill>
                <a:latin typeface="Georgia"/>
                <a:cs typeface="Georgia"/>
              </a:defRPr>
            </a:lvl2pPr>
            <a:lvl3pPr marL="538163" indent="-171450" algn="l">
              <a:lnSpc>
                <a:spcPct val="90000"/>
              </a:lnSpc>
              <a:spcBef>
                <a:spcPts val="600"/>
              </a:spcBef>
              <a:buFont typeface="Arial" charset="0"/>
              <a:buChar char="•"/>
              <a:defRPr sz="1200">
                <a:solidFill>
                  <a:schemeClr val="tx1"/>
                </a:solidFill>
                <a:latin typeface="Georgia"/>
                <a:cs typeface="Georgia"/>
              </a:defRPr>
            </a:lvl3pPr>
            <a:lvl4pPr marL="719138" indent="-171450" algn="l">
              <a:lnSpc>
                <a:spcPct val="90000"/>
              </a:lnSpc>
              <a:buFont typeface="Arial"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
        <p:nvSpPr>
          <p:cNvPr id="8" name="Title 1"/>
          <p:cNvSpPr>
            <a:spLocks noGrp="1"/>
          </p:cNvSpPr>
          <p:nvPr>
            <p:ph type="title"/>
          </p:nvPr>
        </p:nvSpPr>
        <p:spPr>
          <a:xfrm>
            <a:off x="539551" y="267494"/>
            <a:ext cx="3816301" cy="864096"/>
          </a:xfrm>
        </p:spPr>
        <p:txBody>
          <a:bodyPr/>
          <a:lstStyle>
            <a:lvl1pPr algn="l">
              <a:defRPr sz="2400"/>
            </a:lvl1pPr>
          </a:lstStyle>
          <a:p>
            <a:r>
              <a:rPr lang="fi-FI"/>
              <a:t>Muokkaa perustyyl. napsautt.</a:t>
            </a:r>
            <a:endParaRPr lang="en-US"/>
          </a:p>
        </p:txBody>
      </p:sp>
      <p:pic>
        <p:nvPicPr>
          <p:cNvPr id="9" name="Picture 6">
            <a:extLst>
              <a:ext uri="{FF2B5EF4-FFF2-40B4-BE49-F238E27FC236}">
                <a16:creationId xmlns:a16="http://schemas.microsoft.com/office/drawing/2014/main" id="{E4D9210E-E6DB-4DC8-8BCD-CC3EAB47DA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0442" y="4709479"/>
            <a:ext cx="1380783" cy="219196"/>
          </a:xfrm>
          <a:prstGeom prst="rect">
            <a:avLst/>
          </a:prstGeom>
        </p:spPr>
      </p:pic>
    </p:spTree>
    <p:extLst>
      <p:ext uri="{BB962C8B-B14F-4D97-AF65-F5344CB8AC3E}">
        <p14:creationId xmlns:p14="http://schemas.microsoft.com/office/powerpoint/2010/main" val="101399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mma kuva vasemmalla">
    <p:spTree>
      <p:nvGrpSpPr>
        <p:cNvPr id="1" name=""/>
        <p:cNvGrpSpPr/>
        <p:nvPr/>
      </p:nvGrpSpPr>
      <p:grpSpPr>
        <a:xfrm>
          <a:off x="0" y="0"/>
          <a:ext cx="0" cy="0"/>
          <a:chOff x="0" y="0"/>
          <a:chExt cx="0" cy="0"/>
        </a:xfrm>
      </p:grpSpPr>
      <p:sp>
        <p:nvSpPr>
          <p:cNvPr id="3" name="Content Placeholder 2"/>
          <p:cNvSpPr>
            <a:spLocks noGrp="1"/>
          </p:cNvSpPr>
          <p:nvPr>
            <p:ph sz="quarter" idx="21"/>
          </p:nvPr>
        </p:nvSpPr>
        <p:spPr>
          <a:xfrm>
            <a:off x="4787900" y="0"/>
            <a:ext cx="4356100" cy="5143500"/>
          </a:xfrm>
          <a:solidFill>
            <a:schemeClr val="tx1"/>
          </a:solidFill>
        </p:spPr>
        <p:txBody>
          <a:bodyPr/>
          <a:lstStyle/>
          <a:p>
            <a:pPr lvl="0"/>
            <a:r>
              <a:rPr lang="fi-FI"/>
              <a:t>Muokkaa tekstin perustyylejä</a:t>
            </a:r>
          </a:p>
          <a:p>
            <a:pPr lvl="1"/>
            <a:r>
              <a:rPr lang="fi-FI"/>
              <a:t>toinen taso</a:t>
            </a:r>
          </a:p>
          <a:p>
            <a:pPr lvl="2"/>
            <a:r>
              <a:rPr lang="fi-FI"/>
              <a:t>kolmas taso</a:t>
            </a:r>
          </a:p>
          <a:p>
            <a:pPr lvl="3"/>
            <a:r>
              <a:rPr lang="fi-FI"/>
              <a:t>neljäs taso</a:t>
            </a:r>
          </a:p>
        </p:txBody>
      </p:sp>
      <p:sp>
        <p:nvSpPr>
          <p:cNvPr id="17" name="Text Placeholder 8"/>
          <p:cNvSpPr>
            <a:spLocks noGrp="1"/>
          </p:cNvSpPr>
          <p:nvPr>
            <p:ph type="body" sz="quarter" idx="17"/>
          </p:nvPr>
        </p:nvSpPr>
        <p:spPr>
          <a:xfrm>
            <a:off x="5220072" y="411510"/>
            <a:ext cx="3384376" cy="3960787"/>
          </a:xfrm>
        </p:spPr>
        <p:txBody>
          <a:bodyPr/>
          <a:lstStyle>
            <a:lvl1pPr marL="0" indent="0" algn="l">
              <a:buNone/>
              <a:defRPr sz="2400" b="1">
                <a:solidFill>
                  <a:schemeClr val="bg1"/>
                </a:solidFill>
                <a:latin typeface="Arial Black"/>
                <a:cs typeface="Arial Black"/>
              </a:defRPr>
            </a:lvl1pPr>
          </a:lstStyle>
          <a:p>
            <a:pPr lvl="0"/>
            <a:r>
              <a:rPr lang="fi-FI"/>
              <a:t>Muokkaa tekstin perustyylejä</a:t>
            </a:r>
          </a:p>
        </p:txBody>
      </p:sp>
      <p:sp>
        <p:nvSpPr>
          <p:cNvPr id="12" name="Text Placeholder 11"/>
          <p:cNvSpPr>
            <a:spLocks noGrp="1"/>
          </p:cNvSpPr>
          <p:nvPr>
            <p:ph type="body" sz="quarter" idx="19"/>
          </p:nvPr>
        </p:nvSpPr>
        <p:spPr>
          <a:xfrm>
            <a:off x="539553" y="1410586"/>
            <a:ext cx="3816422" cy="3321404"/>
          </a:xfrm>
        </p:spPr>
        <p:txBody>
          <a:bodyPr/>
          <a:lstStyle>
            <a:lvl1pPr marL="179388" marR="0" indent="-179388" algn="l" defTabSz="457200" rtl="0" eaLnBrk="1" fontAlgn="auto" latinLnBrk="0" hangingPunct="1">
              <a:lnSpc>
                <a:spcPct val="90000"/>
              </a:lnSpc>
              <a:spcBef>
                <a:spcPct val="20000"/>
              </a:spcBef>
              <a:spcAft>
                <a:spcPts val="0"/>
              </a:spcAft>
              <a:buClrTx/>
              <a:buSzTx/>
              <a:buFont typeface="Arial" charset="0"/>
              <a:buChar char="•"/>
              <a:tabLst/>
              <a:defRPr sz="1600">
                <a:solidFill>
                  <a:schemeClr val="tx1"/>
                </a:solidFill>
                <a:latin typeface="Georgia"/>
                <a:cs typeface="Georgia"/>
              </a:defRPr>
            </a:lvl1pPr>
            <a:lvl2pPr marL="357188" indent="-177800" algn="l">
              <a:lnSpc>
                <a:spcPct val="90000"/>
              </a:lnSpc>
              <a:spcBef>
                <a:spcPts val="600"/>
              </a:spcBef>
              <a:buFont typeface="Arial" charset="0"/>
              <a:buChar char="•"/>
              <a:defRPr sz="1400">
                <a:solidFill>
                  <a:schemeClr val="tx1"/>
                </a:solidFill>
                <a:latin typeface="Georgia"/>
                <a:cs typeface="Georgia"/>
              </a:defRPr>
            </a:lvl2pPr>
            <a:lvl3pPr marL="538163" indent="-171450" algn="l">
              <a:lnSpc>
                <a:spcPct val="90000"/>
              </a:lnSpc>
              <a:spcBef>
                <a:spcPts val="600"/>
              </a:spcBef>
              <a:buFont typeface="Arial" charset="0"/>
              <a:buChar char="•"/>
              <a:defRPr sz="1200">
                <a:solidFill>
                  <a:schemeClr val="tx1"/>
                </a:solidFill>
                <a:latin typeface="Georgia"/>
                <a:cs typeface="Georgia"/>
              </a:defRPr>
            </a:lvl3pPr>
            <a:lvl4pPr marL="719138" indent="-171450" algn="l">
              <a:lnSpc>
                <a:spcPct val="90000"/>
              </a:lnSpc>
              <a:buFont typeface="Arial"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fi-FI"/>
              <a:t>Muokkaa tekstin perustyylejä</a:t>
            </a:r>
          </a:p>
          <a:p>
            <a:pPr lvl="1"/>
            <a:r>
              <a:rPr lang="fi-FI" dirty="0"/>
              <a:t>toinen taso</a:t>
            </a:r>
          </a:p>
          <a:p>
            <a:pPr lvl="2"/>
            <a:r>
              <a:rPr lang="fi-FI" dirty="0"/>
              <a:t>kolmas taso</a:t>
            </a:r>
          </a:p>
          <a:p>
            <a:pPr lvl="3"/>
            <a:r>
              <a:rPr lang="fi-FI" dirty="0"/>
              <a:t>neljäs taso</a:t>
            </a:r>
          </a:p>
        </p:txBody>
      </p:sp>
      <p:sp>
        <p:nvSpPr>
          <p:cNvPr id="7" name="Title 1"/>
          <p:cNvSpPr>
            <a:spLocks noGrp="1"/>
          </p:cNvSpPr>
          <p:nvPr>
            <p:ph type="title"/>
          </p:nvPr>
        </p:nvSpPr>
        <p:spPr>
          <a:xfrm>
            <a:off x="539552" y="267494"/>
            <a:ext cx="3816424" cy="864096"/>
          </a:xfrm>
        </p:spPr>
        <p:txBody>
          <a:bodyPr/>
          <a:lstStyle>
            <a:lvl1pPr algn="l">
              <a:defRPr sz="2400"/>
            </a:lvl1pPr>
          </a:lstStyle>
          <a:p>
            <a:r>
              <a:rPr lang="fi-FI"/>
              <a:t>Muokkaa perustyyl. napsautt.</a:t>
            </a:r>
            <a:endParaRPr lang="en-US"/>
          </a:p>
        </p:txBody>
      </p:sp>
      <p:pic>
        <p:nvPicPr>
          <p:cNvPr id="8" name="Picture 3">
            <a:extLst>
              <a:ext uri="{FF2B5EF4-FFF2-40B4-BE49-F238E27FC236}">
                <a16:creationId xmlns:a16="http://schemas.microsoft.com/office/drawing/2014/main" id="{F07FB08B-7106-417F-B67C-99C23405A3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8825" y="4709479"/>
            <a:ext cx="1382400" cy="219453"/>
          </a:xfrm>
          <a:prstGeom prst="rect">
            <a:avLst/>
          </a:prstGeom>
        </p:spPr>
      </p:pic>
    </p:spTree>
    <p:extLst>
      <p:ext uri="{BB962C8B-B14F-4D97-AF65-F5344CB8AC3E}">
        <p14:creationId xmlns:p14="http://schemas.microsoft.com/office/powerpoint/2010/main" val="41884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uettelo">
    <p:spTree>
      <p:nvGrpSpPr>
        <p:cNvPr id="1" name=""/>
        <p:cNvGrpSpPr/>
        <p:nvPr/>
      </p:nvGrpSpPr>
      <p:grpSpPr>
        <a:xfrm>
          <a:off x="0" y="0"/>
          <a:ext cx="0" cy="0"/>
          <a:chOff x="0" y="0"/>
          <a:chExt cx="0" cy="0"/>
        </a:xfrm>
      </p:grpSpPr>
      <p:sp>
        <p:nvSpPr>
          <p:cNvPr id="34" name="Text Placeholder 33"/>
          <p:cNvSpPr>
            <a:spLocks noGrp="1"/>
          </p:cNvSpPr>
          <p:nvPr userDrawn="1">
            <p:ph type="body" sz="quarter" idx="13"/>
          </p:nvPr>
        </p:nvSpPr>
        <p:spPr>
          <a:xfrm>
            <a:off x="1476375" y="1198833"/>
            <a:ext cx="7128073" cy="576064"/>
          </a:xfrm>
        </p:spPr>
        <p:txBody>
          <a:bodyPr anchor="ctr"/>
          <a:lstStyle>
            <a:lvl1pPr marL="0" indent="0" algn="l">
              <a:buNone/>
              <a:defRPr sz="1400" b="0" i="0">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35" name="Text Placeholder 33"/>
          <p:cNvSpPr>
            <a:spLocks noGrp="1"/>
          </p:cNvSpPr>
          <p:nvPr userDrawn="1">
            <p:ph type="body" sz="quarter" idx="14"/>
          </p:nvPr>
        </p:nvSpPr>
        <p:spPr>
          <a:xfrm>
            <a:off x="1476375" y="1848170"/>
            <a:ext cx="7128073" cy="574799"/>
          </a:xfrm>
        </p:spPr>
        <p:txBody>
          <a:bodyPr anchor="ctr"/>
          <a:lstStyle>
            <a:lvl1pPr marL="0" indent="0" algn="l">
              <a:buNone/>
              <a:defRPr sz="1400" b="0" i="0">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36" name="Text Placeholder 33"/>
          <p:cNvSpPr>
            <a:spLocks noGrp="1"/>
          </p:cNvSpPr>
          <p:nvPr userDrawn="1">
            <p:ph type="body" sz="quarter" idx="15"/>
          </p:nvPr>
        </p:nvSpPr>
        <p:spPr>
          <a:xfrm>
            <a:off x="1476375" y="2496242"/>
            <a:ext cx="7128073" cy="574799"/>
          </a:xfrm>
        </p:spPr>
        <p:txBody>
          <a:bodyPr anchor="ctr"/>
          <a:lstStyle>
            <a:lvl1pPr marL="0" indent="0" algn="l">
              <a:buNone/>
              <a:defRPr sz="1400" b="0" i="0">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37" name="Text Placeholder 33"/>
          <p:cNvSpPr>
            <a:spLocks noGrp="1"/>
          </p:cNvSpPr>
          <p:nvPr userDrawn="1">
            <p:ph type="body" sz="quarter" idx="16"/>
          </p:nvPr>
        </p:nvSpPr>
        <p:spPr>
          <a:xfrm>
            <a:off x="1475656" y="3144314"/>
            <a:ext cx="7128792" cy="574799"/>
          </a:xfrm>
        </p:spPr>
        <p:txBody>
          <a:bodyPr anchor="ctr"/>
          <a:lstStyle>
            <a:lvl1pPr marL="0" indent="0" algn="l">
              <a:buNone/>
              <a:defRPr sz="1400" b="0" i="0">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38" name="Text Placeholder 33"/>
          <p:cNvSpPr>
            <a:spLocks noGrp="1"/>
          </p:cNvSpPr>
          <p:nvPr userDrawn="1">
            <p:ph type="body" sz="quarter" idx="17"/>
          </p:nvPr>
        </p:nvSpPr>
        <p:spPr>
          <a:xfrm>
            <a:off x="1475656" y="3792386"/>
            <a:ext cx="7128792" cy="574799"/>
          </a:xfrm>
        </p:spPr>
        <p:txBody>
          <a:bodyPr anchor="ctr"/>
          <a:lstStyle>
            <a:lvl1pPr marL="0" indent="0" algn="l">
              <a:buNone/>
              <a:defRPr sz="1400" b="0" i="0">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pic>
        <p:nvPicPr>
          <p:cNvPr id="8" name="Picture 6">
            <a:extLst>
              <a:ext uri="{FF2B5EF4-FFF2-40B4-BE49-F238E27FC236}">
                <a16:creationId xmlns:a16="http://schemas.microsoft.com/office/drawing/2014/main" id="{E4D9210E-E6DB-4DC8-8BCD-CC3EAB47DA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0442" y="4709479"/>
            <a:ext cx="1380783" cy="219196"/>
          </a:xfrm>
          <a:prstGeom prst="rect">
            <a:avLst/>
          </a:prstGeom>
        </p:spPr>
      </p:pic>
      <p:sp>
        <p:nvSpPr>
          <p:cNvPr id="10" name="Title 1"/>
          <p:cNvSpPr>
            <a:spLocks noGrp="1"/>
          </p:cNvSpPr>
          <p:nvPr>
            <p:ph type="title"/>
          </p:nvPr>
        </p:nvSpPr>
        <p:spPr>
          <a:xfrm>
            <a:off x="539551" y="267494"/>
            <a:ext cx="8136905" cy="864096"/>
          </a:xfrm>
        </p:spPr>
        <p:txBody>
          <a:bodyPr/>
          <a:lstStyle>
            <a:lvl1pPr algn="l">
              <a:defRPr sz="2400"/>
            </a:lvl1pPr>
          </a:lstStyle>
          <a:p>
            <a:r>
              <a:rPr lang="fi-FI"/>
              <a:t>Muokkaa perustyyl. napsautt.</a:t>
            </a:r>
            <a:endParaRPr lang="en-US"/>
          </a:p>
        </p:txBody>
      </p:sp>
    </p:spTree>
    <p:extLst>
      <p:ext uri="{BB962C8B-B14F-4D97-AF65-F5344CB8AC3E}">
        <p14:creationId xmlns:p14="http://schemas.microsoft.com/office/powerpoint/2010/main" val="145078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ettelo musta">
    <p:bg>
      <p:bgPr>
        <a:solidFill>
          <a:schemeClr val="tx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F07FB08B-7106-417F-B67C-99C23405A3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8825" y="4709479"/>
            <a:ext cx="1382400" cy="219453"/>
          </a:xfrm>
          <a:prstGeom prst="rect">
            <a:avLst/>
          </a:prstGeom>
        </p:spPr>
      </p:pic>
      <p:sp>
        <p:nvSpPr>
          <p:cNvPr id="16" name="Text Placeholder 33"/>
          <p:cNvSpPr>
            <a:spLocks noGrp="1"/>
          </p:cNvSpPr>
          <p:nvPr>
            <p:ph type="body" sz="quarter" idx="13"/>
          </p:nvPr>
        </p:nvSpPr>
        <p:spPr>
          <a:xfrm>
            <a:off x="1476375" y="1198833"/>
            <a:ext cx="7128073" cy="576064"/>
          </a:xfrm>
        </p:spPr>
        <p:txBody>
          <a:bodyPr anchor="ctr"/>
          <a:lstStyle>
            <a:lvl1pPr marL="0" indent="0" algn="l">
              <a:buNone/>
              <a:defRPr sz="1400" b="0" i="0">
                <a:solidFill>
                  <a:schemeClr val="bg1"/>
                </a:solidFill>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17" name="Text Placeholder 33"/>
          <p:cNvSpPr>
            <a:spLocks noGrp="1"/>
          </p:cNvSpPr>
          <p:nvPr>
            <p:ph type="body" sz="quarter" idx="14"/>
          </p:nvPr>
        </p:nvSpPr>
        <p:spPr>
          <a:xfrm>
            <a:off x="1476375" y="1848170"/>
            <a:ext cx="7128073" cy="574799"/>
          </a:xfrm>
        </p:spPr>
        <p:txBody>
          <a:bodyPr anchor="ctr"/>
          <a:lstStyle>
            <a:lvl1pPr marL="0" indent="0" algn="l">
              <a:buNone/>
              <a:defRPr sz="1400" b="0" i="0">
                <a:solidFill>
                  <a:schemeClr val="bg1"/>
                </a:solidFill>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18" name="Text Placeholder 33"/>
          <p:cNvSpPr>
            <a:spLocks noGrp="1"/>
          </p:cNvSpPr>
          <p:nvPr>
            <p:ph type="body" sz="quarter" idx="15"/>
          </p:nvPr>
        </p:nvSpPr>
        <p:spPr>
          <a:xfrm>
            <a:off x="1476375" y="2496242"/>
            <a:ext cx="7128073" cy="574799"/>
          </a:xfrm>
        </p:spPr>
        <p:txBody>
          <a:bodyPr anchor="ctr"/>
          <a:lstStyle>
            <a:lvl1pPr marL="0" indent="0" algn="l">
              <a:buNone/>
              <a:defRPr sz="1400" b="0" i="0">
                <a:solidFill>
                  <a:schemeClr val="bg1"/>
                </a:solidFill>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19" name="Text Placeholder 33"/>
          <p:cNvSpPr>
            <a:spLocks noGrp="1"/>
          </p:cNvSpPr>
          <p:nvPr>
            <p:ph type="body" sz="quarter" idx="16"/>
          </p:nvPr>
        </p:nvSpPr>
        <p:spPr>
          <a:xfrm>
            <a:off x="1475656" y="3144314"/>
            <a:ext cx="7128792" cy="574799"/>
          </a:xfrm>
        </p:spPr>
        <p:txBody>
          <a:bodyPr anchor="ctr"/>
          <a:lstStyle>
            <a:lvl1pPr marL="0" indent="0" algn="l">
              <a:buNone/>
              <a:defRPr sz="1400" b="0" i="0">
                <a:solidFill>
                  <a:schemeClr val="bg1"/>
                </a:solidFill>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20" name="Text Placeholder 33"/>
          <p:cNvSpPr>
            <a:spLocks noGrp="1"/>
          </p:cNvSpPr>
          <p:nvPr>
            <p:ph type="body" sz="quarter" idx="17"/>
          </p:nvPr>
        </p:nvSpPr>
        <p:spPr>
          <a:xfrm>
            <a:off x="1475656" y="3792386"/>
            <a:ext cx="7128792" cy="574799"/>
          </a:xfrm>
        </p:spPr>
        <p:txBody>
          <a:bodyPr anchor="ctr"/>
          <a:lstStyle>
            <a:lvl1pPr marL="0" indent="0" algn="l">
              <a:buNone/>
              <a:defRPr sz="1400" b="0" i="0">
                <a:solidFill>
                  <a:schemeClr val="bg1"/>
                </a:solidFill>
                <a:latin typeface="Georgia"/>
                <a:cs typeface="Georgia"/>
              </a:defRPr>
            </a:lvl1pPr>
            <a:lvl2pPr algn="l">
              <a:defRPr sz="1400" b="1" i="0">
                <a:latin typeface="Arial"/>
                <a:cs typeface="Arial"/>
              </a:defRPr>
            </a:lvl2pPr>
            <a:lvl3pPr algn="l">
              <a:defRPr sz="1400" b="1" i="0">
                <a:latin typeface="Arial"/>
                <a:cs typeface="Arial"/>
              </a:defRPr>
            </a:lvl3pPr>
            <a:lvl4pPr algn="l">
              <a:defRPr sz="1400" b="1" i="0">
                <a:latin typeface="Arial"/>
                <a:cs typeface="Arial"/>
              </a:defRPr>
            </a:lvl4pPr>
            <a:lvl5pPr algn="l">
              <a:defRPr sz="1400" b="1" i="0">
                <a:latin typeface="Arial"/>
                <a:cs typeface="Arial"/>
              </a:defRPr>
            </a:lvl5pPr>
          </a:lstStyle>
          <a:p>
            <a:pPr lvl="0"/>
            <a:r>
              <a:rPr lang="fi-FI" dirty="0"/>
              <a:t>Muokkaa tekstin perustyylejä</a:t>
            </a:r>
          </a:p>
        </p:txBody>
      </p:sp>
      <p:sp>
        <p:nvSpPr>
          <p:cNvPr id="21" name="Title 1"/>
          <p:cNvSpPr>
            <a:spLocks noGrp="1"/>
          </p:cNvSpPr>
          <p:nvPr>
            <p:ph type="title"/>
          </p:nvPr>
        </p:nvSpPr>
        <p:spPr>
          <a:xfrm>
            <a:off x="539551" y="267494"/>
            <a:ext cx="8136905" cy="864096"/>
          </a:xfrm>
        </p:spPr>
        <p:txBody>
          <a:bodyPr/>
          <a:lstStyle>
            <a:lvl1pPr algn="l">
              <a:defRPr sz="2400">
                <a:solidFill>
                  <a:schemeClr val="bg1"/>
                </a:solidFill>
              </a:defRPr>
            </a:lvl1pPr>
          </a:lstStyle>
          <a:p>
            <a:r>
              <a:rPr lang="fi-FI"/>
              <a:t>Muokkaa perustyyl. napsautt.</a:t>
            </a:r>
            <a:endParaRPr lang="en-US"/>
          </a:p>
        </p:txBody>
      </p:sp>
    </p:spTree>
    <p:extLst>
      <p:ext uri="{BB962C8B-B14F-4D97-AF65-F5344CB8AC3E}">
        <p14:creationId xmlns:p14="http://schemas.microsoft.com/office/powerpoint/2010/main" val="1606001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afi">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4D9210E-E6DB-4DC8-8BCD-CC3EAB47DA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0442" y="4709479"/>
            <a:ext cx="1380783" cy="219196"/>
          </a:xfrm>
          <a:prstGeom prst="rect">
            <a:avLst/>
          </a:prstGeom>
        </p:spPr>
      </p:pic>
      <p:sp>
        <p:nvSpPr>
          <p:cNvPr id="6" name="Title 1"/>
          <p:cNvSpPr>
            <a:spLocks noGrp="1"/>
          </p:cNvSpPr>
          <p:nvPr>
            <p:ph type="title"/>
          </p:nvPr>
        </p:nvSpPr>
        <p:spPr>
          <a:xfrm>
            <a:off x="539551" y="267494"/>
            <a:ext cx="8136905" cy="864096"/>
          </a:xfrm>
        </p:spPr>
        <p:txBody>
          <a:bodyPr/>
          <a:lstStyle>
            <a:lvl1pPr algn="l">
              <a:defRPr sz="2400"/>
            </a:lvl1pPr>
          </a:lstStyle>
          <a:p>
            <a:r>
              <a:rPr lang="fi-FI"/>
              <a:t>Muokkaa perustyyl. napsautt.</a:t>
            </a:r>
            <a:endParaRPr lang="en-US"/>
          </a:p>
        </p:txBody>
      </p:sp>
      <p:sp>
        <p:nvSpPr>
          <p:cNvPr id="8" name="Text Placeholder 11"/>
          <p:cNvSpPr>
            <a:spLocks noGrp="1"/>
          </p:cNvSpPr>
          <p:nvPr>
            <p:ph type="body" sz="quarter" idx="19"/>
          </p:nvPr>
        </p:nvSpPr>
        <p:spPr>
          <a:xfrm>
            <a:off x="539552" y="1275606"/>
            <a:ext cx="8136904" cy="3240360"/>
          </a:xfrm>
        </p:spPr>
        <p:txBody>
          <a:bodyPr/>
          <a:lstStyle>
            <a:lvl1pPr marL="179388" marR="0" indent="-179388" algn="l" defTabSz="457200" rtl="0" eaLnBrk="1" fontAlgn="auto" latinLnBrk="0" hangingPunct="1">
              <a:lnSpc>
                <a:spcPct val="100000"/>
              </a:lnSpc>
              <a:spcBef>
                <a:spcPts val="784"/>
              </a:spcBef>
              <a:spcAft>
                <a:spcPts val="0"/>
              </a:spcAft>
              <a:buClrTx/>
              <a:buSzTx/>
              <a:buFont typeface="Arial" charset="0"/>
              <a:buChar char="•"/>
              <a:tabLst/>
              <a:defRPr sz="1500">
                <a:solidFill>
                  <a:schemeClr val="tx1"/>
                </a:solidFill>
                <a:latin typeface="Georgia"/>
                <a:cs typeface="Georgia"/>
              </a:defRPr>
            </a:lvl1pPr>
            <a:lvl2pPr marL="355600" indent="-176213" algn="l">
              <a:lnSpc>
                <a:spcPct val="100000"/>
              </a:lnSpc>
              <a:spcBef>
                <a:spcPts val="600"/>
              </a:spcBef>
              <a:buFont typeface="Arial" charset="0"/>
              <a:buChar char="•"/>
              <a:defRPr sz="1500">
                <a:solidFill>
                  <a:schemeClr val="tx1"/>
                </a:solidFill>
                <a:latin typeface="Georgia"/>
                <a:cs typeface="Georgia"/>
              </a:defRPr>
            </a:lvl2pPr>
            <a:lvl3pPr marL="534988" indent="-176213" algn="l" defTabSz="536575">
              <a:lnSpc>
                <a:spcPct val="100000"/>
              </a:lnSpc>
              <a:spcBef>
                <a:spcPts val="600"/>
              </a:spcBef>
              <a:buFont typeface="Arial" charset="0"/>
              <a:buChar char="•"/>
              <a:defRPr sz="1500">
                <a:solidFill>
                  <a:schemeClr val="tx1"/>
                </a:solidFill>
                <a:latin typeface="Georgia"/>
                <a:cs typeface="Georgia"/>
              </a:defRPr>
            </a:lvl3pPr>
            <a:lvl4pPr marL="719138" indent="-176213" algn="l">
              <a:lnSpc>
                <a:spcPct val="100000"/>
              </a:lnSpc>
              <a:buFont typeface="Arial" charset="0"/>
              <a:buChar char="•"/>
              <a:defRPr sz="15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48080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stapohjainen graafi">
    <p:bg>
      <p:bgPr>
        <a:solidFill>
          <a:schemeClr val="tx1"/>
        </a:solidFill>
        <a:effectLst/>
      </p:bgPr>
    </p:bg>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F07FB08B-7106-417F-B67C-99C23405A3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8825" y="4709479"/>
            <a:ext cx="1382400" cy="219453"/>
          </a:xfrm>
          <a:prstGeom prst="rect">
            <a:avLst/>
          </a:prstGeom>
        </p:spPr>
      </p:pic>
      <p:sp>
        <p:nvSpPr>
          <p:cNvPr id="8" name="Title 1"/>
          <p:cNvSpPr>
            <a:spLocks noGrp="1"/>
          </p:cNvSpPr>
          <p:nvPr>
            <p:ph type="title"/>
          </p:nvPr>
        </p:nvSpPr>
        <p:spPr>
          <a:xfrm>
            <a:off x="539551" y="267494"/>
            <a:ext cx="8136905" cy="864096"/>
          </a:xfrm>
        </p:spPr>
        <p:txBody>
          <a:bodyPr/>
          <a:lstStyle>
            <a:lvl1pPr algn="l">
              <a:defRPr sz="2400">
                <a:solidFill>
                  <a:schemeClr val="bg1"/>
                </a:solidFill>
              </a:defRPr>
            </a:lvl1pPr>
          </a:lstStyle>
          <a:p>
            <a:r>
              <a:rPr lang="fi-FI"/>
              <a:t>Muokkaa perustyyl. napsautt.</a:t>
            </a:r>
            <a:endParaRPr lang="en-US"/>
          </a:p>
        </p:txBody>
      </p:sp>
      <p:sp>
        <p:nvSpPr>
          <p:cNvPr id="9" name="Text Placeholder 11"/>
          <p:cNvSpPr>
            <a:spLocks noGrp="1"/>
          </p:cNvSpPr>
          <p:nvPr>
            <p:ph type="body" sz="quarter" idx="19"/>
          </p:nvPr>
        </p:nvSpPr>
        <p:spPr>
          <a:xfrm>
            <a:off x="539552" y="1275606"/>
            <a:ext cx="8136904" cy="3240360"/>
          </a:xfrm>
        </p:spPr>
        <p:txBody>
          <a:bodyPr/>
          <a:lstStyle>
            <a:lvl1pPr marL="179388" marR="0" indent="-179388" algn="l" defTabSz="457200" rtl="0" eaLnBrk="1" fontAlgn="auto" latinLnBrk="0" hangingPunct="1">
              <a:lnSpc>
                <a:spcPct val="100000"/>
              </a:lnSpc>
              <a:spcBef>
                <a:spcPts val="784"/>
              </a:spcBef>
              <a:spcAft>
                <a:spcPts val="0"/>
              </a:spcAft>
              <a:buClrTx/>
              <a:buSzTx/>
              <a:buFont typeface="Arial" charset="0"/>
              <a:buChar char="•"/>
              <a:tabLst/>
              <a:defRPr sz="1500">
                <a:solidFill>
                  <a:schemeClr val="bg1"/>
                </a:solidFill>
                <a:latin typeface="Georgia"/>
                <a:cs typeface="Georgia"/>
              </a:defRPr>
            </a:lvl1pPr>
            <a:lvl2pPr marL="355600" indent="-176213" algn="l">
              <a:lnSpc>
                <a:spcPct val="100000"/>
              </a:lnSpc>
              <a:spcBef>
                <a:spcPts val="600"/>
              </a:spcBef>
              <a:buFont typeface="Arial" charset="0"/>
              <a:buChar char="•"/>
              <a:defRPr sz="1500">
                <a:solidFill>
                  <a:schemeClr val="bg1"/>
                </a:solidFill>
                <a:latin typeface="Georgia"/>
                <a:cs typeface="Georgia"/>
              </a:defRPr>
            </a:lvl2pPr>
            <a:lvl3pPr marL="534988" indent="-176213" algn="l" defTabSz="536575">
              <a:lnSpc>
                <a:spcPct val="100000"/>
              </a:lnSpc>
              <a:spcBef>
                <a:spcPts val="600"/>
              </a:spcBef>
              <a:buFont typeface="Arial" charset="0"/>
              <a:buChar char="•"/>
              <a:defRPr sz="1500">
                <a:solidFill>
                  <a:schemeClr val="bg1"/>
                </a:solidFill>
                <a:latin typeface="Georgia"/>
                <a:cs typeface="Georgia"/>
              </a:defRPr>
            </a:lvl3pPr>
            <a:lvl4pPr marL="719138" indent="-176213" algn="l">
              <a:lnSpc>
                <a:spcPct val="100000"/>
              </a:lnSpc>
              <a:buFont typeface="Arial" charset="0"/>
              <a:buChar char="•"/>
              <a:defRPr sz="1500">
                <a:solidFill>
                  <a:schemeClr val="bg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32920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 ja lopetus musta pohja">
    <p:spTree>
      <p:nvGrpSpPr>
        <p:cNvPr id="1" name=""/>
        <p:cNvGrpSpPr/>
        <p:nvPr/>
      </p:nvGrpSpPr>
      <p:grpSpPr>
        <a:xfrm>
          <a:off x="0" y="0"/>
          <a:ext cx="0" cy="0"/>
          <a:chOff x="0" y="0"/>
          <a:chExt cx="0" cy="0"/>
        </a:xfrm>
      </p:grpSpPr>
      <p:sp>
        <p:nvSpPr>
          <p:cNvPr id="2" name="Rectangle 1"/>
          <p:cNvSpPr/>
          <p:nvPr userDrawn="1"/>
        </p:nvSpPr>
        <p:spPr>
          <a:xfrm>
            <a:off x="0" y="0"/>
            <a:ext cx="9144000" cy="514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539552" y="2211710"/>
            <a:ext cx="8064896" cy="664757"/>
          </a:xfrm>
        </p:spPr>
        <p:txBody>
          <a:bodyPr anchor="ctr"/>
          <a:lstStyle>
            <a:lvl1pPr algn="l">
              <a:lnSpc>
                <a:spcPct val="90000"/>
              </a:lnSpc>
              <a:defRPr>
                <a:solidFill>
                  <a:schemeClr val="bg1"/>
                </a:solidFill>
              </a:defRPr>
            </a:lvl1pPr>
          </a:lstStyle>
          <a:p>
            <a:r>
              <a:rPr lang="fi-FI"/>
              <a:t>Muokkaa perustyyl. napsautt.</a:t>
            </a:r>
            <a:endParaRPr lang="en-US"/>
          </a:p>
        </p:txBody>
      </p:sp>
      <p:sp>
        <p:nvSpPr>
          <p:cNvPr id="9" name="Text Placeholder 3"/>
          <p:cNvSpPr>
            <a:spLocks noGrp="1"/>
          </p:cNvSpPr>
          <p:nvPr>
            <p:ph type="body" sz="quarter" idx="13"/>
          </p:nvPr>
        </p:nvSpPr>
        <p:spPr>
          <a:xfrm>
            <a:off x="539751" y="1851149"/>
            <a:ext cx="8064698" cy="360363"/>
          </a:xfrm>
        </p:spPr>
        <p:txBody>
          <a:bodyPr/>
          <a:lstStyle>
            <a:lvl1pPr marL="0" indent="0" algn="l">
              <a:buNone/>
              <a:defRPr sz="1800">
                <a:solidFill>
                  <a:schemeClr val="bg1"/>
                </a:solidFill>
              </a:defRPr>
            </a:lvl1pPr>
            <a:lvl2pPr algn="l">
              <a:defRPr/>
            </a:lvl2pPr>
            <a:lvl3pPr algn="l">
              <a:defRPr/>
            </a:lvl3pPr>
            <a:lvl4pPr algn="l">
              <a:defRPr/>
            </a:lvl4pPr>
            <a:lvl5pPr algn="l">
              <a:defRPr/>
            </a:lvl5pPr>
          </a:lstStyle>
          <a:p>
            <a:pPr lvl="0"/>
            <a:r>
              <a:rPr lang="fi-FI"/>
              <a:t>Muokkaa tekstin perustyylejä</a:t>
            </a:r>
          </a:p>
        </p:txBody>
      </p:sp>
      <p:sp>
        <p:nvSpPr>
          <p:cNvPr id="10" name="Text Placeholder 3"/>
          <p:cNvSpPr>
            <a:spLocks noGrp="1"/>
          </p:cNvSpPr>
          <p:nvPr>
            <p:ph type="body" sz="quarter" idx="14"/>
          </p:nvPr>
        </p:nvSpPr>
        <p:spPr>
          <a:xfrm>
            <a:off x="539751" y="3003277"/>
            <a:ext cx="8064698" cy="360363"/>
          </a:xfrm>
        </p:spPr>
        <p:txBody>
          <a:bodyPr/>
          <a:lstStyle>
            <a:lvl1pPr marL="0" indent="0" algn="l">
              <a:buNone/>
              <a:defRPr>
                <a:solidFill>
                  <a:schemeClr val="bg1"/>
                </a:solidFill>
              </a:defRPr>
            </a:lvl1pPr>
            <a:lvl2pPr algn="l">
              <a:defRPr/>
            </a:lvl2pPr>
            <a:lvl3pPr algn="l">
              <a:defRPr/>
            </a:lvl3pPr>
            <a:lvl4pPr algn="l">
              <a:defRPr/>
            </a:lvl4pPr>
            <a:lvl5pPr algn="l">
              <a:defRPr/>
            </a:lvl5pPr>
          </a:lstStyle>
          <a:p>
            <a:pPr lvl="0"/>
            <a:r>
              <a:rPr lang="fi-FI"/>
              <a:t>Muokkaa tekstin perustyylejä</a:t>
            </a:r>
          </a:p>
        </p:txBody>
      </p:sp>
      <p:pic>
        <p:nvPicPr>
          <p:cNvPr id="8" name="Picture 3">
            <a:extLst>
              <a:ext uri="{FF2B5EF4-FFF2-40B4-BE49-F238E27FC236}">
                <a16:creationId xmlns:a16="http://schemas.microsoft.com/office/drawing/2014/main" id="{F07FB08B-7106-417F-B67C-99C23405A3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8825" y="4709479"/>
            <a:ext cx="1382400" cy="219453"/>
          </a:xfrm>
          <a:prstGeom prst="rect">
            <a:avLst/>
          </a:prstGeom>
        </p:spPr>
      </p:pic>
    </p:spTree>
    <p:extLst>
      <p:ext uri="{BB962C8B-B14F-4D97-AF65-F5344CB8AC3E}">
        <p14:creationId xmlns:p14="http://schemas.microsoft.com/office/powerpoint/2010/main" val="355580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539552" y="1707654"/>
            <a:ext cx="8064896" cy="1224136"/>
          </a:xfrm>
        </p:spPr>
        <p:txBody>
          <a:bodyPr bIns="140400" anchor="b" anchorCtr="0"/>
          <a:lstStyle>
            <a:lvl1pPr algn="ctr">
              <a:defRPr sz="2400" cap="all"/>
            </a:lvl1pPr>
          </a:lstStyle>
          <a:p>
            <a:r>
              <a:rPr lang="fi-FI"/>
              <a:t>Muokkaa perustyyl. napsautt.</a:t>
            </a:r>
            <a:endParaRPr lang="en-US"/>
          </a:p>
        </p:txBody>
      </p:sp>
      <p:sp>
        <p:nvSpPr>
          <p:cNvPr id="4" name="Text Placeholder 5"/>
          <p:cNvSpPr>
            <a:spLocks noGrp="1"/>
          </p:cNvSpPr>
          <p:nvPr>
            <p:ph type="body" sz="quarter" idx="11"/>
          </p:nvPr>
        </p:nvSpPr>
        <p:spPr>
          <a:xfrm>
            <a:off x="539552" y="2931790"/>
            <a:ext cx="8064896" cy="431800"/>
          </a:xfrm>
        </p:spPr>
        <p:txBody>
          <a:bodyPr/>
          <a:lstStyle>
            <a:lvl1pPr marL="0" indent="0" algn="ctr">
              <a:buNone/>
              <a:defRPr>
                <a:latin typeface="Georgia"/>
                <a:cs typeface="Georgia"/>
              </a:defRPr>
            </a:lvl1pPr>
          </a:lstStyle>
          <a:p>
            <a:pPr lvl="0"/>
            <a:r>
              <a:rPr lang="fi-FI"/>
              <a:t>Muokkaa tekstin perustyylejä</a:t>
            </a:r>
          </a:p>
        </p:txBody>
      </p:sp>
      <p:pic>
        <p:nvPicPr>
          <p:cNvPr id="5" name="Picture 6">
            <a:extLst>
              <a:ext uri="{FF2B5EF4-FFF2-40B4-BE49-F238E27FC236}">
                <a16:creationId xmlns:a16="http://schemas.microsoft.com/office/drawing/2014/main" id="{ECC46BD7-F3AF-48C6-A6C5-8BF7AA34E5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0442" y="4709479"/>
            <a:ext cx="1380783" cy="219196"/>
          </a:xfrm>
          <a:prstGeom prst="rect">
            <a:avLst/>
          </a:prstGeom>
          <a:noFill/>
        </p:spPr>
      </p:pic>
    </p:spTree>
    <p:extLst>
      <p:ext uri="{BB962C8B-B14F-4D97-AF65-F5344CB8AC3E}">
        <p14:creationId xmlns:p14="http://schemas.microsoft.com/office/powerpoint/2010/main" val="146906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koinen välislide">
    <p:spTree>
      <p:nvGrpSpPr>
        <p:cNvPr id="1" name=""/>
        <p:cNvGrpSpPr/>
        <p:nvPr/>
      </p:nvGrpSpPr>
      <p:grpSpPr>
        <a:xfrm>
          <a:off x="0" y="0"/>
          <a:ext cx="0" cy="0"/>
          <a:chOff x="0" y="0"/>
          <a:chExt cx="0" cy="0"/>
        </a:xfrm>
      </p:grpSpPr>
      <p:sp>
        <p:nvSpPr>
          <p:cNvPr id="2" name="Title 1"/>
          <p:cNvSpPr>
            <a:spLocks noGrp="1"/>
          </p:cNvSpPr>
          <p:nvPr>
            <p:ph type="title"/>
          </p:nvPr>
        </p:nvSpPr>
        <p:spPr>
          <a:xfrm>
            <a:off x="539552" y="1707654"/>
            <a:ext cx="8064896" cy="1224136"/>
          </a:xfrm>
        </p:spPr>
        <p:txBody>
          <a:bodyPr bIns="140400" anchor="b" anchorCtr="0"/>
          <a:lstStyle>
            <a:lvl1pPr algn="ctr">
              <a:defRPr sz="2400" cap="all"/>
            </a:lvl1pPr>
          </a:lstStyle>
          <a:p>
            <a:r>
              <a:rPr lang="fi-FI"/>
              <a:t>Muokkaa perustyyl. napsautt.</a:t>
            </a:r>
            <a:endParaRPr lang="en-US"/>
          </a:p>
        </p:txBody>
      </p:sp>
      <p:sp>
        <p:nvSpPr>
          <p:cNvPr id="6" name="Text Placeholder 5"/>
          <p:cNvSpPr>
            <a:spLocks noGrp="1"/>
          </p:cNvSpPr>
          <p:nvPr>
            <p:ph type="body" sz="quarter" idx="11"/>
          </p:nvPr>
        </p:nvSpPr>
        <p:spPr>
          <a:xfrm>
            <a:off x="539552" y="2931790"/>
            <a:ext cx="8064896" cy="431800"/>
          </a:xfrm>
        </p:spPr>
        <p:txBody>
          <a:bodyPr/>
          <a:lstStyle>
            <a:lvl1pPr marL="0" indent="0" algn="ctr">
              <a:buNone/>
              <a:defRPr>
                <a:latin typeface="Georgia"/>
                <a:cs typeface="Georgia"/>
              </a:defRPr>
            </a:lvl1pPr>
          </a:lstStyle>
          <a:p>
            <a:pPr lvl="0"/>
            <a:r>
              <a:rPr lang="fi-FI"/>
              <a:t>Muokkaa tekstin perustyylejä</a:t>
            </a:r>
          </a:p>
        </p:txBody>
      </p:sp>
    </p:spTree>
    <p:extLst>
      <p:ext uri="{BB962C8B-B14F-4D97-AF65-F5344CB8AC3E}">
        <p14:creationId xmlns:p14="http://schemas.microsoft.com/office/powerpoint/2010/main" val="226307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sta välislide">
    <p:spTree>
      <p:nvGrpSpPr>
        <p:cNvPr id="1" name=""/>
        <p:cNvGrpSpPr/>
        <p:nvPr/>
      </p:nvGrpSpPr>
      <p:grpSpPr>
        <a:xfrm>
          <a:off x="0" y="0"/>
          <a:ext cx="0" cy="0"/>
          <a:chOff x="0" y="0"/>
          <a:chExt cx="0" cy="0"/>
        </a:xfrm>
      </p:grpSpPr>
      <p:sp>
        <p:nvSpPr>
          <p:cNvPr id="5" name="Rectangle 4"/>
          <p:cNvSpPr/>
          <p:nvPr userDrawn="1"/>
        </p:nvSpPr>
        <p:spPr>
          <a:xfrm>
            <a:off x="0" y="0"/>
            <a:ext cx="9144000" cy="514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9552" y="1707654"/>
            <a:ext cx="8064896" cy="1224136"/>
          </a:xfrm>
        </p:spPr>
        <p:txBody>
          <a:bodyPr bIns="140400" anchor="b" anchorCtr="0"/>
          <a:lstStyle>
            <a:lvl1pPr algn="ctr">
              <a:defRPr sz="2400" cap="all">
                <a:solidFill>
                  <a:schemeClr val="bg1"/>
                </a:solidFill>
              </a:defRPr>
            </a:lvl1pPr>
          </a:lstStyle>
          <a:p>
            <a:r>
              <a:rPr lang="fi-FI"/>
              <a:t>Muokkaa perustyyl. napsautt.</a:t>
            </a:r>
            <a:endParaRPr lang="en-US"/>
          </a:p>
        </p:txBody>
      </p:sp>
      <p:sp>
        <p:nvSpPr>
          <p:cNvPr id="6" name="Text Placeholder 5"/>
          <p:cNvSpPr>
            <a:spLocks noGrp="1"/>
          </p:cNvSpPr>
          <p:nvPr>
            <p:ph type="body" sz="quarter" idx="11"/>
          </p:nvPr>
        </p:nvSpPr>
        <p:spPr>
          <a:xfrm>
            <a:off x="539552" y="2931790"/>
            <a:ext cx="8064896" cy="431800"/>
          </a:xfrm>
        </p:spPr>
        <p:txBody>
          <a:bodyPr/>
          <a:lstStyle>
            <a:lvl1pPr marL="0" indent="0" algn="ctr">
              <a:buNone/>
              <a:defRPr>
                <a:solidFill>
                  <a:schemeClr val="bg1"/>
                </a:solidFill>
                <a:latin typeface="Georgia"/>
                <a:cs typeface="Georgia"/>
              </a:defRPr>
            </a:lvl1pPr>
          </a:lstStyle>
          <a:p>
            <a:pPr lvl="0"/>
            <a:r>
              <a:rPr lang="fi-FI"/>
              <a:t>Muokkaa tekstin perustyylejä</a:t>
            </a:r>
          </a:p>
        </p:txBody>
      </p:sp>
      <p:pic>
        <p:nvPicPr>
          <p:cNvPr id="8" name="Picture 3">
            <a:extLst>
              <a:ext uri="{FF2B5EF4-FFF2-40B4-BE49-F238E27FC236}">
                <a16:creationId xmlns:a16="http://schemas.microsoft.com/office/drawing/2014/main" id="{F07FB08B-7106-417F-B67C-99C23405A3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8825" y="4709479"/>
            <a:ext cx="1382400" cy="219453"/>
          </a:xfrm>
          <a:prstGeom prst="rect">
            <a:avLst/>
          </a:prstGeom>
        </p:spPr>
      </p:pic>
    </p:spTree>
    <p:extLst>
      <p:ext uri="{BB962C8B-B14F-4D97-AF65-F5344CB8AC3E}">
        <p14:creationId xmlns:p14="http://schemas.microsoft.com/office/powerpoint/2010/main" val="218410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ustekstisivu">
    <p:spTree>
      <p:nvGrpSpPr>
        <p:cNvPr id="1" name=""/>
        <p:cNvGrpSpPr/>
        <p:nvPr/>
      </p:nvGrpSpPr>
      <p:grpSpPr>
        <a:xfrm>
          <a:off x="0" y="0"/>
          <a:ext cx="0" cy="0"/>
          <a:chOff x="0" y="0"/>
          <a:chExt cx="0" cy="0"/>
        </a:xfrm>
      </p:grpSpPr>
      <p:sp>
        <p:nvSpPr>
          <p:cNvPr id="2" name="Title 1"/>
          <p:cNvSpPr>
            <a:spLocks noGrp="1"/>
          </p:cNvSpPr>
          <p:nvPr>
            <p:ph type="title"/>
          </p:nvPr>
        </p:nvSpPr>
        <p:spPr>
          <a:xfrm>
            <a:off x="539551" y="267494"/>
            <a:ext cx="8136905" cy="864096"/>
          </a:xfrm>
        </p:spPr>
        <p:txBody>
          <a:bodyPr/>
          <a:lstStyle>
            <a:lvl1pPr algn="l">
              <a:defRPr sz="2400"/>
            </a:lvl1pPr>
          </a:lstStyle>
          <a:p>
            <a:r>
              <a:rPr lang="fi-FI"/>
              <a:t>Muokkaa perustyyl. napsautt.</a:t>
            </a:r>
            <a:endParaRPr lang="en-US"/>
          </a:p>
        </p:txBody>
      </p:sp>
      <p:sp>
        <p:nvSpPr>
          <p:cNvPr id="7" name="Text Placeholder 11"/>
          <p:cNvSpPr>
            <a:spLocks noGrp="1"/>
          </p:cNvSpPr>
          <p:nvPr>
            <p:ph type="body" sz="quarter" idx="19"/>
          </p:nvPr>
        </p:nvSpPr>
        <p:spPr>
          <a:xfrm>
            <a:off x="539552" y="1275606"/>
            <a:ext cx="8136904" cy="3240360"/>
          </a:xfrm>
        </p:spPr>
        <p:txBody>
          <a:bodyPr/>
          <a:lstStyle>
            <a:lvl1pPr marL="179388" marR="0" indent="-179388" algn="l" defTabSz="457200" rtl="0" eaLnBrk="1" fontAlgn="auto" latinLnBrk="0" hangingPunct="1">
              <a:lnSpc>
                <a:spcPct val="100000"/>
              </a:lnSpc>
              <a:spcBef>
                <a:spcPts val="784"/>
              </a:spcBef>
              <a:spcAft>
                <a:spcPts val="0"/>
              </a:spcAft>
              <a:buClrTx/>
              <a:buSzTx/>
              <a:buFont typeface="Arial" charset="0"/>
              <a:buChar char="•"/>
              <a:tabLst/>
              <a:defRPr sz="1500">
                <a:solidFill>
                  <a:schemeClr val="tx1"/>
                </a:solidFill>
                <a:latin typeface="Georgia"/>
                <a:cs typeface="Georgia"/>
              </a:defRPr>
            </a:lvl1pPr>
            <a:lvl2pPr marL="355600" indent="-176213" algn="l">
              <a:lnSpc>
                <a:spcPct val="100000"/>
              </a:lnSpc>
              <a:spcBef>
                <a:spcPts val="600"/>
              </a:spcBef>
              <a:buFont typeface="Arial" charset="0"/>
              <a:buChar char="•"/>
              <a:defRPr sz="1500">
                <a:solidFill>
                  <a:schemeClr val="tx1"/>
                </a:solidFill>
                <a:latin typeface="Georgia"/>
                <a:cs typeface="Georgia"/>
              </a:defRPr>
            </a:lvl2pPr>
            <a:lvl3pPr marL="534988" indent="-176213" algn="l" defTabSz="536575">
              <a:lnSpc>
                <a:spcPct val="100000"/>
              </a:lnSpc>
              <a:spcBef>
                <a:spcPts val="600"/>
              </a:spcBef>
              <a:buFont typeface="Arial" charset="0"/>
              <a:buChar char="•"/>
              <a:defRPr sz="1500">
                <a:solidFill>
                  <a:schemeClr val="tx1"/>
                </a:solidFill>
                <a:latin typeface="Georgia"/>
                <a:cs typeface="Georgia"/>
              </a:defRPr>
            </a:lvl3pPr>
            <a:lvl4pPr marL="719138" indent="-176213" algn="l">
              <a:lnSpc>
                <a:spcPct val="100000"/>
              </a:lnSpc>
              <a:buFont typeface="Arial" charset="0"/>
              <a:buChar char="•"/>
              <a:defRPr sz="15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pic>
        <p:nvPicPr>
          <p:cNvPr id="6" name="Picture 6">
            <a:extLst>
              <a:ext uri="{FF2B5EF4-FFF2-40B4-BE49-F238E27FC236}">
                <a16:creationId xmlns:a16="http://schemas.microsoft.com/office/drawing/2014/main" id="{F9C9BE01-44A9-46AA-87B4-D54C7A994F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0442" y="4709479"/>
            <a:ext cx="1380783" cy="219196"/>
          </a:xfrm>
          <a:prstGeom prst="rect">
            <a:avLst/>
          </a:prstGeom>
        </p:spPr>
      </p:pic>
    </p:spTree>
    <p:extLst>
      <p:ext uri="{BB962C8B-B14F-4D97-AF65-F5344CB8AC3E}">
        <p14:creationId xmlns:p14="http://schemas.microsoft.com/office/powerpoint/2010/main" val="398839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sta tekstisivu">
    <p:spTree>
      <p:nvGrpSpPr>
        <p:cNvPr id="1" name=""/>
        <p:cNvGrpSpPr/>
        <p:nvPr/>
      </p:nvGrpSpPr>
      <p:grpSpPr>
        <a:xfrm>
          <a:off x="0" y="0"/>
          <a:ext cx="0" cy="0"/>
          <a:chOff x="0" y="0"/>
          <a:chExt cx="0" cy="0"/>
        </a:xfrm>
      </p:grpSpPr>
      <p:sp>
        <p:nvSpPr>
          <p:cNvPr id="7" name="Rectangle 6"/>
          <p:cNvSpPr/>
          <p:nvPr userDrawn="1"/>
        </p:nvSpPr>
        <p:spPr>
          <a:xfrm>
            <a:off x="0" y="0"/>
            <a:ext cx="9144000" cy="514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39551" y="267494"/>
            <a:ext cx="8136905" cy="864096"/>
          </a:xfrm>
        </p:spPr>
        <p:txBody>
          <a:bodyPr/>
          <a:lstStyle>
            <a:lvl1pPr algn="l">
              <a:defRPr sz="2400">
                <a:solidFill>
                  <a:schemeClr val="bg1"/>
                </a:solidFill>
              </a:defRPr>
            </a:lvl1pPr>
          </a:lstStyle>
          <a:p>
            <a:r>
              <a:rPr lang="fi-FI"/>
              <a:t>Muokkaa perustyyl. napsautt.</a:t>
            </a:r>
            <a:endParaRPr lang="en-US"/>
          </a:p>
        </p:txBody>
      </p:sp>
      <p:sp>
        <p:nvSpPr>
          <p:cNvPr id="8" name="Text Placeholder 11"/>
          <p:cNvSpPr>
            <a:spLocks noGrp="1"/>
          </p:cNvSpPr>
          <p:nvPr>
            <p:ph type="body" sz="quarter" idx="20"/>
          </p:nvPr>
        </p:nvSpPr>
        <p:spPr>
          <a:xfrm>
            <a:off x="539552" y="1275606"/>
            <a:ext cx="8136904" cy="3240360"/>
          </a:xfrm>
        </p:spPr>
        <p:txBody>
          <a:bodyPr/>
          <a:lstStyle>
            <a:lvl1pPr marL="179388" marR="0" indent="-179388" algn="l" defTabSz="457200" rtl="0" eaLnBrk="1" fontAlgn="auto" latinLnBrk="0" hangingPunct="1">
              <a:lnSpc>
                <a:spcPct val="90000"/>
              </a:lnSpc>
              <a:spcBef>
                <a:spcPct val="20000"/>
              </a:spcBef>
              <a:spcAft>
                <a:spcPts val="0"/>
              </a:spcAft>
              <a:buClrTx/>
              <a:buSzTx/>
              <a:buFont typeface="Arial" charset="0"/>
              <a:buChar char="•"/>
              <a:tabLst/>
              <a:defRPr sz="1600">
                <a:solidFill>
                  <a:schemeClr val="bg1"/>
                </a:solidFill>
                <a:latin typeface="Georgia"/>
                <a:cs typeface="Georgia"/>
              </a:defRPr>
            </a:lvl1pPr>
            <a:lvl2pPr marL="357188" indent="-177800" algn="l">
              <a:lnSpc>
                <a:spcPct val="90000"/>
              </a:lnSpc>
              <a:spcBef>
                <a:spcPts val="600"/>
              </a:spcBef>
              <a:buFont typeface="Arial" charset="0"/>
              <a:buChar char="•"/>
              <a:defRPr sz="1400">
                <a:solidFill>
                  <a:schemeClr val="bg1"/>
                </a:solidFill>
                <a:latin typeface="Georgia"/>
                <a:cs typeface="Georgia"/>
              </a:defRPr>
            </a:lvl2pPr>
            <a:lvl3pPr marL="538163" indent="-171450" algn="l">
              <a:lnSpc>
                <a:spcPct val="90000"/>
              </a:lnSpc>
              <a:spcBef>
                <a:spcPts val="600"/>
              </a:spcBef>
              <a:buFont typeface="Arial" charset="0"/>
              <a:buChar char="•"/>
              <a:defRPr sz="1200">
                <a:solidFill>
                  <a:schemeClr val="bg1"/>
                </a:solidFill>
                <a:latin typeface="Georgia"/>
                <a:cs typeface="Georgia"/>
              </a:defRPr>
            </a:lvl3pPr>
            <a:lvl4pPr marL="719138" indent="-171450" algn="l">
              <a:lnSpc>
                <a:spcPct val="90000"/>
              </a:lnSpc>
              <a:buFont typeface="Arial" charset="0"/>
              <a:buChar char="•"/>
              <a:defRPr sz="1200">
                <a:solidFill>
                  <a:schemeClr val="bg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fi-FI"/>
              <a:t>Muokkaa tekstin perustyylejä</a:t>
            </a:r>
          </a:p>
          <a:p>
            <a:pPr lvl="1"/>
            <a:r>
              <a:rPr lang="fi-FI" dirty="0"/>
              <a:t>toinen taso</a:t>
            </a:r>
          </a:p>
          <a:p>
            <a:pPr lvl="2"/>
            <a:r>
              <a:rPr lang="fi-FI" dirty="0"/>
              <a:t>kolmas taso</a:t>
            </a:r>
          </a:p>
          <a:p>
            <a:pPr lvl="3"/>
            <a:r>
              <a:rPr lang="fi-FI" dirty="0"/>
              <a:t>neljäs taso</a:t>
            </a:r>
          </a:p>
        </p:txBody>
      </p:sp>
      <p:pic>
        <p:nvPicPr>
          <p:cNvPr id="10" name="Picture 3">
            <a:extLst>
              <a:ext uri="{FF2B5EF4-FFF2-40B4-BE49-F238E27FC236}">
                <a16:creationId xmlns:a16="http://schemas.microsoft.com/office/drawing/2014/main" id="{F07FB08B-7106-417F-B67C-99C23405A3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48825" y="4709479"/>
            <a:ext cx="1382400" cy="219453"/>
          </a:xfrm>
          <a:prstGeom prst="rect">
            <a:avLst/>
          </a:prstGeom>
        </p:spPr>
      </p:pic>
    </p:spTree>
    <p:extLst>
      <p:ext uri="{BB962C8B-B14F-4D97-AF65-F5344CB8AC3E}">
        <p14:creationId xmlns:p14="http://schemas.microsoft.com/office/powerpoint/2010/main" val="191966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ean kuvan kuvalaatikko ">
    <p:spTree>
      <p:nvGrpSpPr>
        <p:cNvPr id="1" name=""/>
        <p:cNvGrpSpPr/>
        <p:nvPr/>
      </p:nvGrpSpPr>
      <p:grpSpPr>
        <a:xfrm>
          <a:off x="0" y="0"/>
          <a:ext cx="0" cy="0"/>
          <a:chOff x="0" y="0"/>
          <a:chExt cx="0" cy="0"/>
        </a:xfrm>
      </p:grpSpPr>
      <p:sp>
        <p:nvSpPr>
          <p:cNvPr id="3" name="Content Placeholder 2"/>
          <p:cNvSpPr>
            <a:spLocks noGrp="1"/>
          </p:cNvSpPr>
          <p:nvPr>
            <p:ph sz="quarter" idx="20"/>
          </p:nvPr>
        </p:nvSpPr>
        <p:spPr>
          <a:xfrm>
            <a:off x="7827" y="0"/>
            <a:ext cx="3348038" cy="5143500"/>
          </a:xfrm>
        </p:spPr>
        <p:txBody>
          <a:bodyPr/>
          <a:lstStyle/>
          <a:p>
            <a:pPr lvl="0"/>
            <a:r>
              <a:rPr lang="fi-FI"/>
              <a:t>Muokkaa tekstin perustyylejä</a:t>
            </a:r>
          </a:p>
          <a:p>
            <a:pPr lvl="1"/>
            <a:r>
              <a:rPr lang="fi-FI"/>
              <a:t>toinen taso</a:t>
            </a:r>
          </a:p>
          <a:p>
            <a:pPr lvl="2"/>
            <a:r>
              <a:rPr lang="fi-FI"/>
              <a:t>kolmas taso</a:t>
            </a:r>
          </a:p>
          <a:p>
            <a:pPr lvl="3"/>
            <a:r>
              <a:rPr lang="fi-FI"/>
              <a:t>neljäs taso</a:t>
            </a:r>
          </a:p>
        </p:txBody>
      </p:sp>
      <p:sp>
        <p:nvSpPr>
          <p:cNvPr id="4" name="Tekstin paikkamerkki 6"/>
          <p:cNvSpPr>
            <a:spLocks noGrp="1"/>
          </p:cNvSpPr>
          <p:nvPr>
            <p:ph type="body" sz="quarter" idx="11"/>
          </p:nvPr>
        </p:nvSpPr>
        <p:spPr>
          <a:xfrm>
            <a:off x="3851920" y="411510"/>
            <a:ext cx="4824536" cy="576064"/>
          </a:xfrm>
        </p:spPr>
        <p:txBody>
          <a:bodyPr/>
          <a:lstStyle>
            <a:lvl1pPr marL="0" indent="0" algn="l">
              <a:lnSpc>
                <a:spcPct val="100000"/>
              </a:lnSpc>
              <a:spcBef>
                <a:spcPts val="0"/>
              </a:spcBef>
              <a:buFont typeface="Arial"/>
              <a:buNone/>
              <a:defRPr sz="1600" b="1">
                <a:latin typeface="Arial Black"/>
                <a:cs typeface="Arial Black"/>
              </a:defRPr>
            </a:lvl1pPr>
            <a:lvl2pPr marL="285750" indent="-285750">
              <a:buFont typeface="Arial" panose="020B0604020202020204" pitchFamily="34" charset="0"/>
              <a:buChar char="•"/>
              <a:defRPr/>
            </a:lvl2pPr>
            <a:lvl3pPr marL="0" indent="0" algn="l">
              <a:spcBef>
                <a:spcPts val="0"/>
              </a:spcBef>
              <a:buFont typeface="Arial"/>
              <a:buNone/>
              <a:defRPr sz="1600"/>
            </a:lvl3pPr>
            <a:lvl4pPr marL="0" indent="0" algn="l">
              <a:spcBef>
                <a:spcPts val="0"/>
              </a:spcBef>
              <a:buFont typeface="Arial"/>
              <a:buNone/>
              <a:defRPr sz="1600"/>
            </a:lvl4pPr>
            <a:lvl5pPr marL="0" indent="0" algn="l">
              <a:spcBef>
                <a:spcPts val="0"/>
              </a:spcBef>
              <a:buFont typeface="Arial"/>
              <a:buNone/>
              <a:defRPr sz="1600"/>
            </a:lvl5pPr>
          </a:lstStyle>
          <a:p>
            <a:pPr lvl="0"/>
            <a:r>
              <a:rPr lang="fi-FI"/>
              <a:t>Muokkaa tekstin perustyylejä</a:t>
            </a:r>
          </a:p>
        </p:txBody>
      </p:sp>
      <p:sp>
        <p:nvSpPr>
          <p:cNvPr id="5" name="Text Placeholder 8"/>
          <p:cNvSpPr>
            <a:spLocks noGrp="1"/>
          </p:cNvSpPr>
          <p:nvPr>
            <p:ph type="body" sz="quarter" idx="17"/>
          </p:nvPr>
        </p:nvSpPr>
        <p:spPr>
          <a:xfrm>
            <a:off x="395288" y="411162"/>
            <a:ext cx="2592536" cy="3960787"/>
          </a:xfrm>
        </p:spPr>
        <p:txBody>
          <a:bodyPr/>
          <a:lstStyle>
            <a:lvl1pPr marL="0" indent="0" algn="l">
              <a:buNone/>
              <a:defRPr sz="2400" b="1">
                <a:latin typeface="Arial Black"/>
                <a:cs typeface="Arial Black"/>
              </a:defRPr>
            </a:lvl1pPr>
          </a:lstStyle>
          <a:p>
            <a:pPr lvl="0"/>
            <a:r>
              <a:rPr lang="fi-FI"/>
              <a:t>Muokkaa tekstin perustyylejä</a:t>
            </a:r>
          </a:p>
        </p:txBody>
      </p:sp>
      <p:sp>
        <p:nvSpPr>
          <p:cNvPr id="6" name="Text Placeholder 11"/>
          <p:cNvSpPr>
            <a:spLocks noGrp="1"/>
          </p:cNvSpPr>
          <p:nvPr>
            <p:ph type="body" sz="quarter" idx="18"/>
          </p:nvPr>
        </p:nvSpPr>
        <p:spPr>
          <a:xfrm>
            <a:off x="3851920" y="987574"/>
            <a:ext cx="4823768" cy="3384376"/>
          </a:xfrm>
        </p:spPr>
        <p:txBody>
          <a:bodyPr/>
          <a:lstStyle>
            <a:lvl1pPr marL="179388" marR="0" indent="-179388" algn="l" defTabSz="457200" rtl="0" eaLnBrk="1" fontAlgn="auto" latinLnBrk="0" hangingPunct="1">
              <a:lnSpc>
                <a:spcPct val="90000"/>
              </a:lnSpc>
              <a:spcBef>
                <a:spcPct val="20000"/>
              </a:spcBef>
              <a:spcAft>
                <a:spcPts val="0"/>
              </a:spcAft>
              <a:buClrTx/>
              <a:buSzTx/>
              <a:buFont typeface="Arial" charset="0"/>
              <a:buChar char="•"/>
              <a:tabLst/>
              <a:defRPr sz="1600">
                <a:solidFill>
                  <a:schemeClr val="tx1"/>
                </a:solidFill>
                <a:latin typeface="Georgia"/>
                <a:cs typeface="Georgia"/>
              </a:defRPr>
            </a:lvl1pPr>
            <a:lvl2pPr marL="357188" indent="-177800" algn="l">
              <a:lnSpc>
                <a:spcPct val="90000"/>
              </a:lnSpc>
              <a:spcBef>
                <a:spcPts val="600"/>
              </a:spcBef>
              <a:buFont typeface="Arial" charset="0"/>
              <a:buChar char="•"/>
              <a:defRPr sz="1400">
                <a:solidFill>
                  <a:schemeClr val="tx1"/>
                </a:solidFill>
                <a:latin typeface="Georgia"/>
                <a:cs typeface="Georgia"/>
              </a:defRPr>
            </a:lvl2pPr>
            <a:lvl3pPr marL="538163" indent="-171450" algn="l" defTabSz="536575">
              <a:lnSpc>
                <a:spcPct val="90000"/>
              </a:lnSpc>
              <a:spcBef>
                <a:spcPts val="600"/>
              </a:spcBef>
              <a:buFont typeface="Arial" charset="0"/>
              <a:buChar char="•"/>
              <a:defRPr sz="1200">
                <a:solidFill>
                  <a:schemeClr val="tx1"/>
                </a:solidFill>
                <a:latin typeface="Georgia"/>
                <a:cs typeface="Georgia"/>
              </a:defRPr>
            </a:lvl3pPr>
            <a:lvl4pPr marL="719138" indent="-171450" algn="l">
              <a:lnSpc>
                <a:spcPct val="90000"/>
              </a:lnSpc>
              <a:buFont typeface="Arial"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p:txBody>
      </p:sp>
      <p:pic>
        <p:nvPicPr>
          <p:cNvPr id="7" name="Picture 6">
            <a:extLst>
              <a:ext uri="{FF2B5EF4-FFF2-40B4-BE49-F238E27FC236}">
                <a16:creationId xmlns:a16="http://schemas.microsoft.com/office/drawing/2014/main" id="{E4D9210E-E6DB-4DC8-8BCD-CC3EAB47DA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0442" y="4709479"/>
            <a:ext cx="1380783" cy="219196"/>
          </a:xfrm>
          <a:prstGeom prst="rect">
            <a:avLst/>
          </a:prstGeom>
        </p:spPr>
      </p:pic>
    </p:spTree>
    <p:extLst>
      <p:ext uri="{BB962C8B-B14F-4D97-AF65-F5344CB8AC3E}">
        <p14:creationId xmlns:p14="http://schemas.microsoft.com/office/powerpoint/2010/main" val="169087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ea kuva ja negateksti">
    <p:spTree>
      <p:nvGrpSpPr>
        <p:cNvPr id="1" name=""/>
        <p:cNvGrpSpPr/>
        <p:nvPr/>
      </p:nvGrpSpPr>
      <p:grpSpPr>
        <a:xfrm>
          <a:off x="0" y="0"/>
          <a:ext cx="0" cy="0"/>
          <a:chOff x="0" y="0"/>
          <a:chExt cx="0" cy="0"/>
        </a:xfrm>
      </p:grpSpPr>
      <p:sp>
        <p:nvSpPr>
          <p:cNvPr id="3" name="Content Placeholder 2"/>
          <p:cNvSpPr>
            <a:spLocks noGrp="1"/>
          </p:cNvSpPr>
          <p:nvPr>
            <p:ph sz="quarter" idx="20"/>
          </p:nvPr>
        </p:nvSpPr>
        <p:spPr>
          <a:xfrm>
            <a:off x="0" y="0"/>
            <a:ext cx="3348038" cy="5143500"/>
          </a:xfrm>
          <a:solidFill>
            <a:schemeClr val="tx1"/>
          </a:solidFill>
        </p:spPr>
        <p:txBody>
          <a:bodyPr/>
          <a:lstStyle/>
          <a:p>
            <a:pPr lvl="0"/>
            <a:r>
              <a:rPr lang="fi-FI"/>
              <a:t>Muokkaa tekstin perustyylejä</a:t>
            </a:r>
          </a:p>
          <a:p>
            <a:pPr lvl="1"/>
            <a:r>
              <a:rPr lang="fi-FI"/>
              <a:t>toinen taso</a:t>
            </a:r>
          </a:p>
          <a:p>
            <a:pPr lvl="2"/>
            <a:r>
              <a:rPr lang="fi-FI"/>
              <a:t>kolmas taso</a:t>
            </a:r>
          </a:p>
          <a:p>
            <a:pPr lvl="3"/>
            <a:r>
              <a:rPr lang="fi-FI"/>
              <a:t>neljäs taso</a:t>
            </a:r>
          </a:p>
        </p:txBody>
      </p:sp>
      <p:sp>
        <p:nvSpPr>
          <p:cNvPr id="5" name="Tekstin paikkamerkki 6"/>
          <p:cNvSpPr>
            <a:spLocks noGrp="1"/>
          </p:cNvSpPr>
          <p:nvPr>
            <p:ph type="body" sz="quarter" idx="11"/>
          </p:nvPr>
        </p:nvSpPr>
        <p:spPr>
          <a:xfrm>
            <a:off x="3851920" y="411510"/>
            <a:ext cx="4824536" cy="576064"/>
          </a:xfrm>
        </p:spPr>
        <p:txBody>
          <a:bodyPr/>
          <a:lstStyle>
            <a:lvl1pPr marL="0" indent="0" algn="l">
              <a:lnSpc>
                <a:spcPct val="100000"/>
              </a:lnSpc>
              <a:spcBef>
                <a:spcPts val="0"/>
              </a:spcBef>
              <a:buFont typeface="Arial"/>
              <a:buNone/>
              <a:defRPr sz="1600" b="1">
                <a:latin typeface="Arial Black"/>
                <a:cs typeface="Arial Black"/>
              </a:defRPr>
            </a:lvl1pPr>
            <a:lvl2pPr marL="285750" indent="-285750">
              <a:buFont typeface="Arial" panose="020B0604020202020204" pitchFamily="34" charset="0"/>
              <a:buChar char="•"/>
              <a:defRPr/>
            </a:lvl2pPr>
            <a:lvl3pPr marL="0" indent="0" algn="l">
              <a:spcBef>
                <a:spcPts val="0"/>
              </a:spcBef>
              <a:buFont typeface="Arial"/>
              <a:buNone/>
              <a:defRPr sz="1600"/>
            </a:lvl3pPr>
            <a:lvl4pPr marL="0" indent="0" algn="l">
              <a:spcBef>
                <a:spcPts val="0"/>
              </a:spcBef>
              <a:buFont typeface="Arial"/>
              <a:buNone/>
              <a:defRPr sz="1600"/>
            </a:lvl4pPr>
            <a:lvl5pPr marL="0" indent="0" algn="l">
              <a:spcBef>
                <a:spcPts val="0"/>
              </a:spcBef>
              <a:buFont typeface="Arial"/>
              <a:buNone/>
              <a:defRPr sz="1600"/>
            </a:lvl5pPr>
          </a:lstStyle>
          <a:p>
            <a:pPr lvl="0"/>
            <a:r>
              <a:rPr lang="fi-FI"/>
              <a:t>Muokkaa tekstin perustyylejä</a:t>
            </a:r>
          </a:p>
        </p:txBody>
      </p:sp>
      <p:sp>
        <p:nvSpPr>
          <p:cNvPr id="10" name="Text Placeholder 11"/>
          <p:cNvSpPr>
            <a:spLocks noGrp="1"/>
          </p:cNvSpPr>
          <p:nvPr>
            <p:ph type="body" sz="quarter" idx="18"/>
          </p:nvPr>
        </p:nvSpPr>
        <p:spPr>
          <a:xfrm>
            <a:off x="3851920" y="987574"/>
            <a:ext cx="4823768" cy="3384376"/>
          </a:xfrm>
        </p:spPr>
        <p:txBody>
          <a:bodyPr/>
          <a:lstStyle>
            <a:lvl1pPr marL="179388" marR="0" indent="-179388" algn="l" defTabSz="457200" rtl="0" eaLnBrk="1" fontAlgn="auto" latinLnBrk="0" hangingPunct="1">
              <a:lnSpc>
                <a:spcPct val="90000"/>
              </a:lnSpc>
              <a:spcBef>
                <a:spcPct val="20000"/>
              </a:spcBef>
              <a:spcAft>
                <a:spcPts val="0"/>
              </a:spcAft>
              <a:buClrTx/>
              <a:buSzTx/>
              <a:buFont typeface="Arial" charset="0"/>
              <a:buChar char="•"/>
              <a:tabLst/>
              <a:defRPr sz="1600">
                <a:solidFill>
                  <a:schemeClr val="tx1"/>
                </a:solidFill>
                <a:latin typeface="Georgia"/>
                <a:cs typeface="Georgia"/>
              </a:defRPr>
            </a:lvl1pPr>
            <a:lvl2pPr marL="357188" indent="-177800" algn="l">
              <a:lnSpc>
                <a:spcPct val="90000"/>
              </a:lnSpc>
              <a:spcBef>
                <a:spcPts val="600"/>
              </a:spcBef>
              <a:buFont typeface="Arial" charset="0"/>
              <a:buChar char="•"/>
              <a:defRPr sz="1400">
                <a:solidFill>
                  <a:schemeClr val="tx1"/>
                </a:solidFill>
                <a:latin typeface="Georgia"/>
                <a:cs typeface="Georgia"/>
              </a:defRPr>
            </a:lvl2pPr>
            <a:lvl3pPr marL="538163" indent="-171450" algn="l">
              <a:lnSpc>
                <a:spcPct val="90000"/>
              </a:lnSpc>
              <a:spcBef>
                <a:spcPts val="600"/>
              </a:spcBef>
              <a:buFont typeface="Arial" charset="0"/>
              <a:buChar char="•"/>
              <a:defRPr sz="1200">
                <a:solidFill>
                  <a:schemeClr val="tx1"/>
                </a:solidFill>
                <a:latin typeface="Georgia"/>
                <a:cs typeface="Georgia"/>
              </a:defRPr>
            </a:lvl3pPr>
            <a:lvl4pPr marL="719138" indent="-171450" algn="l">
              <a:lnSpc>
                <a:spcPct val="90000"/>
              </a:lnSpc>
              <a:buFont typeface="Arial" charset="0"/>
              <a:buChar char="•"/>
              <a:defRPr sz="1200">
                <a:solidFill>
                  <a:schemeClr val="tx1"/>
                </a:solidFill>
                <a:latin typeface="Georgia"/>
                <a:cs typeface="Georgia"/>
              </a:defRPr>
            </a:lvl4pPr>
            <a:lvl5pPr marL="108000" indent="-285750" algn="l">
              <a:buFont typeface="Arial"/>
              <a:buChar char="•"/>
              <a:defRPr sz="1400">
                <a:solidFill>
                  <a:schemeClr val="tx1"/>
                </a:solidFill>
                <a:latin typeface="Georgia"/>
                <a:cs typeface="Georgia"/>
              </a:defRPr>
            </a:lvl5pPr>
          </a:lstStyle>
          <a:p>
            <a:pPr lvl="0"/>
            <a:r>
              <a:rPr lang="fi-FI"/>
              <a:t>Muokkaa tekstin perustyylejä</a:t>
            </a:r>
          </a:p>
          <a:p>
            <a:pPr lvl="1"/>
            <a:r>
              <a:rPr lang="fi-FI" dirty="0"/>
              <a:t>toinen taso</a:t>
            </a:r>
          </a:p>
          <a:p>
            <a:pPr lvl="2"/>
            <a:r>
              <a:rPr lang="fi-FI" dirty="0"/>
              <a:t>kolmas taso</a:t>
            </a:r>
          </a:p>
          <a:p>
            <a:pPr lvl="3"/>
            <a:r>
              <a:rPr lang="fi-FI" dirty="0"/>
              <a:t>neljäs taso</a:t>
            </a:r>
          </a:p>
        </p:txBody>
      </p:sp>
      <p:sp>
        <p:nvSpPr>
          <p:cNvPr id="4" name="Text Placeholder 8"/>
          <p:cNvSpPr>
            <a:spLocks noGrp="1"/>
          </p:cNvSpPr>
          <p:nvPr>
            <p:ph type="body" sz="quarter" idx="17"/>
          </p:nvPr>
        </p:nvSpPr>
        <p:spPr>
          <a:xfrm>
            <a:off x="395288" y="411162"/>
            <a:ext cx="2592536" cy="3960787"/>
          </a:xfrm>
        </p:spPr>
        <p:txBody>
          <a:bodyPr/>
          <a:lstStyle>
            <a:lvl1pPr marL="0" indent="0" algn="l">
              <a:buNone/>
              <a:defRPr sz="2400" b="1">
                <a:solidFill>
                  <a:schemeClr val="bg1"/>
                </a:solidFill>
                <a:latin typeface="Arial Black"/>
                <a:cs typeface="Arial Black"/>
              </a:defRPr>
            </a:lvl1pPr>
          </a:lstStyle>
          <a:p>
            <a:pPr lvl="0"/>
            <a:r>
              <a:rPr lang="fi-FI"/>
              <a:t>Muokkaa tekstin perustyylejä</a:t>
            </a:r>
          </a:p>
        </p:txBody>
      </p:sp>
      <p:pic>
        <p:nvPicPr>
          <p:cNvPr id="6" name="Picture 6">
            <a:extLst>
              <a:ext uri="{FF2B5EF4-FFF2-40B4-BE49-F238E27FC236}">
                <a16:creationId xmlns:a16="http://schemas.microsoft.com/office/drawing/2014/main" id="{E4D9210E-E6DB-4DC8-8BCD-CC3EAB47DA5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0442" y="4709479"/>
            <a:ext cx="1380783" cy="219196"/>
          </a:xfrm>
          <a:prstGeom prst="rect">
            <a:avLst/>
          </a:prstGeom>
        </p:spPr>
      </p:pic>
    </p:spTree>
    <p:extLst>
      <p:ext uri="{BB962C8B-B14F-4D97-AF65-F5344CB8AC3E}">
        <p14:creationId xmlns:p14="http://schemas.microsoft.com/office/powerpoint/2010/main" val="492867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Otsikon paikkamerkki 1"/>
          <p:cNvSpPr>
            <a:spLocks noGrp="1"/>
          </p:cNvSpPr>
          <p:nvPr>
            <p:ph type="title"/>
          </p:nvPr>
        </p:nvSpPr>
        <p:spPr>
          <a:xfrm>
            <a:off x="467544" y="267494"/>
            <a:ext cx="8208912" cy="808773"/>
          </a:xfrm>
          <a:prstGeom prst="rect">
            <a:avLst/>
          </a:prstGeom>
        </p:spPr>
        <p:txBody>
          <a:bodyPr vert="horz" lIns="0" tIns="0" rIns="0" bIns="0" rtlCol="0" anchor="ctr" anchorCtr="0">
            <a:noAutofit/>
          </a:bodyPr>
          <a:lstStyle/>
          <a:p>
            <a:r>
              <a:rPr lang="fi-FI"/>
              <a:t>Muokkaa perustyyl. napsautt.</a:t>
            </a:r>
          </a:p>
        </p:txBody>
      </p:sp>
      <p:sp>
        <p:nvSpPr>
          <p:cNvPr id="17" name="Tekstin paikkamerkki 2"/>
          <p:cNvSpPr>
            <a:spLocks noGrp="1"/>
          </p:cNvSpPr>
          <p:nvPr>
            <p:ph type="body" idx="1"/>
          </p:nvPr>
        </p:nvSpPr>
        <p:spPr>
          <a:xfrm>
            <a:off x="467544" y="1203598"/>
            <a:ext cx="8208912" cy="3312368"/>
          </a:xfrm>
          <a:prstGeom prst="rect">
            <a:avLst/>
          </a:prstGeom>
        </p:spPr>
        <p:txBody>
          <a:bodyPr vert="horz" lIns="0" tIns="0" rIns="0" bIns="0" rtlCol="0" anchor="t" anchorCtr="0">
            <a:no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0"/>
            <a:endParaRPr lang="fi-FI" dirty="0"/>
          </a:p>
          <a:p>
            <a:pPr lvl="0"/>
            <a:endParaRPr lang="fi-FI" dirty="0"/>
          </a:p>
        </p:txBody>
      </p:sp>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91" r:id="rId1"/>
    <p:sldLayoutId id="2147486092" r:id="rId2"/>
    <p:sldLayoutId id="2147486111" r:id="rId3"/>
    <p:sldLayoutId id="2147486078" r:id="rId4"/>
    <p:sldLayoutId id="2147486094" r:id="rId5"/>
    <p:sldLayoutId id="2147486082" r:id="rId6"/>
    <p:sldLayoutId id="2147486083" r:id="rId7"/>
    <p:sldLayoutId id="2147486093" r:id="rId8"/>
    <p:sldLayoutId id="2147486081" r:id="rId9"/>
    <p:sldLayoutId id="2147486075" r:id="rId10"/>
    <p:sldLayoutId id="2147486074" r:id="rId11"/>
    <p:sldLayoutId id="2147486086" r:id="rId12"/>
    <p:sldLayoutId id="2147486087" r:id="rId13"/>
    <p:sldLayoutId id="2147486084" r:id="rId14"/>
    <p:sldLayoutId id="2147486085" r:id="rId15"/>
  </p:sldLayoutIdLst>
  <p:hf hdr="0" ftr="0" dt="0"/>
  <p:txStyles>
    <p:titleStyle>
      <a:lvl1pPr algn="l" defTabSz="457200" rtl="0" eaLnBrk="1" latinLnBrk="0" hangingPunct="1">
        <a:spcBef>
          <a:spcPct val="0"/>
        </a:spcBef>
        <a:buNone/>
        <a:defRPr sz="2400" b="0" i="0" kern="1200">
          <a:solidFill>
            <a:schemeClr val="tx1"/>
          </a:solidFill>
          <a:latin typeface="+mj-lt"/>
          <a:ea typeface="+mj-ea"/>
          <a:cs typeface="Arial Black"/>
        </a:defRPr>
      </a:lvl1pPr>
    </p:titleStyle>
    <p:bodyStyle>
      <a:lvl1pPr marL="179388" indent="-179388" algn="l" defTabSz="457200" rtl="0" eaLnBrk="1" latinLnBrk="0" hangingPunct="1">
        <a:lnSpc>
          <a:spcPct val="100000"/>
        </a:lnSpc>
        <a:spcBef>
          <a:spcPct val="20000"/>
        </a:spcBef>
        <a:buFont typeface="Arial" charset="0"/>
        <a:buChar char="•"/>
        <a:defRPr sz="1500" b="0" i="0" kern="1200">
          <a:solidFill>
            <a:schemeClr val="tx1"/>
          </a:solidFill>
          <a:latin typeface="+mn-lt"/>
          <a:ea typeface="+mn-ea"/>
          <a:cs typeface="Georgia"/>
        </a:defRPr>
      </a:lvl1pPr>
      <a:lvl2pPr marL="357188" indent="-177800" algn="l" defTabSz="457200" rtl="0" eaLnBrk="1" latinLnBrk="0" hangingPunct="1">
        <a:lnSpc>
          <a:spcPct val="100000"/>
        </a:lnSpc>
        <a:spcBef>
          <a:spcPct val="20000"/>
        </a:spcBef>
        <a:buFont typeface="Arial" charset="0"/>
        <a:buChar char="•"/>
        <a:defRPr sz="15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Arial" charset="0"/>
        <a:buChar char="•"/>
        <a:defRPr sz="15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Arial" charset="0"/>
        <a:buChar char="•"/>
        <a:defRPr sz="15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eratauko.fi/tyokalu/keskustelun-ohjauskort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s://www.sitra.fi/artikkelit/nain-kaannat-vaittelyn-dialogiksi-kolme-inhimillista-ohjetta/"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yle.fi/aihe/artikkeli/2020/11/16/testaa-itsesi-millainen-nettikeskustelija-olet" TargetMode="External"/><Relationship Id="rId2" Type="http://schemas.openxmlformats.org/officeDocument/2006/relationships/hyperlink" Target="https://yle.fi/uutiset/3-11647781"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CE44E54F-229A-4D98-9E7D-93411BE99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302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3658" y="1216891"/>
            <a:ext cx="5176684" cy="3648437"/>
          </a:xfrm>
          <a:prstGeom prst="rect">
            <a:avLst/>
          </a:prstGeom>
        </p:spPr>
      </p:pic>
      <p:sp>
        <p:nvSpPr>
          <p:cNvPr id="2" name="Tekstiruutu 1">
            <a:extLst>
              <a:ext uri="{FF2B5EF4-FFF2-40B4-BE49-F238E27FC236}">
                <a16:creationId xmlns:a16="http://schemas.microsoft.com/office/drawing/2014/main" id="{01632434-6050-431F-ABD8-634B4A3E0E05}"/>
              </a:ext>
            </a:extLst>
          </p:cNvPr>
          <p:cNvSpPr txBox="1"/>
          <p:nvPr/>
        </p:nvSpPr>
        <p:spPr>
          <a:xfrm>
            <a:off x="404454" y="192470"/>
            <a:ext cx="8335092" cy="116955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fi-FI" sz="2400" dirty="0">
                <a:latin typeface="+mj-lt"/>
              </a:rPr>
              <a:t>Lataa käyttöösi Erätauko-keskustelukortit</a:t>
            </a:r>
          </a:p>
          <a:p>
            <a:pPr algn="ctr"/>
            <a:r>
              <a:rPr lang="fi-FI" sz="2400" dirty="0">
                <a:latin typeface="+mj-lt"/>
              </a:rPr>
              <a:t> </a:t>
            </a:r>
            <a:r>
              <a:rPr lang="fi-FI" sz="1400" dirty="0">
                <a:latin typeface="+mn-lt"/>
              </a:rPr>
              <a:t>Lue ja perehdy kortteihin ennen keskustelun vetämistä, korteissa runsaasti ”sano näin” ohjausvinkkejä. </a:t>
            </a:r>
          </a:p>
          <a:p>
            <a:pPr algn="ctr"/>
            <a:r>
              <a:rPr lang="fi-FI" sz="1400" dirty="0">
                <a:latin typeface="+mn-lt"/>
              </a:rPr>
              <a:t> </a:t>
            </a:r>
            <a:r>
              <a:rPr lang="fi-FI" sz="1400" dirty="0">
                <a:latin typeface="+mn-lt"/>
                <a:cs typeface="Arial"/>
                <a:hlinkClick r:id="rId4">
                  <a:extLst>
                    <a:ext uri="{A12FA001-AC4F-418D-AE19-62706E023703}">
                      <ahyp:hlinkClr xmlns:ahyp="http://schemas.microsoft.com/office/drawing/2018/hyperlinkcolor" val="tx"/>
                    </a:ext>
                  </a:extLst>
                </a:hlinkClick>
              </a:rPr>
              <a:t>https://www.eratauko.fi/tyokalu/keskustelun-ohjauskortit/</a:t>
            </a:r>
            <a:endParaRPr lang="fi-FI" sz="1400" dirty="0">
              <a:latin typeface="+mn-lt"/>
              <a:cs typeface="Arial" charset="0"/>
            </a:endParaRPr>
          </a:p>
          <a:p>
            <a:endParaRPr lang="fi-FI" sz="1400" dirty="0">
              <a:cs typeface="Arial"/>
            </a:endParaRPr>
          </a:p>
        </p:txBody>
      </p:sp>
    </p:spTree>
    <p:extLst>
      <p:ext uri="{BB962C8B-B14F-4D97-AF65-F5344CB8AC3E}">
        <p14:creationId xmlns:p14="http://schemas.microsoft.com/office/powerpoint/2010/main" val="157898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3415709"/>
            <a:ext cx="2303721" cy="1727791"/>
          </a:xfrm>
          <a:prstGeom prst="rect">
            <a:avLst/>
          </a:prstGeom>
        </p:spPr>
      </p:pic>
      <p:sp>
        <p:nvSpPr>
          <p:cNvPr id="2" name="Otsikko 1"/>
          <p:cNvSpPr>
            <a:spLocks noGrp="1"/>
          </p:cNvSpPr>
          <p:nvPr>
            <p:ph type="title"/>
          </p:nvPr>
        </p:nvSpPr>
        <p:spPr>
          <a:xfrm>
            <a:off x="519754" y="399925"/>
            <a:ext cx="6156684" cy="457994"/>
          </a:xfrm>
        </p:spPr>
        <p:txBody>
          <a:bodyPr/>
          <a:lstStyle/>
          <a:p>
            <a:r>
              <a:rPr lang="fi-FI" b="1" dirty="0">
                <a:solidFill>
                  <a:srgbClr val="FFE600"/>
                </a:solidFill>
              </a:rPr>
              <a:t>11 kikkaa </a:t>
            </a:r>
            <a:r>
              <a:rPr lang="fi-FI" b="1" dirty="0"/>
              <a:t>tuhota dialogi</a:t>
            </a:r>
            <a:endParaRPr lang="fi-FI" dirty="0"/>
          </a:p>
        </p:txBody>
      </p:sp>
      <p:sp>
        <p:nvSpPr>
          <p:cNvPr id="3" name="Sisällön paikkamerkki 2"/>
          <p:cNvSpPr>
            <a:spLocks noGrp="1"/>
          </p:cNvSpPr>
          <p:nvPr>
            <p:ph sz="quarter" idx="4294967295"/>
          </p:nvPr>
        </p:nvSpPr>
        <p:spPr>
          <a:xfrm>
            <a:off x="519753" y="961812"/>
            <a:ext cx="3931745" cy="3199063"/>
          </a:xfrm>
        </p:spPr>
        <p:txBody>
          <a:bodyPr/>
          <a:lstStyle/>
          <a:p>
            <a:pPr marL="326654" indent="-272654">
              <a:spcBef>
                <a:spcPts val="288"/>
              </a:spcBef>
              <a:spcAft>
                <a:spcPts val="100"/>
              </a:spcAft>
              <a:buFont typeface="+mj-lt"/>
              <a:buAutoNum type="arabicPeriod"/>
            </a:pPr>
            <a:r>
              <a:rPr lang="fi-FI" sz="1200" b="1" dirty="0">
                <a:solidFill>
                  <a:schemeClr val="accent5"/>
                </a:solidFill>
              </a:rPr>
              <a:t>Käännytä</a:t>
            </a:r>
            <a:r>
              <a:rPr lang="fi-FI" sz="1200" dirty="0">
                <a:solidFill>
                  <a:schemeClr val="bg2"/>
                </a:solidFill>
              </a:rPr>
              <a:t> – älä anna periksi, käännytä muut puolellesi, pakota </a:t>
            </a:r>
            <a:br>
              <a:rPr lang="fi-FI" sz="1200" dirty="0">
                <a:solidFill>
                  <a:schemeClr val="bg2"/>
                </a:solidFill>
              </a:rPr>
            </a:br>
            <a:r>
              <a:rPr lang="fi-FI" sz="1200" dirty="0">
                <a:solidFill>
                  <a:schemeClr val="bg2"/>
                </a:solidFill>
              </a:rPr>
              <a:t>heidät ymmärtämään edes nimellisesti   ”pakkohan </a:t>
            </a:r>
            <a:r>
              <a:rPr lang="fi-FI" sz="1200" dirty="0" err="1">
                <a:solidFill>
                  <a:schemeClr val="bg2"/>
                </a:solidFill>
              </a:rPr>
              <a:t>sun</a:t>
            </a:r>
            <a:r>
              <a:rPr lang="fi-FI" sz="1200" dirty="0">
                <a:solidFill>
                  <a:schemeClr val="bg2"/>
                </a:solidFill>
              </a:rPr>
              <a:t> on ymmärtää ..”</a:t>
            </a:r>
          </a:p>
          <a:p>
            <a:pPr marL="326654" indent="-272654">
              <a:spcBef>
                <a:spcPts val="288"/>
              </a:spcBef>
              <a:spcAft>
                <a:spcPts val="100"/>
              </a:spcAft>
              <a:buFont typeface="+mj-lt"/>
              <a:buAutoNum type="arabicPeriod"/>
            </a:pPr>
            <a:r>
              <a:rPr lang="fi-FI" sz="1200" b="1" dirty="0">
                <a:solidFill>
                  <a:schemeClr val="accent5"/>
                </a:solidFill>
              </a:rPr>
              <a:t>Keskeytä</a:t>
            </a:r>
            <a:r>
              <a:rPr lang="fi-FI" sz="1200" dirty="0">
                <a:solidFill>
                  <a:schemeClr val="bg2"/>
                </a:solidFill>
              </a:rPr>
              <a:t> – tiedät tai arvaat kuitenkin etukäteen, mitä toinen aikoo sanoa   ”hei </a:t>
            </a:r>
            <a:r>
              <a:rPr lang="fi-FI" sz="1200" dirty="0" err="1">
                <a:solidFill>
                  <a:schemeClr val="bg2"/>
                </a:solidFill>
              </a:rPr>
              <a:t>sori</a:t>
            </a:r>
            <a:r>
              <a:rPr lang="fi-FI" sz="1200" dirty="0">
                <a:solidFill>
                  <a:schemeClr val="bg2"/>
                </a:solidFill>
              </a:rPr>
              <a:t> …”</a:t>
            </a:r>
          </a:p>
          <a:p>
            <a:pPr marL="326654" indent="-272654">
              <a:spcBef>
                <a:spcPts val="288"/>
              </a:spcBef>
              <a:spcAft>
                <a:spcPts val="100"/>
              </a:spcAft>
              <a:buFont typeface="+mj-lt"/>
              <a:buAutoNum type="arabicPeriod"/>
            </a:pPr>
            <a:r>
              <a:rPr lang="fi-FI" sz="1200" b="1" dirty="0">
                <a:solidFill>
                  <a:schemeClr val="accent5"/>
                </a:solidFill>
              </a:rPr>
              <a:t>Voita</a:t>
            </a:r>
            <a:r>
              <a:rPr lang="fi-FI" sz="1200" dirty="0">
                <a:solidFill>
                  <a:schemeClr val="bg2"/>
                </a:solidFill>
              </a:rPr>
              <a:t> –  kerää pisteitä, voita väittely, ole nokkela   ”ihan </a:t>
            </a:r>
            <a:r>
              <a:rPr lang="fi-FI" sz="1200" dirty="0" err="1">
                <a:solidFill>
                  <a:schemeClr val="bg2"/>
                </a:solidFill>
              </a:rPr>
              <a:t>tosissasko</a:t>
            </a:r>
            <a:r>
              <a:rPr lang="fi-FI" sz="1200" dirty="0">
                <a:solidFill>
                  <a:schemeClr val="bg2"/>
                </a:solidFill>
              </a:rPr>
              <a:t> …”</a:t>
            </a:r>
          </a:p>
          <a:p>
            <a:pPr marL="326654" indent="-272654">
              <a:spcBef>
                <a:spcPts val="288"/>
              </a:spcBef>
              <a:spcAft>
                <a:spcPts val="100"/>
              </a:spcAft>
              <a:buFont typeface="+mj-lt"/>
              <a:buAutoNum type="arabicPeriod"/>
            </a:pPr>
            <a:r>
              <a:rPr lang="fi-FI" sz="1200" b="1" dirty="0">
                <a:solidFill>
                  <a:schemeClr val="accent5"/>
                </a:solidFill>
              </a:rPr>
              <a:t>Vetäydy </a:t>
            </a:r>
            <a:r>
              <a:rPr lang="fi-FI" sz="1200" dirty="0">
                <a:solidFill>
                  <a:schemeClr val="bg2"/>
                </a:solidFill>
              </a:rPr>
              <a:t>– pysyttely omassa boxissasi, älä kerro ajatuksistasi –  … </a:t>
            </a:r>
          </a:p>
          <a:p>
            <a:pPr marL="326654" indent="-272654">
              <a:spcBef>
                <a:spcPts val="288"/>
              </a:spcBef>
              <a:spcAft>
                <a:spcPts val="100"/>
              </a:spcAft>
              <a:buFont typeface="+mj-lt"/>
              <a:buAutoNum type="arabicPeriod"/>
            </a:pPr>
            <a:r>
              <a:rPr lang="fi-FI" sz="1200" b="1" dirty="0">
                <a:solidFill>
                  <a:schemeClr val="accent5"/>
                </a:solidFill>
              </a:rPr>
              <a:t>Pitäydy</a:t>
            </a:r>
            <a:r>
              <a:rPr lang="fi-FI" sz="1200" dirty="0">
                <a:solidFill>
                  <a:schemeClr val="bg2"/>
                </a:solidFill>
              </a:rPr>
              <a:t> – jos jokin asia ei sovi viitekehykseesi, unohda se   ”</a:t>
            </a:r>
            <a:r>
              <a:rPr lang="fi-FI" sz="1200" dirty="0" err="1">
                <a:solidFill>
                  <a:schemeClr val="bg2"/>
                </a:solidFill>
              </a:rPr>
              <a:t>Mun</a:t>
            </a:r>
            <a:r>
              <a:rPr lang="fi-FI" sz="1200" dirty="0">
                <a:solidFill>
                  <a:schemeClr val="bg2"/>
                </a:solidFill>
              </a:rPr>
              <a:t> on tosi vaikea …”</a:t>
            </a:r>
          </a:p>
        </p:txBody>
      </p:sp>
      <p:sp>
        <p:nvSpPr>
          <p:cNvPr id="7" name="Sisällön paikkamerkki 2"/>
          <p:cNvSpPr txBox="1">
            <a:spLocks/>
          </p:cNvSpPr>
          <p:nvPr/>
        </p:nvSpPr>
        <p:spPr>
          <a:xfrm>
            <a:off x="4586177" y="945428"/>
            <a:ext cx="3990754" cy="3199063"/>
          </a:xfrm>
          <a:prstGeom prst="rect">
            <a:avLst/>
          </a:prstGeom>
        </p:spPr>
        <p:txBody>
          <a:bodyPr vert="horz" lIns="0" tIns="0" rIns="0" bIns="0" rtlCol="0" anchor="t" anchorCtr="0">
            <a:noAutofit/>
          </a:bodyPr>
          <a:lstStyle>
            <a:lvl1pPr marL="134541" indent="-134541" algn="l" defTabSz="342900" rtl="0" eaLnBrk="1" latinLnBrk="0" hangingPunct="1">
              <a:spcBef>
                <a:spcPct val="20000"/>
              </a:spcBef>
              <a:buFont typeface="Lucida Grande"/>
              <a:buChar char="-"/>
              <a:defRPr sz="1200" b="0" i="0" kern="1200">
                <a:solidFill>
                  <a:schemeClr val="bg1"/>
                </a:solidFill>
                <a:latin typeface="+mn-lt"/>
                <a:ea typeface="+mn-ea"/>
                <a:cs typeface="Georgia"/>
              </a:defRPr>
            </a:lvl1pPr>
            <a:lvl2pPr marL="267891" indent="-133350" algn="l" defTabSz="342900" rtl="0" eaLnBrk="1" latinLnBrk="0" hangingPunct="1">
              <a:spcBef>
                <a:spcPct val="20000"/>
              </a:spcBef>
              <a:buFont typeface="Georgia" panose="02040502050405020303" pitchFamily="18" charset="0"/>
              <a:buChar char="–"/>
              <a:defRPr sz="1050" b="0" i="0" kern="1200">
                <a:solidFill>
                  <a:schemeClr val="bg1"/>
                </a:solidFill>
                <a:latin typeface="+mn-lt"/>
                <a:ea typeface="+mn-ea"/>
                <a:cs typeface="Georgia"/>
              </a:defRPr>
            </a:lvl2pPr>
            <a:lvl3pPr marL="402431" indent="-128588" algn="l" defTabSz="342900" rtl="0" eaLnBrk="1" latinLnBrk="0" hangingPunct="1">
              <a:spcBef>
                <a:spcPct val="20000"/>
              </a:spcBef>
              <a:buFont typeface="Georgia" panose="02040502050405020303" pitchFamily="18" charset="0"/>
              <a:buChar char="–"/>
              <a:defRPr sz="900" b="0" i="0" kern="1200">
                <a:solidFill>
                  <a:schemeClr val="bg1"/>
                </a:solidFill>
                <a:latin typeface="+mn-lt"/>
                <a:ea typeface="+mn-ea"/>
                <a:cs typeface="Georgia"/>
              </a:defRPr>
            </a:lvl3pPr>
            <a:lvl4pPr marL="540544" indent="-128588" algn="l" defTabSz="342900" rtl="0" eaLnBrk="1" latinLnBrk="0" hangingPunct="1">
              <a:spcBef>
                <a:spcPct val="20000"/>
              </a:spcBef>
              <a:buFont typeface="Georgia" panose="02040502050405020303" pitchFamily="18" charset="0"/>
              <a:buChar char="–"/>
              <a:defRPr sz="900" b="0" i="0" kern="1200">
                <a:solidFill>
                  <a:schemeClr val="bg1"/>
                </a:solidFill>
                <a:latin typeface="+mn-lt"/>
                <a:ea typeface="+mn-ea"/>
                <a:cs typeface="Georgia"/>
              </a:defRPr>
            </a:lvl4pPr>
            <a:lvl5pPr marL="1371600" indent="0" algn="ctr" defTabSz="342900" rtl="0" eaLnBrk="1" latinLnBrk="0" hangingPunct="1">
              <a:spcBef>
                <a:spcPct val="20000"/>
              </a:spcBef>
              <a:buFont typeface="Arial"/>
              <a:buNone/>
              <a:defRPr sz="1050" kern="1200">
                <a:solidFill>
                  <a:schemeClr val="bg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26390" indent="-272415">
              <a:spcBef>
                <a:spcPts val="288"/>
              </a:spcBef>
              <a:spcAft>
                <a:spcPts val="100"/>
              </a:spcAft>
              <a:buFont typeface="+mj-lt"/>
              <a:buAutoNum type="arabicPeriod" startAt="6"/>
            </a:pPr>
            <a:r>
              <a:rPr lang="fi-FI" b="1" dirty="0">
                <a:solidFill>
                  <a:srgbClr val="FFE600"/>
                </a:solidFill>
              </a:rPr>
              <a:t>Kiirehdi</a:t>
            </a:r>
            <a:r>
              <a:rPr lang="fi-FI" b="1" dirty="0"/>
              <a:t> </a:t>
            </a:r>
            <a:r>
              <a:rPr lang="fi-FI" dirty="0"/>
              <a:t>- mahdollisimman aikaisessa vaiheessa päätöksiä ja toimintaa  ”eiköhän tämä ollut tässä”</a:t>
            </a:r>
            <a:endParaRPr lang="fi-FI"/>
          </a:p>
          <a:p>
            <a:pPr marL="326390" indent="-272415">
              <a:spcBef>
                <a:spcPts val="288"/>
              </a:spcBef>
              <a:spcAft>
                <a:spcPts val="100"/>
              </a:spcAft>
              <a:buFont typeface="+mj-lt"/>
              <a:buAutoNum type="arabicPeriod" startAt="6"/>
            </a:pPr>
            <a:r>
              <a:rPr lang="fi-FI" b="1" dirty="0">
                <a:solidFill>
                  <a:srgbClr val="FFE600"/>
                </a:solidFill>
              </a:rPr>
              <a:t>Korota itsesi </a:t>
            </a:r>
            <a:r>
              <a:rPr lang="fi-FI" dirty="0"/>
              <a:t>– hymyile tietävästi muiden puhuessa, pyöritä silmiäsi ja </a:t>
            </a:r>
            <a:r>
              <a:rPr lang="fi-FI" dirty="0" err="1"/>
              <a:t>bondaa</a:t>
            </a:r>
            <a:r>
              <a:rPr lang="fi-FI" dirty="0"/>
              <a:t> sanattomasti muiden kanssa, muista kertoa ylivertaisesta koulutuksestasi, käsittämättömän monipuolisesta kokemuksestasi ja kaiken kattavista tiedoistasi, alleviivaa asemaasi, pidä soolosi pitkinä    ”ilman riittävää koulutusta voi olla vaikeaa …” </a:t>
            </a:r>
          </a:p>
          <a:p>
            <a:pPr marL="326390" indent="-272415">
              <a:spcBef>
                <a:spcPts val="288"/>
              </a:spcBef>
              <a:spcAft>
                <a:spcPts val="100"/>
              </a:spcAft>
              <a:buFont typeface="+mj-lt"/>
              <a:buAutoNum type="arabicPeriod" startAt="6"/>
            </a:pPr>
            <a:r>
              <a:rPr lang="fi-FI" b="1" dirty="0">
                <a:solidFill>
                  <a:srgbClr val="FFE600"/>
                </a:solidFill>
              </a:rPr>
              <a:t>Auktoriteettiargumentit</a:t>
            </a:r>
            <a:r>
              <a:rPr lang="fi-FI" dirty="0">
                <a:solidFill>
                  <a:srgbClr val="FFE600"/>
                </a:solidFill>
              </a:rPr>
              <a:t> </a:t>
            </a:r>
            <a:r>
              <a:rPr lang="fi-FI" dirty="0"/>
              <a:t>- jos asia-argumentit eivät riitä, yritä auktoriteeteillä, tiputtele riittävästi nimiä jokaiseen puheenvuoroosi  ”kun pelasin Wienissä tennistä Henryn, siis …”</a:t>
            </a:r>
          </a:p>
          <a:p>
            <a:pPr marL="326390" indent="-272415">
              <a:spcBef>
                <a:spcPts val="288"/>
              </a:spcBef>
              <a:spcAft>
                <a:spcPts val="100"/>
              </a:spcAft>
              <a:buFont typeface="+mj-lt"/>
              <a:buAutoNum type="arabicPeriod" startAt="6"/>
            </a:pPr>
            <a:r>
              <a:rPr lang="fi-FI" b="1" dirty="0">
                <a:solidFill>
                  <a:srgbClr val="FFE600"/>
                </a:solidFill>
              </a:rPr>
              <a:t>Ole poissa </a:t>
            </a:r>
            <a:r>
              <a:rPr lang="fi-FI" dirty="0"/>
              <a:t>- räplää kännyä, tablettia tai jotain</a:t>
            </a:r>
          </a:p>
          <a:p>
            <a:pPr marL="326390" indent="-272415">
              <a:spcBef>
                <a:spcPts val="288"/>
              </a:spcBef>
              <a:spcAft>
                <a:spcPts val="100"/>
              </a:spcAft>
              <a:buFont typeface="+mj-lt"/>
              <a:buAutoNum type="arabicPeriod" startAt="6"/>
            </a:pPr>
            <a:r>
              <a:rPr lang="fi-FI" b="1" dirty="0">
                <a:solidFill>
                  <a:srgbClr val="FFE600"/>
                </a:solidFill>
              </a:rPr>
              <a:t>Vastusta aina </a:t>
            </a:r>
            <a:r>
              <a:rPr lang="fi-FI" dirty="0"/>
              <a:t>- vastusta periaatteessa, käytä aina "paholaisen asianajaja" –puheenvuorosi</a:t>
            </a:r>
          </a:p>
          <a:p>
            <a:pPr marL="326390" indent="-272415">
              <a:spcBef>
                <a:spcPts val="288"/>
              </a:spcBef>
              <a:spcAft>
                <a:spcPts val="100"/>
              </a:spcAft>
              <a:buFont typeface="+mj-lt"/>
              <a:buAutoNum type="arabicPeriod" startAt="6"/>
            </a:pPr>
            <a:r>
              <a:rPr lang="fi-FI" b="1" dirty="0">
                <a:solidFill>
                  <a:srgbClr val="FFE600"/>
                </a:solidFill>
              </a:rPr>
              <a:t>Patenttiratkaisut</a:t>
            </a:r>
            <a:r>
              <a:rPr lang="fi-FI" dirty="0">
                <a:solidFill>
                  <a:srgbClr val="2AB5D5"/>
                </a:solidFill>
              </a:rPr>
              <a:t> </a:t>
            </a:r>
            <a:r>
              <a:rPr lang="fi-FI" dirty="0"/>
              <a:t>- muistuta patenttiratkaisustasi, joka toimisi tässäkin ”turha keksiä …”</a:t>
            </a:r>
          </a:p>
          <a:p>
            <a:pPr marL="133985" indent="-133985">
              <a:spcAft>
                <a:spcPts val="100"/>
              </a:spcAft>
            </a:pPr>
            <a:endParaRPr lang="fi-FI" dirty="0"/>
          </a:p>
        </p:txBody>
      </p:sp>
    </p:spTree>
    <p:extLst>
      <p:ext uri="{BB962C8B-B14F-4D97-AF65-F5344CB8AC3E}">
        <p14:creationId xmlns:p14="http://schemas.microsoft.com/office/powerpoint/2010/main" val="140808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media.sitra.fi/2017/12/12160935/erataukotyokalutaikanasyventaminen.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5731" y="2058348"/>
            <a:ext cx="4928721" cy="2772406"/>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p:nvPr>
        </p:nvSpPr>
        <p:spPr/>
        <p:txBody>
          <a:bodyPr/>
          <a:lstStyle/>
          <a:p>
            <a:r>
              <a:rPr lang="fi-FI" dirty="0"/>
              <a:t>Millainen on hyvä aihe Erätauko-dialogille</a:t>
            </a:r>
          </a:p>
        </p:txBody>
      </p:sp>
      <p:sp>
        <p:nvSpPr>
          <p:cNvPr id="3" name="Tekstin paikkamerkki 2"/>
          <p:cNvSpPr>
            <a:spLocks noGrp="1"/>
          </p:cNvSpPr>
          <p:nvPr>
            <p:ph type="body" sz="quarter" idx="19"/>
          </p:nvPr>
        </p:nvSpPr>
        <p:spPr>
          <a:xfrm>
            <a:off x="539551" y="1203598"/>
            <a:ext cx="2780519" cy="3168352"/>
          </a:xfrm>
        </p:spPr>
        <p:txBody>
          <a:bodyPr/>
          <a:lstStyle/>
          <a:p>
            <a:pPr marL="0" indent="0">
              <a:buNone/>
            </a:pPr>
            <a:r>
              <a:rPr lang="fi-FI" sz="1400" b="1" dirty="0">
                <a:latin typeface="+mj-lt"/>
              </a:rPr>
              <a:t>AIHEEN KRITEERIT</a:t>
            </a:r>
          </a:p>
          <a:p>
            <a:pPr>
              <a:buFont typeface="Arial" panose="020B0604020202020204" pitchFamily="34" charset="0"/>
              <a:buChar char="•"/>
            </a:pPr>
            <a:r>
              <a:rPr lang="fi-FI" sz="1400" dirty="0"/>
              <a:t>Jokainen voi liittyä oman kokemuksen kautta</a:t>
            </a:r>
          </a:p>
          <a:p>
            <a:pPr>
              <a:buFont typeface="Arial" panose="020B0604020202020204" pitchFamily="34" charset="0"/>
              <a:buChar char="•"/>
            </a:pPr>
            <a:r>
              <a:rPr lang="fi-FI" sz="1400" dirty="0"/>
              <a:t>Yhteiskunnallisesti tärkeä</a:t>
            </a:r>
          </a:p>
          <a:p>
            <a:pPr>
              <a:buFont typeface="Arial" panose="020B0604020202020204" pitchFamily="34" charset="0"/>
              <a:buChar char="•"/>
            </a:pPr>
            <a:r>
              <a:rPr lang="fi-FI" sz="1400" dirty="0"/>
              <a:t>Merkityksellinen kohderyhmälle</a:t>
            </a:r>
          </a:p>
          <a:p>
            <a:pPr>
              <a:buFont typeface="Arial" panose="020B0604020202020204" pitchFamily="34" charset="0"/>
              <a:buChar char="•"/>
            </a:pPr>
            <a:r>
              <a:rPr lang="fi-FI" sz="1400" dirty="0"/>
              <a:t>On tarve laajentaa ymmärrystä</a:t>
            </a:r>
          </a:p>
          <a:p>
            <a:pPr>
              <a:buFont typeface="Arial" panose="020B0604020202020204" pitchFamily="34" charset="0"/>
              <a:buChar char="•"/>
            </a:pPr>
            <a:r>
              <a:rPr lang="fi-FI" sz="1400" dirty="0"/>
              <a:t>Ei liian laaja mutta ei liian suppea</a:t>
            </a:r>
          </a:p>
          <a:p>
            <a:pPr>
              <a:buFont typeface="Arial" panose="020B0604020202020204" pitchFamily="34" charset="0"/>
              <a:buChar char="•"/>
            </a:pPr>
            <a:r>
              <a:rPr lang="fi-FI" sz="1400" dirty="0"/>
              <a:t>Ei voi nojata ainoastaan erityisasiantuntemukseen</a:t>
            </a:r>
          </a:p>
          <a:p>
            <a:pPr>
              <a:buFont typeface="Arial" panose="020B0604020202020204" pitchFamily="34" charset="0"/>
              <a:buChar char="•"/>
            </a:pPr>
            <a:r>
              <a:rPr lang="fi-FI" sz="1400" dirty="0"/>
              <a:t>Mahdollistaa aiheen laajan käsittelyn</a:t>
            </a:r>
          </a:p>
          <a:p>
            <a:endParaRPr lang="fi-FI" sz="1400" dirty="0"/>
          </a:p>
        </p:txBody>
      </p:sp>
      <p:sp>
        <p:nvSpPr>
          <p:cNvPr id="4" name="Tekstin paikkamerkki 2"/>
          <p:cNvSpPr txBox="1">
            <a:spLocks/>
          </p:cNvSpPr>
          <p:nvPr/>
        </p:nvSpPr>
        <p:spPr>
          <a:xfrm>
            <a:off x="5580112" y="1212036"/>
            <a:ext cx="2952328" cy="3168352"/>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400" b="1" dirty="0">
                <a:latin typeface="+mj-lt"/>
              </a:rPr>
              <a:t>POHDI LISÄKSI</a:t>
            </a:r>
          </a:p>
          <a:p>
            <a:pPr>
              <a:buFont typeface="Arial" panose="020B0604020202020204" pitchFamily="34" charset="0"/>
              <a:buChar char="•"/>
            </a:pPr>
            <a:r>
              <a:rPr lang="fi-FI" sz="1400" dirty="0"/>
              <a:t>Mitä aiheesta on keskusteltu viime aikoina? Miksi?</a:t>
            </a:r>
          </a:p>
          <a:p>
            <a:pPr>
              <a:buFont typeface="Arial" panose="020B0604020202020204" pitchFamily="34" charset="0"/>
              <a:buChar char="•"/>
            </a:pPr>
            <a:r>
              <a:rPr lang="fi-FI" sz="1400" dirty="0"/>
              <a:t>Mitkä ovat eri osallistujien näkökulmat?</a:t>
            </a:r>
          </a:p>
          <a:p>
            <a:pPr>
              <a:buFont typeface="Arial" panose="020B0604020202020204" pitchFamily="34" charset="0"/>
              <a:buChar char="•"/>
            </a:pPr>
            <a:r>
              <a:rPr lang="fi-FI" sz="1400" dirty="0"/>
              <a:t>Mistä ollaan samaa mieltä?</a:t>
            </a:r>
          </a:p>
          <a:p>
            <a:pPr>
              <a:buFont typeface="Arial" panose="020B0604020202020204" pitchFamily="34" charset="0"/>
              <a:buChar char="•"/>
            </a:pPr>
            <a:r>
              <a:rPr lang="fi-FI" sz="1400" dirty="0"/>
              <a:t>Mistä eri mieltä?</a:t>
            </a:r>
          </a:p>
          <a:p>
            <a:pPr>
              <a:buFont typeface="Arial" panose="020B0604020202020204" pitchFamily="34" charset="0"/>
              <a:buChar char="•"/>
            </a:pPr>
            <a:r>
              <a:rPr lang="fi-FI" sz="1400" dirty="0"/>
              <a:t>Kuinka asiat voi sanoa arkikielellä ja välttää erikoissanastoa?</a:t>
            </a:r>
          </a:p>
          <a:p>
            <a:pPr>
              <a:buFont typeface="Arial" panose="020B0604020202020204" pitchFamily="34" charset="0"/>
              <a:buChar char="•"/>
            </a:pPr>
            <a:endParaRPr lang="fi-FI" sz="1400" dirty="0"/>
          </a:p>
        </p:txBody>
      </p:sp>
    </p:spTree>
    <p:extLst>
      <p:ext uri="{BB962C8B-B14F-4D97-AF65-F5344CB8AC3E}">
        <p14:creationId xmlns:p14="http://schemas.microsoft.com/office/powerpoint/2010/main" val="1743707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227" y="212651"/>
            <a:ext cx="6129547" cy="4320000"/>
          </a:xfrm>
          <a:prstGeom prst="rect">
            <a:avLst/>
          </a:prstGeom>
        </p:spPr>
      </p:pic>
    </p:spTree>
    <p:extLst>
      <p:ext uri="{BB962C8B-B14F-4D97-AF65-F5344CB8AC3E}">
        <p14:creationId xmlns:p14="http://schemas.microsoft.com/office/powerpoint/2010/main" val="907575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453" y="207034"/>
            <a:ext cx="6129547" cy="4320000"/>
          </a:xfrm>
          <a:prstGeom prst="rect">
            <a:avLst/>
          </a:prstGeom>
        </p:spPr>
      </p:pic>
    </p:spTree>
    <p:extLst>
      <p:ext uri="{BB962C8B-B14F-4D97-AF65-F5344CB8AC3E}">
        <p14:creationId xmlns:p14="http://schemas.microsoft.com/office/powerpoint/2010/main" val="34215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475656" y="1633345"/>
            <a:ext cx="4651580" cy="574799"/>
          </a:xfrm>
        </p:spPr>
        <p:txBody>
          <a:bodyPr/>
          <a:lstStyle/>
          <a:p>
            <a:endParaRPr lang="fi-FI" dirty="0"/>
          </a:p>
          <a:p>
            <a:endParaRPr lang="en-US" dirty="0"/>
          </a:p>
        </p:txBody>
      </p:sp>
      <p:sp>
        <p:nvSpPr>
          <p:cNvPr id="13" name="Text Placeholder 12"/>
          <p:cNvSpPr>
            <a:spLocks noGrp="1"/>
          </p:cNvSpPr>
          <p:nvPr>
            <p:ph type="body" sz="quarter" idx="15"/>
          </p:nvPr>
        </p:nvSpPr>
        <p:spPr>
          <a:xfrm>
            <a:off x="627119" y="2246327"/>
            <a:ext cx="6010343" cy="747578"/>
          </a:xfrm>
        </p:spPr>
        <p:txBody>
          <a:bodyPr/>
          <a:lstStyle/>
          <a:p>
            <a:endParaRPr lang="fi-FI" dirty="0"/>
          </a:p>
          <a:p>
            <a:endParaRPr lang="fi-FI"/>
          </a:p>
          <a:p>
            <a:endParaRPr lang="fi-FI"/>
          </a:p>
          <a:p>
            <a:endParaRPr lang="fi-FI" dirty="0"/>
          </a:p>
          <a:p>
            <a:r>
              <a:rPr lang="fi-FI" dirty="0"/>
              <a:t>Harjoitus 1. Keskustellaan aiheesta, </a:t>
            </a:r>
            <a:r>
              <a:rPr lang="fi-FI" b="1" dirty="0"/>
              <a:t>millaiset asiat vaikuttavat siihen, että pystyisit elämään monipaikkaista elämää ja millä tavalla haluaisit elää monipaikkaisesti? </a:t>
            </a:r>
          </a:p>
          <a:p>
            <a:r>
              <a:rPr lang="fi-FI" dirty="0"/>
              <a:t>Monipaikkaisuuden määritelmä yksinkertaistettuna on, että monipaikkainen ihminen elää useassa eri paikassa.</a:t>
            </a:r>
          </a:p>
          <a:p>
            <a:endParaRPr lang="fi-FI" dirty="0"/>
          </a:p>
          <a:p>
            <a:r>
              <a:rPr lang="fi-FI" b="1" dirty="0"/>
              <a:t>Voitte myös keksiä oman aiheen, josta keskustelette.</a:t>
            </a:r>
          </a:p>
          <a:p>
            <a:r>
              <a:rPr lang="fi-FI" dirty="0"/>
              <a:t>Aikaa yhteiselle keskustelulle on 15 min, minkä jälkeen vetäjä tekee yhteenvedon keskustelusta.</a:t>
            </a:r>
          </a:p>
          <a:p>
            <a:endParaRPr lang="fi-FI" dirty="0"/>
          </a:p>
          <a:p>
            <a:endParaRPr lang="fi-FI"/>
          </a:p>
          <a:p>
            <a:endParaRPr lang="en-US" dirty="0"/>
          </a:p>
        </p:txBody>
      </p:sp>
      <p:sp>
        <p:nvSpPr>
          <p:cNvPr id="2" name="Otsikko 1">
            <a:extLst>
              <a:ext uri="{FF2B5EF4-FFF2-40B4-BE49-F238E27FC236}">
                <a16:creationId xmlns:a16="http://schemas.microsoft.com/office/drawing/2014/main" id="{0FC6C531-00BE-4761-916D-BA2CD5B12F7D}"/>
              </a:ext>
            </a:extLst>
          </p:cNvPr>
          <p:cNvSpPr>
            <a:spLocks noGrp="1"/>
          </p:cNvSpPr>
          <p:nvPr>
            <p:ph type="title"/>
          </p:nvPr>
        </p:nvSpPr>
        <p:spPr>
          <a:xfrm>
            <a:off x="652523" y="472017"/>
            <a:ext cx="8136905" cy="864096"/>
          </a:xfrm>
        </p:spPr>
        <p:txBody>
          <a:bodyPr/>
          <a:lstStyle/>
          <a:p>
            <a:r>
              <a:rPr lang="en-US" dirty="0" err="1"/>
              <a:t>Keskusteluharjoitus</a:t>
            </a:r>
            <a:endParaRPr lang="fi-FI" dirty="0" err="1"/>
          </a:p>
        </p:txBody>
      </p:sp>
      <p:sp>
        <p:nvSpPr>
          <p:cNvPr id="17" name="Text Placeholder 11"/>
          <p:cNvSpPr txBox="1">
            <a:spLocks/>
          </p:cNvSpPr>
          <p:nvPr/>
        </p:nvSpPr>
        <p:spPr>
          <a:xfrm>
            <a:off x="539552" y="1492886"/>
            <a:ext cx="813608" cy="574799"/>
          </a:xfrm>
          <a:prstGeom prst="rect">
            <a:avLst/>
          </a:prstGeom>
        </p:spPr>
        <p:txBody>
          <a:bodyPr vert="horz" lIns="0" tIns="0" rIns="0" bIns="0" rtlCol="0" anchor="ctr" anchorCtr="0">
            <a:noAutofit/>
          </a:bodyPr>
          <a:lstStyle>
            <a:lvl1pPr marL="0" indent="0" algn="l" defTabSz="457200" rtl="0" eaLnBrk="1" latinLnBrk="0" hangingPunct="1">
              <a:spcBef>
                <a:spcPct val="20000"/>
              </a:spcBef>
              <a:buFont typeface="Lucida Grande"/>
              <a:buNone/>
              <a:defRPr sz="1200" b="0" i="0" kern="1200">
                <a:solidFill>
                  <a:schemeClr val="tx1"/>
                </a:solidFill>
                <a:latin typeface="Georgia"/>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1" i="0" kern="1200">
                <a:solidFill>
                  <a:schemeClr val="tx1"/>
                </a:solidFill>
                <a:latin typeface="Arial"/>
                <a:ea typeface="+mn-ea"/>
                <a:cs typeface="Arial"/>
              </a:defRPr>
            </a:lvl2pPr>
            <a:lvl3pPr marL="536575" indent="-171450" algn="l" defTabSz="457200" rtl="0" eaLnBrk="1" latinLnBrk="0" hangingPunct="1">
              <a:spcBef>
                <a:spcPct val="20000"/>
              </a:spcBef>
              <a:buFont typeface="Georgia" panose="02040502050405020303" pitchFamily="18" charset="0"/>
              <a:buChar char="–"/>
              <a:defRPr sz="1400" b="1" i="0" kern="1200">
                <a:solidFill>
                  <a:schemeClr val="tx1"/>
                </a:solidFill>
                <a:latin typeface="Arial"/>
                <a:ea typeface="+mn-ea"/>
                <a:cs typeface="Arial"/>
              </a:defRPr>
            </a:lvl3pPr>
            <a:lvl4pPr marL="720725" indent="-171450" algn="l" defTabSz="457200" rtl="0" eaLnBrk="1" latinLnBrk="0" hangingPunct="1">
              <a:spcBef>
                <a:spcPct val="20000"/>
              </a:spcBef>
              <a:buFont typeface="Georgia" panose="02040502050405020303" pitchFamily="18" charset="0"/>
              <a:buChar char="–"/>
              <a:defRPr sz="1400" b="1"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b="1" i="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sz="1000" dirty="0">
              <a:latin typeface="+mj-lt"/>
            </a:endParaRPr>
          </a:p>
        </p:txBody>
      </p:sp>
      <p:sp>
        <p:nvSpPr>
          <p:cNvPr id="18" name="Text Placeholder 12"/>
          <p:cNvSpPr txBox="1">
            <a:spLocks/>
          </p:cNvSpPr>
          <p:nvPr/>
        </p:nvSpPr>
        <p:spPr>
          <a:xfrm>
            <a:off x="539552" y="2247465"/>
            <a:ext cx="813608" cy="574799"/>
          </a:xfrm>
          <a:prstGeom prst="rect">
            <a:avLst/>
          </a:prstGeom>
        </p:spPr>
        <p:txBody>
          <a:bodyPr vert="horz" lIns="0" tIns="0" rIns="0" bIns="0" rtlCol="0" anchor="ctr" anchorCtr="0">
            <a:noAutofit/>
          </a:bodyPr>
          <a:lstStyle>
            <a:lvl1pPr marL="0" indent="0" algn="l" defTabSz="457200" rtl="0" eaLnBrk="1" latinLnBrk="0" hangingPunct="1">
              <a:spcBef>
                <a:spcPct val="20000"/>
              </a:spcBef>
              <a:buFont typeface="Lucida Grande"/>
              <a:buNone/>
              <a:defRPr sz="1200" b="0" i="0" kern="1200">
                <a:solidFill>
                  <a:schemeClr val="tx1"/>
                </a:solidFill>
                <a:latin typeface="Georgia"/>
                <a:ea typeface="+mn-ea"/>
                <a:cs typeface="Georgia"/>
              </a:defRPr>
            </a:lvl1pPr>
            <a:lvl2pPr marL="357188" indent="-177800" algn="l" defTabSz="457200" rtl="0" eaLnBrk="1" latinLnBrk="0" hangingPunct="1">
              <a:spcBef>
                <a:spcPct val="20000"/>
              </a:spcBef>
              <a:buFont typeface="Georgia" panose="02040502050405020303" pitchFamily="18" charset="0"/>
              <a:buChar char="–"/>
              <a:defRPr sz="1400" b="1" i="0" kern="1200">
                <a:solidFill>
                  <a:schemeClr val="tx1"/>
                </a:solidFill>
                <a:latin typeface="Arial"/>
                <a:ea typeface="+mn-ea"/>
                <a:cs typeface="Arial"/>
              </a:defRPr>
            </a:lvl2pPr>
            <a:lvl3pPr marL="536575" indent="-171450" algn="l" defTabSz="457200" rtl="0" eaLnBrk="1" latinLnBrk="0" hangingPunct="1">
              <a:spcBef>
                <a:spcPct val="20000"/>
              </a:spcBef>
              <a:buFont typeface="Georgia" panose="02040502050405020303" pitchFamily="18" charset="0"/>
              <a:buChar char="–"/>
              <a:defRPr sz="1400" b="1" i="0" kern="1200">
                <a:solidFill>
                  <a:schemeClr val="tx1"/>
                </a:solidFill>
                <a:latin typeface="Arial"/>
                <a:ea typeface="+mn-ea"/>
                <a:cs typeface="Arial"/>
              </a:defRPr>
            </a:lvl3pPr>
            <a:lvl4pPr marL="720725" indent="-171450" algn="l" defTabSz="457200" rtl="0" eaLnBrk="1" latinLnBrk="0" hangingPunct="1">
              <a:spcBef>
                <a:spcPct val="20000"/>
              </a:spcBef>
              <a:buFont typeface="Georgia" panose="02040502050405020303" pitchFamily="18" charset="0"/>
              <a:buChar char="–"/>
              <a:defRPr sz="1400" b="1"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b="1" i="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endParaRPr lang="en-US" sz="1000" dirty="0">
              <a:latin typeface="+mj-lt"/>
            </a:endParaRPr>
          </a:p>
        </p:txBody>
      </p:sp>
      <p:pic>
        <p:nvPicPr>
          <p:cNvPr id="24" name="Picture 2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86800" y="3109665"/>
            <a:ext cx="1240062" cy="1317412"/>
          </a:xfrm>
          <a:prstGeom prst="rect">
            <a:avLst/>
          </a:prstGeom>
        </p:spPr>
      </p:pic>
    </p:spTree>
    <p:extLst>
      <p:ext uri="{BB962C8B-B14F-4D97-AF65-F5344CB8AC3E}">
        <p14:creationId xmlns:p14="http://schemas.microsoft.com/office/powerpoint/2010/main" val="70490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D73C1C-5A0C-4773-9F94-028F1C6C7860}"/>
              </a:ext>
            </a:extLst>
          </p:cNvPr>
          <p:cNvSpPr>
            <a:spLocks noGrp="1"/>
          </p:cNvSpPr>
          <p:nvPr>
            <p:ph type="title"/>
          </p:nvPr>
        </p:nvSpPr>
        <p:spPr/>
        <p:txBody>
          <a:bodyPr/>
          <a:lstStyle/>
          <a:p>
            <a:r>
              <a:rPr lang="fi-FI" dirty="0"/>
              <a:t>Ekstrat innokkaimmille ja itsenäiseen tutustumiseen</a:t>
            </a:r>
          </a:p>
        </p:txBody>
      </p:sp>
      <p:sp>
        <p:nvSpPr>
          <p:cNvPr id="3" name="Tekstin paikkamerkki 2">
            <a:extLst>
              <a:ext uri="{FF2B5EF4-FFF2-40B4-BE49-F238E27FC236}">
                <a16:creationId xmlns:a16="http://schemas.microsoft.com/office/drawing/2014/main" id="{9050F454-6133-4FAF-B21C-42B664D28224}"/>
              </a:ext>
            </a:extLst>
          </p:cNvPr>
          <p:cNvSpPr>
            <a:spLocks noGrp="1"/>
          </p:cNvSpPr>
          <p:nvPr>
            <p:ph type="body" sz="quarter" idx="11"/>
          </p:nvPr>
        </p:nvSpPr>
        <p:spPr/>
        <p:txBody>
          <a:bodyPr/>
          <a:lstStyle/>
          <a:p>
            <a:r>
              <a:rPr lang="fi-FI" dirty="0"/>
              <a:t>Innostiko esittely tutustumaan Erätaukoon syvällisemmin? Tässä lisämateriaalia, johon voi tutustua itsenäisesti.</a:t>
            </a:r>
          </a:p>
        </p:txBody>
      </p:sp>
    </p:spTree>
    <p:extLst>
      <p:ext uri="{BB962C8B-B14F-4D97-AF65-F5344CB8AC3E}">
        <p14:creationId xmlns:p14="http://schemas.microsoft.com/office/powerpoint/2010/main" val="123911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media.sitra.fi/2018/03/22155520/2018-03-22-sitra-eratauko-valitse-metodi.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6422065"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p:nvPr>
        </p:nvSpPr>
        <p:spPr/>
        <p:txBody>
          <a:bodyPr/>
          <a:lstStyle/>
          <a:p>
            <a:r>
              <a:rPr lang="fi-FI" dirty="0"/>
              <a:t>Valitse menetelmä ja ”käsikirjoita” dialogi</a:t>
            </a:r>
          </a:p>
        </p:txBody>
      </p:sp>
      <p:sp>
        <p:nvSpPr>
          <p:cNvPr id="3" name="Tekstin paikkamerkki 2"/>
          <p:cNvSpPr>
            <a:spLocks noGrp="1"/>
          </p:cNvSpPr>
          <p:nvPr>
            <p:ph type="body" sz="quarter" idx="19"/>
          </p:nvPr>
        </p:nvSpPr>
        <p:spPr>
          <a:xfrm>
            <a:off x="539552" y="1994765"/>
            <a:ext cx="3040076" cy="2446161"/>
          </a:xfrm>
        </p:spPr>
        <p:txBody>
          <a:bodyPr/>
          <a:lstStyle/>
          <a:p>
            <a:pPr marL="0" indent="0">
              <a:buNone/>
            </a:pPr>
            <a:r>
              <a:rPr lang="fi-FI" sz="1600" b="1" dirty="0">
                <a:latin typeface="+mj-lt"/>
              </a:rPr>
              <a:t>DIALOGIN MUODOT</a:t>
            </a:r>
          </a:p>
          <a:p>
            <a:pPr marL="342900" indent="-342900">
              <a:buFont typeface="+mj-lt"/>
              <a:buAutoNum type="arabicPeriod"/>
            </a:pPr>
            <a:r>
              <a:rPr lang="fi-FI" dirty="0">
                <a:latin typeface="+mj-lt"/>
              </a:rPr>
              <a:t> </a:t>
            </a:r>
            <a:r>
              <a:rPr lang="fi-FI" dirty="0"/>
              <a:t>Avoin</a:t>
            </a:r>
          </a:p>
          <a:p>
            <a:pPr marL="342900" indent="-342900">
              <a:buFont typeface="+mj-lt"/>
              <a:buAutoNum type="arabicPeriod"/>
            </a:pPr>
            <a:r>
              <a:rPr lang="fi-FI" dirty="0">
                <a:latin typeface="+mj-lt"/>
              </a:rPr>
              <a:t> </a:t>
            </a:r>
            <a:r>
              <a:rPr lang="fi-FI" dirty="0"/>
              <a:t>Puolistrukturoitu</a:t>
            </a:r>
          </a:p>
          <a:p>
            <a:pPr marL="342900" indent="-342900">
              <a:buFont typeface="+mj-lt"/>
              <a:buAutoNum type="arabicPeriod"/>
            </a:pPr>
            <a:r>
              <a:rPr lang="fi-FI" dirty="0">
                <a:latin typeface="+mj-lt"/>
              </a:rPr>
              <a:t> </a:t>
            </a:r>
            <a:r>
              <a:rPr lang="fi-FI" dirty="0"/>
              <a:t>Strukturoitu</a:t>
            </a:r>
          </a:p>
          <a:p>
            <a:pPr marL="0" indent="0">
              <a:buNone/>
            </a:pPr>
            <a:endParaRPr lang="fi-FI" dirty="0"/>
          </a:p>
          <a:p>
            <a:endParaRPr lang="fi-FI" dirty="0"/>
          </a:p>
          <a:p>
            <a:endParaRPr lang="fi-FI" dirty="0"/>
          </a:p>
        </p:txBody>
      </p:sp>
      <p:sp>
        <p:nvSpPr>
          <p:cNvPr id="5" name="Tekstin paikkamerkki 2"/>
          <p:cNvSpPr txBox="1">
            <a:spLocks/>
          </p:cNvSpPr>
          <p:nvPr/>
        </p:nvSpPr>
        <p:spPr>
          <a:xfrm>
            <a:off x="5271040" y="1399084"/>
            <a:ext cx="3405416" cy="3286499"/>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i-FI" sz="1200" b="1" dirty="0">
                <a:latin typeface="+mj-lt"/>
              </a:rPr>
              <a:t>Yksilöpohdinta</a:t>
            </a:r>
            <a:r>
              <a:rPr lang="fi-FI" sz="1200" b="1" dirty="0"/>
              <a:t> </a:t>
            </a:r>
          </a:p>
          <a:p>
            <a:pPr>
              <a:buFont typeface="Arial" panose="020B0604020202020204" pitchFamily="34" charset="0"/>
              <a:buChar char="•"/>
            </a:pPr>
            <a:r>
              <a:rPr lang="fi-FI" sz="1200" b="1" dirty="0">
                <a:latin typeface="+mj-lt"/>
              </a:rPr>
              <a:t>Pienryhmädialogit</a:t>
            </a:r>
            <a:r>
              <a:rPr lang="fi-FI" sz="1200" dirty="0"/>
              <a:t> (alle 10 henkeä) – keskustelu jossa jokainen pääsee ääneen ja jossa puhutaan yksi kerrallaan</a:t>
            </a:r>
          </a:p>
          <a:p>
            <a:pPr>
              <a:buFont typeface="Arial" panose="020B0604020202020204" pitchFamily="34" charset="0"/>
              <a:buChar char="•"/>
            </a:pPr>
            <a:r>
              <a:rPr lang="fi-FI" sz="1200" b="1" dirty="0">
                <a:latin typeface="+mj-lt"/>
              </a:rPr>
              <a:t>Akvaariokeskustelu</a:t>
            </a:r>
            <a:r>
              <a:rPr lang="fi-FI" sz="1200" b="1" dirty="0"/>
              <a:t>,</a:t>
            </a:r>
            <a:r>
              <a:rPr lang="fi-FI" sz="1200" dirty="0"/>
              <a:t> jossa pienryhmä käy keskustelua ja muut kuuntelevat vuorotellen</a:t>
            </a:r>
          </a:p>
          <a:p>
            <a:pPr>
              <a:buFont typeface="Arial" panose="020B0604020202020204" pitchFamily="34" charset="0"/>
              <a:buChar char="•"/>
            </a:pPr>
            <a:r>
              <a:rPr lang="fi-FI" sz="1200" b="1" dirty="0">
                <a:latin typeface="+mj-lt"/>
              </a:rPr>
              <a:t>Parikeskustelut</a:t>
            </a:r>
            <a:r>
              <a:rPr lang="fi-FI" sz="1200" b="1" dirty="0"/>
              <a:t>,</a:t>
            </a:r>
            <a:r>
              <a:rPr lang="fi-FI" sz="1200" dirty="0"/>
              <a:t> joilla voidaan virittäytyä keskusteluaiheeseen tai syventää keskustelua</a:t>
            </a:r>
          </a:p>
          <a:p>
            <a:pPr>
              <a:buFont typeface="Arial" panose="020B0604020202020204" pitchFamily="34" charset="0"/>
              <a:buChar char="•"/>
            </a:pPr>
            <a:r>
              <a:rPr lang="fi-FI" sz="1200" b="1" dirty="0">
                <a:latin typeface="+mj-lt"/>
              </a:rPr>
              <a:t>Kumuloituvat parikeskustelut</a:t>
            </a:r>
            <a:r>
              <a:rPr lang="fi-FI" sz="1200" dirty="0"/>
              <a:t>, joissa vuorotellen kuunnellaan pareja sekä pyritään liittämään kokemuksiin uudet puheenvuorot</a:t>
            </a:r>
          </a:p>
          <a:p>
            <a:pPr>
              <a:buFont typeface="Arial" panose="020B0604020202020204" pitchFamily="34" charset="0"/>
              <a:buChar char="•"/>
            </a:pPr>
            <a:r>
              <a:rPr lang="fi-FI" sz="1200" b="1" dirty="0">
                <a:latin typeface="+mj-lt"/>
              </a:rPr>
              <a:t>Suurryhmädialogit</a:t>
            </a:r>
            <a:r>
              <a:rPr lang="fi-FI" sz="1200" dirty="0">
                <a:latin typeface="+mj-lt"/>
              </a:rPr>
              <a:t> </a:t>
            </a:r>
            <a:r>
              <a:rPr lang="fi-FI" sz="1200" dirty="0"/>
              <a:t>(yli 10 henkeä) – kaikkien kuulluksi tuleminen mahdollistuu parikeskusteluiden kautta</a:t>
            </a:r>
          </a:p>
          <a:p>
            <a:pPr>
              <a:buFont typeface="Arial" panose="020B0604020202020204" pitchFamily="34" charset="0"/>
              <a:buChar char="•"/>
            </a:pPr>
            <a:r>
              <a:rPr lang="fi-FI" sz="1200" b="1" dirty="0">
                <a:latin typeface="+mj-lt"/>
              </a:rPr>
              <a:t>Verkkodialogi</a:t>
            </a:r>
            <a:r>
              <a:rPr lang="fi-FI" sz="1200" b="1" dirty="0"/>
              <a:t> </a:t>
            </a:r>
            <a:r>
              <a:rPr lang="fi-FI" sz="1200" dirty="0"/>
              <a:t>– fasilitoitu dialogi verkossa, jossa hyödynnetään rakentavan keskustelun pelisääntöjä </a:t>
            </a:r>
          </a:p>
          <a:p>
            <a:pPr>
              <a:buFont typeface="Arial" panose="020B0604020202020204" pitchFamily="34" charset="0"/>
              <a:buChar char="•"/>
            </a:pPr>
            <a:endParaRPr lang="fi-FI" sz="1200" dirty="0"/>
          </a:p>
          <a:p>
            <a:pPr>
              <a:buFont typeface="Arial" panose="020B0604020202020204" pitchFamily="34" charset="0"/>
              <a:buChar char="•"/>
            </a:pPr>
            <a:endParaRPr lang="fi-FI" sz="1200" dirty="0"/>
          </a:p>
        </p:txBody>
      </p:sp>
      <p:sp>
        <p:nvSpPr>
          <p:cNvPr id="7" name="Tekstiruutu 6"/>
          <p:cNvSpPr txBox="1"/>
          <p:nvPr/>
        </p:nvSpPr>
        <p:spPr>
          <a:xfrm>
            <a:off x="2726631" y="2136058"/>
            <a:ext cx="1476608" cy="1181862"/>
          </a:xfrm>
          <a:prstGeom prst="rect">
            <a:avLst/>
          </a:prstGeom>
          <a:noFill/>
        </p:spPr>
        <p:txBody>
          <a:bodyPr wrap="square" lIns="0" tIns="0" rIns="0" bIns="0" rtlCol="0">
            <a:spAutoFit/>
          </a:bodyPr>
          <a:lstStyle/>
          <a:p>
            <a:pPr algn="ctr" defTabSz="457200" fontAlgn="auto">
              <a:lnSpc>
                <a:spcPct val="90000"/>
              </a:lnSpc>
              <a:spcBef>
                <a:spcPct val="20000"/>
              </a:spcBef>
              <a:spcAft>
                <a:spcPts val="0"/>
              </a:spcAft>
            </a:pPr>
            <a:r>
              <a:rPr lang="fi-FI" altLang="fi-FI" sz="1200" dirty="0" err="1">
                <a:latin typeface="Georgia"/>
                <a:cs typeface="Georgia"/>
              </a:rPr>
              <a:t>Huom</a:t>
            </a:r>
            <a:r>
              <a:rPr lang="fi-FI" altLang="fi-FI" sz="1200" dirty="0">
                <a:latin typeface="Georgia"/>
                <a:cs typeface="Georgia"/>
              </a:rPr>
              <a:t>! </a:t>
            </a:r>
            <a:br>
              <a:rPr lang="fi-FI" altLang="fi-FI" sz="1200" dirty="0">
                <a:latin typeface="Georgia"/>
                <a:cs typeface="Georgia"/>
              </a:rPr>
            </a:br>
            <a:r>
              <a:rPr lang="fi-FI" altLang="fi-FI" sz="1200" dirty="0">
                <a:latin typeface="Georgia"/>
                <a:cs typeface="Georgia"/>
              </a:rPr>
              <a:t>Rakenteiden ja asetelman suuri merkitys (tuolit, </a:t>
            </a:r>
            <a:br>
              <a:rPr lang="fi-FI" altLang="fi-FI" sz="1200" dirty="0">
                <a:latin typeface="Georgia"/>
                <a:cs typeface="Georgia"/>
              </a:rPr>
            </a:br>
            <a:r>
              <a:rPr lang="fi-FI" altLang="fi-FI" sz="1200" dirty="0">
                <a:latin typeface="Georgia"/>
                <a:cs typeface="Georgia"/>
              </a:rPr>
              <a:t>tila, puhelimet/</a:t>
            </a:r>
            <a:br>
              <a:rPr lang="fi-FI" altLang="fi-FI" sz="1200" dirty="0">
                <a:latin typeface="Georgia"/>
                <a:cs typeface="Georgia"/>
              </a:rPr>
            </a:br>
            <a:r>
              <a:rPr lang="fi-FI" altLang="fi-FI" sz="1200" dirty="0">
                <a:latin typeface="Georgia"/>
                <a:cs typeface="Georgia"/>
              </a:rPr>
              <a:t>koneet, …)</a:t>
            </a:r>
          </a:p>
          <a:p>
            <a:pPr algn="ctr"/>
            <a:endParaRPr lang="fi-FI" sz="1200" b="0" i="0" dirty="0">
              <a:latin typeface="+mn-lt"/>
            </a:endParaRPr>
          </a:p>
        </p:txBody>
      </p:sp>
      <p:sp>
        <p:nvSpPr>
          <p:cNvPr id="8" name="Rectangle 7"/>
          <p:cNvSpPr/>
          <p:nvPr/>
        </p:nvSpPr>
        <p:spPr>
          <a:xfrm>
            <a:off x="159488" y="4715338"/>
            <a:ext cx="4572000" cy="230832"/>
          </a:xfrm>
          <a:prstGeom prst="rect">
            <a:avLst/>
          </a:prstGeom>
        </p:spPr>
        <p:txBody>
          <a:bodyPr>
            <a:spAutoFit/>
          </a:bodyPr>
          <a:lstStyle/>
          <a:p>
            <a:r>
              <a:rPr lang="fi-FI" sz="900" b="1" dirty="0">
                <a:solidFill>
                  <a:srgbClr val="000000"/>
                </a:solidFill>
                <a:latin typeface="Arial Black"/>
              </a:rPr>
              <a:t>12</a:t>
            </a:r>
            <a:endParaRPr lang="en-US" sz="900" dirty="0">
              <a:latin typeface="+mj-lt"/>
            </a:endParaRPr>
          </a:p>
        </p:txBody>
      </p:sp>
    </p:spTree>
    <p:extLst>
      <p:ext uri="{BB962C8B-B14F-4D97-AF65-F5344CB8AC3E}">
        <p14:creationId xmlns:p14="http://schemas.microsoft.com/office/powerpoint/2010/main" val="176203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331839" y="986934"/>
            <a:ext cx="5623843" cy="3703945"/>
          </a:xfrm>
          <a:custGeom>
            <a:avLst/>
            <a:gdLst/>
            <a:ahLst/>
            <a:cxnLst/>
            <a:rect l="l" t="t" r="r" b="b"/>
            <a:pathLst>
              <a:path w="3424554" h="5880734">
                <a:moveTo>
                  <a:pt x="3423970" y="5880633"/>
                </a:moveTo>
                <a:lnTo>
                  <a:pt x="0" y="5880633"/>
                </a:lnTo>
                <a:lnTo>
                  <a:pt x="0" y="0"/>
                </a:lnTo>
                <a:lnTo>
                  <a:pt x="3423970" y="0"/>
                </a:lnTo>
                <a:lnTo>
                  <a:pt x="3423970" y="5880633"/>
                </a:lnTo>
                <a:close/>
              </a:path>
            </a:pathLst>
          </a:custGeom>
          <a:ln w="38100">
            <a:solidFill>
              <a:schemeClr val="accent5"/>
            </a:solidFill>
            <a:miter lim="800000"/>
          </a:ln>
        </p:spPr>
        <p:txBody>
          <a:bodyPr wrap="square" lIns="0" tIns="0" rIns="0" bIns="0" rtlCol="0"/>
          <a:lstStyle/>
          <a:p>
            <a:endParaRPr/>
          </a:p>
        </p:txBody>
      </p:sp>
      <p:sp>
        <p:nvSpPr>
          <p:cNvPr id="5" name="TextBox 4"/>
          <p:cNvSpPr txBox="1"/>
          <p:nvPr/>
        </p:nvSpPr>
        <p:spPr>
          <a:xfrm>
            <a:off x="326668" y="986933"/>
            <a:ext cx="5366209" cy="253128"/>
          </a:xfrm>
          <a:prstGeom prst="rect">
            <a:avLst/>
          </a:prstGeom>
          <a:solidFill>
            <a:schemeClr val="accent5"/>
          </a:solidFill>
        </p:spPr>
        <p:txBody>
          <a:bodyPr wrap="square" lIns="72000" tIns="72000" rIns="72000" bIns="72000" rtlCol="0" anchor="ctr" anchorCtr="0">
            <a:spAutoFit/>
          </a:bodyPr>
          <a:lstStyle/>
          <a:p>
            <a:r>
              <a:rPr lang="en-US" sz="700" dirty="0">
                <a:latin typeface="+mj-lt"/>
              </a:rPr>
              <a:t>MISTÄ KESKUSTELTIIN?</a:t>
            </a:r>
          </a:p>
        </p:txBody>
      </p:sp>
      <p:sp>
        <p:nvSpPr>
          <p:cNvPr id="13" name="object 2"/>
          <p:cNvSpPr txBox="1">
            <a:spLocks noGrp="1"/>
          </p:cNvSpPr>
          <p:nvPr>
            <p:ph type="title"/>
          </p:nvPr>
        </p:nvSpPr>
        <p:spPr>
          <a:xfrm>
            <a:off x="326667" y="314597"/>
            <a:ext cx="5788532" cy="257776"/>
          </a:xfrm>
          <a:prstGeom prst="rect">
            <a:avLst/>
          </a:prstGeom>
        </p:spPr>
        <p:txBody>
          <a:bodyPr vert="horz" wrap="square" lIns="0" tIns="6109" rIns="0" bIns="0" rtlCol="0" anchor="ctr" anchorCtr="0">
            <a:spAutoFit/>
          </a:bodyPr>
          <a:lstStyle/>
          <a:p>
            <a:pPr marL="6109">
              <a:spcBef>
                <a:spcPts val="48"/>
              </a:spcBef>
            </a:pPr>
            <a:r>
              <a:rPr lang="fi-FI" sz="1600" u="none" dirty="0">
                <a:latin typeface="Arial Black" panose="020B0A04020102020204" pitchFamily="34" charset="0"/>
              </a:rPr>
              <a:t>KESKUSTELUN YHTEENVETO</a:t>
            </a:r>
          </a:p>
        </p:txBody>
      </p:sp>
      <p:sp>
        <p:nvSpPr>
          <p:cNvPr id="14" name="object 19"/>
          <p:cNvSpPr txBox="1"/>
          <p:nvPr/>
        </p:nvSpPr>
        <p:spPr>
          <a:xfrm>
            <a:off x="326667" y="647019"/>
            <a:ext cx="8095056" cy="243157"/>
          </a:xfrm>
          <a:prstGeom prst="rect">
            <a:avLst/>
          </a:prstGeom>
        </p:spPr>
        <p:txBody>
          <a:bodyPr vert="horz" wrap="square" lIns="0" tIns="6109" rIns="0" bIns="0" rtlCol="0">
            <a:spAutoFit/>
          </a:bodyPr>
          <a:lstStyle/>
          <a:p>
            <a:pPr marL="6109" marR="2443">
              <a:spcBef>
                <a:spcPts val="48"/>
              </a:spcBef>
            </a:pPr>
            <a:r>
              <a:rPr lang="fi-FI" sz="770" dirty="0">
                <a:solidFill>
                  <a:srgbClr val="231F20"/>
                </a:solidFill>
                <a:latin typeface="Arial"/>
                <a:cs typeface="Arial"/>
              </a:rPr>
              <a:t>Käytä pohjaa avuksi keskustelun yhteenvetoon ja jatkotoimenpiteiden suunnitteluun vastaamalla kysymyksiin. Kiteytä lopputulema muutamaan virkkeeseen ja mieti myös keiden kannattaisi jatkaa keskustelua. Kirjaa nämä tiedot pohjan oikeanpuoleiseen sarakkeeseen.</a:t>
            </a:r>
          </a:p>
        </p:txBody>
      </p:sp>
      <p:sp>
        <p:nvSpPr>
          <p:cNvPr id="15" name="TextBox 14"/>
          <p:cNvSpPr txBox="1"/>
          <p:nvPr/>
        </p:nvSpPr>
        <p:spPr>
          <a:xfrm>
            <a:off x="326668" y="1774859"/>
            <a:ext cx="5366209" cy="253128"/>
          </a:xfrm>
          <a:prstGeom prst="rect">
            <a:avLst/>
          </a:prstGeom>
          <a:solidFill>
            <a:schemeClr val="accent5"/>
          </a:solidFill>
        </p:spPr>
        <p:txBody>
          <a:bodyPr wrap="square" lIns="72000" tIns="72000" rIns="72000" bIns="72000" rtlCol="0" anchor="ctr" anchorCtr="0">
            <a:spAutoFit/>
          </a:bodyPr>
          <a:lstStyle/>
          <a:p>
            <a:r>
              <a:rPr lang="en-US" sz="700" dirty="0">
                <a:latin typeface="+mj-lt"/>
              </a:rPr>
              <a:t>MITKÄ OLIVAT KESKEISET OIVALLUKSET KESKUSTELUSTA?</a:t>
            </a:r>
          </a:p>
        </p:txBody>
      </p:sp>
      <p:sp>
        <p:nvSpPr>
          <p:cNvPr id="16" name="TextBox 15"/>
          <p:cNvSpPr txBox="1"/>
          <p:nvPr/>
        </p:nvSpPr>
        <p:spPr>
          <a:xfrm>
            <a:off x="326668" y="2599332"/>
            <a:ext cx="5366209" cy="253128"/>
          </a:xfrm>
          <a:prstGeom prst="rect">
            <a:avLst/>
          </a:prstGeom>
          <a:solidFill>
            <a:schemeClr val="accent5"/>
          </a:solidFill>
        </p:spPr>
        <p:txBody>
          <a:bodyPr wrap="square" lIns="72000" tIns="72000" rIns="72000" bIns="72000" rtlCol="0" anchor="ctr" anchorCtr="0">
            <a:spAutoFit/>
          </a:bodyPr>
          <a:lstStyle/>
          <a:p>
            <a:r>
              <a:rPr lang="en-US" sz="700" dirty="0">
                <a:latin typeface="+mj-lt"/>
              </a:rPr>
              <a:t>MITÄ UUTTA TAI YLLÄTTÄVÄÄ KESKUSTELUSSA NOUSI ESILLE?</a:t>
            </a:r>
          </a:p>
        </p:txBody>
      </p:sp>
      <p:sp>
        <p:nvSpPr>
          <p:cNvPr id="17" name="TextBox 16"/>
          <p:cNvSpPr txBox="1"/>
          <p:nvPr/>
        </p:nvSpPr>
        <p:spPr>
          <a:xfrm>
            <a:off x="326667" y="3544333"/>
            <a:ext cx="5366209" cy="253128"/>
          </a:xfrm>
          <a:prstGeom prst="rect">
            <a:avLst/>
          </a:prstGeom>
          <a:solidFill>
            <a:schemeClr val="accent5"/>
          </a:solidFill>
        </p:spPr>
        <p:txBody>
          <a:bodyPr wrap="square" lIns="72000" tIns="72000" rIns="72000" bIns="72000" rtlCol="0" anchor="ctr" anchorCtr="0">
            <a:spAutoFit/>
          </a:bodyPr>
          <a:lstStyle/>
          <a:p>
            <a:r>
              <a:rPr lang="en-US" sz="700" dirty="0">
                <a:latin typeface="+mj-lt"/>
              </a:rPr>
              <a:t>MITKÄ ASIAT JÄIVÄT EPÄSELVÄKSI?</a:t>
            </a:r>
          </a:p>
        </p:txBody>
      </p:sp>
      <p:sp>
        <p:nvSpPr>
          <p:cNvPr id="18" name="object 3"/>
          <p:cNvSpPr/>
          <p:nvPr/>
        </p:nvSpPr>
        <p:spPr>
          <a:xfrm>
            <a:off x="5960853" y="986933"/>
            <a:ext cx="2851308" cy="3703945"/>
          </a:xfrm>
          <a:custGeom>
            <a:avLst/>
            <a:gdLst/>
            <a:ahLst/>
            <a:cxnLst/>
            <a:rect l="l" t="t" r="r" b="b"/>
            <a:pathLst>
              <a:path w="3424554" h="5880734">
                <a:moveTo>
                  <a:pt x="3423970" y="5880633"/>
                </a:moveTo>
                <a:lnTo>
                  <a:pt x="0" y="5880633"/>
                </a:lnTo>
                <a:lnTo>
                  <a:pt x="0" y="0"/>
                </a:lnTo>
                <a:lnTo>
                  <a:pt x="3423970" y="0"/>
                </a:lnTo>
                <a:lnTo>
                  <a:pt x="3423970" y="5880633"/>
                </a:lnTo>
                <a:close/>
              </a:path>
            </a:pathLst>
          </a:custGeom>
          <a:ln w="38100">
            <a:solidFill>
              <a:schemeClr val="accent5"/>
            </a:solidFill>
            <a:miter lim="800000"/>
          </a:ln>
        </p:spPr>
        <p:txBody>
          <a:bodyPr wrap="square" lIns="0" tIns="0" rIns="0" bIns="0" rtlCol="0"/>
          <a:lstStyle/>
          <a:p>
            <a:endParaRPr/>
          </a:p>
        </p:txBody>
      </p:sp>
      <p:sp>
        <p:nvSpPr>
          <p:cNvPr id="19" name="TextBox 18"/>
          <p:cNvSpPr txBox="1"/>
          <p:nvPr/>
        </p:nvSpPr>
        <p:spPr>
          <a:xfrm>
            <a:off x="5955682" y="986933"/>
            <a:ext cx="2656936" cy="253128"/>
          </a:xfrm>
          <a:prstGeom prst="rect">
            <a:avLst/>
          </a:prstGeom>
          <a:solidFill>
            <a:schemeClr val="accent5"/>
          </a:solidFill>
        </p:spPr>
        <p:txBody>
          <a:bodyPr wrap="square" lIns="72000" tIns="72000" rIns="72000" bIns="72000" rtlCol="0" anchor="ctr" anchorCtr="0">
            <a:spAutoFit/>
          </a:bodyPr>
          <a:lstStyle/>
          <a:p>
            <a:r>
              <a:rPr lang="en-US" sz="700" dirty="0">
                <a:latin typeface="+mj-lt"/>
              </a:rPr>
              <a:t>KITEYTYS</a:t>
            </a:r>
          </a:p>
        </p:txBody>
      </p:sp>
      <p:sp>
        <p:nvSpPr>
          <p:cNvPr id="20" name="TextBox 19"/>
          <p:cNvSpPr txBox="1"/>
          <p:nvPr/>
        </p:nvSpPr>
        <p:spPr>
          <a:xfrm>
            <a:off x="5960853" y="2725896"/>
            <a:ext cx="2654350" cy="253128"/>
          </a:xfrm>
          <a:prstGeom prst="rect">
            <a:avLst/>
          </a:prstGeom>
          <a:solidFill>
            <a:schemeClr val="accent5"/>
          </a:solidFill>
        </p:spPr>
        <p:txBody>
          <a:bodyPr wrap="square" lIns="72000" tIns="72000" rIns="36000" bIns="72000" rtlCol="0" anchor="ctr" anchorCtr="0">
            <a:spAutoFit/>
          </a:bodyPr>
          <a:lstStyle/>
          <a:p>
            <a:r>
              <a:rPr lang="en-US" sz="700" dirty="0">
                <a:latin typeface="+mj-lt"/>
              </a:rPr>
              <a:t>MISTÄ JA KEIDEN PITÄISI JATKAA KESKUSTELUA?</a:t>
            </a:r>
          </a:p>
        </p:txBody>
      </p:sp>
      <p:sp>
        <p:nvSpPr>
          <p:cNvPr id="24" name="Rectangle 23"/>
          <p:cNvSpPr/>
          <p:nvPr/>
        </p:nvSpPr>
        <p:spPr>
          <a:xfrm>
            <a:off x="143477" y="4803722"/>
            <a:ext cx="4572000" cy="230832"/>
          </a:xfrm>
          <a:prstGeom prst="rect">
            <a:avLst/>
          </a:prstGeom>
        </p:spPr>
        <p:txBody>
          <a:bodyPr>
            <a:spAutoFit/>
          </a:bodyPr>
          <a:lstStyle/>
          <a:p>
            <a:r>
              <a:rPr lang="fi-FI" sz="900" b="1" dirty="0">
                <a:latin typeface="+mj-lt"/>
              </a:rPr>
              <a:t>17</a:t>
            </a:r>
            <a:endParaRPr lang="en-US" sz="900" dirty="0">
              <a:latin typeface="+mj-lt"/>
            </a:endParaRPr>
          </a:p>
        </p:txBody>
      </p:sp>
    </p:spTree>
    <p:extLst>
      <p:ext uri="{BB962C8B-B14F-4D97-AF65-F5344CB8AC3E}">
        <p14:creationId xmlns:p14="http://schemas.microsoft.com/office/powerpoint/2010/main" val="35346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5" name="Kuva 4" descr="Kuva, joka sisältää kohteen henkilö, sisä, istuin&#10;&#10;Kuvaus luotu automaattisesti">
            <a:extLst>
              <a:ext uri="{FF2B5EF4-FFF2-40B4-BE49-F238E27FC236}">
                <a16:creationId xmlns:a16="http://schemas.microsoft.com/office/drawing/2014/main" id="{BB59D6C0-B64A-460A-88EC-2E279D3C0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144" y="108768"/>
            <a:ext cx="4062269" cy="4062269"/>
          </a:xfrm>
          <a:prstGeom prst="rect">
            <a:avLst/>
          </a:prstGeom>
        </p:spPr>
      </p:pic>
      <p:sp>
        <p:nvSpPr>
          <p:cNvPr id="2" name="Otsikko 1">
            <a:extLst>
              <a:ext uri="{FF2B5EF4-FFF2-40B4-BE49-F238E27FC236}">
                <a16:creationId xmlns:a16="http://schemas.microsoft.com/office/drawing/2014/main" id="{7DFC95AE-5B68-4633-9C72-1E757AAF96E1}"/>
              </a:ext>
            </a:extLst>
          </p:cNvPr>
          <p:cNvSpPr>
            <a:spLocks noGrp="1"/>
          </p:cNvSpPr>
          <p:nvPr>
            <p:ph type="title"/>
          </p:nvPr>
        </p:nvSpPr>
        <p:spPr>
          <a:xfrm>
            <a:off x="539552" y="3640999"/>
            <a:ext cx="8064896" cy="1224136"/>
          </a:xfrm>
        </p:spPr>
        <p:txBody>
          <a:bodyPr/>
          <a:lstStyle/>
          <a:p>
            <a:r>
              <a:rPr lang="fi-FI" cap="none" dirty="0"/>
              <a:t>Vinkkejä verkkokeskusteluun ja kohtaamisiin verkossa</a:t>
            </a:r>
          </a:p>
        </p:txBody>
      </p:sp>
      <p:sp>
        <p:nvSpPr>
          <p:cNvPr id="6" name="Rectangle 29">
            <a:extLst>
              <a:ext uri="{FF2B5EF4-FFF2-40B4-BE49-F238E27FC236}">
                <a16:creationId xmlns:a16="http://schemas.microsoft.com/office/drawing/2014/main" id="{D07C581B-4796-4B34-8BA3-90020D659467}"/>
              </a:ext>
            </a:extLst>
          </p:cNvPr>
          <p:cNvSpPr/>
          <p:nvPr/>
        </p:nvSpPr>
        <p:spPr>
          <a:xfrm>
            <a:off x="150851" y="4720198"/>
            <a:ext cx="4572000" cy="230832"/>
          </a:xfrm>
          <a:prstGeom prst="rect">
            <a:avLst/>
          </a:prstGeom>
        </p:spPr>
        <p:txBody>
          <a:bodyPr>
            <a:spAutoFit/>
          </a:bodyPr>
          <a:lstStyle/>
          <a:p>
            <a:r>
              <a:rPr lang="fi-FI" sz="900" b="1" dirty="0">
                <a:latin typeface="+mj-lt"/>
              </a:rPr>
              <a:t>18</a:t>
            </a:r>
            <a:endParaRPr lang="en-US" sz="900" dirty="0">
              <a:latin typeface="+mj-lt"/>
            </a:endParaRPr>
          </a:p>
        </p:txBody>
      </p:sp>
    </p:spTree>
    <p:extLst>
      <p:ext uri="{BB962C8B-B14F-4D97-AF65-F5344CB8AC3E}">
        <p14:creationId xmlns:p14="http://schemas.microsoft.com/office/powerpoint/2010/main" val="365174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a:extLst>
              <a:ext uri="{FF2B5EF4-FFF2-40B4-BE49-F238E27FC236}">
                <a16:creationId xmlns:a16="http://schemas.microsoft.com/office/drawing/2014/main" id="{7B7F27D9-E166-4351-91BA-5DF49D7C494B}"/>
              </a:ext>
            </a:extLst>
          </p:cNvPr>
          <p:cNvPicPr>
            <a:picLocks noChangeAspect="1"/>
          </p:cNvPicPr>
          <p:nvPr/>
        </p:nvPicPr>
        <p:blipFill rotWithShape="1">
          <a:blip r:embed="rId2"/>
          <a:srcRect l="29164" r="27485" b="3"/>
          <a:stretch/>
        </p:blipFill>
        <p:spPr>
          <a:xfrm>
            <a:off x="20" y="10"/>
            <a:ext cx="3348018" cy="5143490"/>
          </a:xfrm>
          <a:prstGeom prst="rect">
            <a:avLst/>
          </a:prstGeom>
          <a:noFill/>
        </p:spPr>
      </p:pic>
      <p:sp>
        <p:nvSpPr>
          <p:cNvPr id="5" name="Otsikko 4">
            <a:extLst>
              <a:ext uri="{FF2B5EF4-FFF2-40B4-BE49-F238E27FC236}">
                <a16:creationId xmlns:a16="http://schemas.microsoft.com/office/drawing/2014/main" id="{A304F680-6CA2-4D8A-A3A0-D53C9843EE5A}"/>
              </a:ext>
            </a:extLst>
          </p:cNvPr>
          <p:cNvSpPr>
            <a:spLocks noGrp="1"/>
          </p:cNvSpPr>
          <p:nvPr>
            <p:ph type="body" sz="quarter" idx="11"/>
          </p:nvPr>
        </p:nvSpPr>
        <p:spPr>
          <a:xfrm>
            <a:off x="3851920" y="411510"/>
            <a:ext cx="4824536" cy="576064"/>
          </a:xfrm>
        </p:spPr>
        <p:txBody>
          <a:bodyPr anchor="t">
            <a:normAutofit/>
          </a:bodyPr>
          <a:lstStyle/>
          <a:p>
            <a:pPr>
              <a:spcAft>
                <a:spcPts val="600"/>
              </a:spcAft>
            </a:pPr>
            <a:r>
              <a:rPr lang="fi-FI" dirty="0"/>
              <a:t>Luottamus on halua keskustella </a:t>
            </a:r>
            <a:br>
              <a:rPr lang="fi-FI" dirty="0"/>
            </a:br>
            <a:r>
              <a:rPr lang="fi-FI" dirty="0"/>
              <a:t>ja kuunnella</a:t>
            </a:r>
            <a:endParaRPr lang="fi-FI"/>
          </a:p>
        </p:txBody>
      </p:sp>
      <p:sp>
        <p:nvSpPr>
          <p:cNvPr id="4" name="Tekstin paikkamerkki 3">
            <a:extLst>
              <a:ext uri="{FF2B5EF4-FFF2-40B4-BE49-F238E27FC236}">
                <a16:creationId xmlns:a16="http://schemas.microsoft.com/office/drawing/2014/main" id="{09EF0359-11BC-447E-8500-80A7CDD5EFB3}"/>
              </a:ext>
            </a:extLst>
          </p:cNvPr>
          <p:cNvSpPr>
            <a:spLocks noGrp="1"/>
          </p:cNvSpPr>
          <p:nvPr>
            <p:ph type="body" sz="quarter" idx="18"/>
          </p:nvPr>
        </p:nvSpPr>
        <p:spPr>
          <a:xfrm>
            <a:off x="3851920" y="987574"/>
            <a:ext cx="4823768" cy="3964280"/>
          </a:xfrm>
        </p:spPr>
        <p:txBody>
          <a:bodyPr anchor="t">
            <a:normAutofit lnSpcReduction="10000"/>
          </a:bodyPr>
          <a:lstStyle/>
          <a:p>
            <a:pPr marL="179070" indent="-179070"/>
            <a:r>
              <a:rPr lang="fi-FI" dirty="0"/>
              <a:t>Viime vuosina poliittisesta ilmapiiristä ja yhteiskunnallisesta keskustelukulttuurista on käyty paljon keskustelua. </a:t>
            </a:r>
            <a:endParaRPr lang="fi-FI"/>
          </a:p>
          <a:p>
            <a:pPr marL="179070" indent="-179070"/>
            <a:r>
              <a:rPr lang="fi-FI" dirty="0"/>
              <a:t>Keskusta kutsuu kaikki puolueessa toimivat tahot yhteiskunnallisen keskustelukulttuurin tervehdyttämistalkoisiin.</a:t>
            </a:r>
          </a:p>
          <a:p>
            <a:pPr marL="179070" indent="-179070"/>
            <a:r>
              <a:rPr lang="fi-FI" dirty="0"/>
              <a:t>Ennakkotehtävän videolla Ilkka Miettinen toteaa, että luottamus on myös sitä, että osaamme keskustella, osaamme kuunnella ja kuulla ihmisiä.</a:t>
            </a:r>
          </a:p>
          <a:p>
            <a:pPr marL="179070" indent="-179070"/>
            <a:r>
              <a:rPr lang="fi-FI" dirty="0"/>
              <a:t>Kuuntelemiseen ja keskusteluun tarvitaan dialogia, jota voi edistää esimerkiksi Erätauko-menetelmän avulla.</a:t>
            </a:r>
          </a:p>
          <a:p>
            <a:pPr marL="179070" indent="-179070"/>
            <a:r>
              <a:rPr lang="fi-FI" dirty="0"/>
              <a:t>Tässä on piirihallitusten käyttöön kootut koulutusdiat Erätaukoon tutustumiseksi.</a:t>
            </a:r>
          </a:p>
          <a:p>
            <a:pPr marL="179070" indent="-179070"/>
            <a:r>
              <a:rPr lang="fi-FI" dirty="0"/>
              <a:t>Dioista löydätte perusteet Erätauosta, mutta parhaiten siihen tutustuu harjoittelemalla rakentavaa keskustelua.</a:t>
            </a:r>
          </a:p>
          <a:p>
            <a:pPr marL="179070" indent="-179070"/>
            <a:endParaRPr lang="fi-FI" sz="1400"/>
          </a:p>
        </p:txBody>
      </p:sp>
      <p:sp>
        <p:nvSpPr>
          <p:cNvPr id="2" name="Sisällön paikkamerkki 1">
            <a:extLst>
              <a:ext uri="{FF2B5EF4-FFF2-40B4-BE49-F238E27FC236}">
                <a16:creationId xmlns:a16="http://schemas.microsoft.com/office/drawing/2014/main" id="{2D2A0537-F682-45C3-B2E1-81FF1AB632A9}"/>
              </a:ext>
            </a:extLst>
          </p:cNvPr>
          <p:cNvSpPr>
            <a:spLocks noGrp="1"/>
          </p:cNvSpPr>
          <p:nvPr>
            <p:ph type="body" sz="quarter" idx="17"/>
          </p:nvPr>
        </p:nvSpPr>
        <p:spPr>
          <a:xfrm>
            <a:off x="395288" y="411162"/>
            <a:ext cx="2592536" cy="3960787"/>
          </a:xfrm>
        </p:spPr>
        <p:txBody>
          <a:bodyPr anchor="t">
            <a:normAutofit/>
          </a:bodyPr>
          <a:lstStyle/>
          <a:p>
            <a:pPr marL="179070" indent="-179070"/>
            <a:endParaRPr lang="fi-FI" dirty="0"/>
          </a:p>
          <a:p>
            <a:pPr marL="179070" indent="-179070"/>
            <a:endParaRPr lang="fi-FI"/>
          </a:p>
          <a:p>
            <a:pPr marL="179070" indent="-179070"/>
            <a:endParaRPr lang="fi-FI" dirty="0"/>
          </a:p>
          <a:p>
            <a:pPr marL="179070" indent="-179070"/>
            <a:endParaRPr lang="fi-FI" dirty="0"/>
          </a:p>
          <a:p>
            <a:pPr marL="179070" indent="-179070"/>
            <a:endParaRPr lang="fi-FI" dirty="0"/>
          </a:p>
          <a:p>
            <a:pPr marL="179070" indent="-179070"/>
            <a:endParaRPr lang="fi-FI" dirty="0"/>
          </a:p>
          <a:p>
            <a:pPr marL="179070" indent="-179070"/>
            <a:endParaRPr lang="fi-FI" dirty="0"/>
          </a:p>
        </p:txBody>
      </p:sp>
    </p:spTree>
    <p:extLst>
      <p:ext uri="{BB962C8B-B14F-4D97-AF65-F5344CB8AC3E}">
        <p14:creationId xmlns:p14="http://schemas.microsoft.com/office/powerpoint/2010/main" val="1477415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BCE97801-47C6-4E14-BC64-047822D60836}"/>
              </a:ext>
            </a:extLst>
          </p:cNvPr>
          <p:cNvSpPr/>
          <p:nvPr/>
        </p:nvSpPr>
        <p:spPr>
          <a:xfrm>
            <a:off x="5111553" y="0"/>
            <a:ext cx="41148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highlight>
                <a:srgbClr val="FFFF00"/>
              </a:highlight>
            </a:endParaRPr>
          </a:p>
        </p:txBody>
      </p:sp>
      <p:sp>
        <p:nvSpPr>
          <p:cNvPr id="3" name="Tekstin paikkamerkki 2">
            <a:extLst>
              <a:ext uri="{FF2B5EF4-FFF2-40B4-BE49-F238E27FC236}">
                <a16:creationId xmlns:a16="http://schemas.microsoft.com/office/drawing/2014/main" id="{D0A61970-1BE8-4806-B69A-4AF91913D940}"/>
              </a:ext>
            </a:extLst>
          </p:cNvPr>
          <p:cNvSpPr>
            <a:spLocks noGrp="1"/>
          </p:cNvSpPr>
          <p:nvPr>
            <p:ph type="body" sz="quarter" idx="17"/>
          </p:nvPr>
        </p:nvSpPr>
        <p:spPr>
          <a:xfrm>
            <a:off x="5442154" y="591356"/>
            <a:ext cx="3561736" cy="3960787"/>
          </a:xfrm>
        </p:spPr>
        <p:txBody>
          <a:bodyPr/>
          <a:lstStyle/>
          <a:p>
            <a:r>
              <a:rPr lang="fi-FI" sz="1200" b="0" i="1" dirty="0"/>
              <a:t>” Emme voi kohdella kansaa enää niin, että annetaan vain faktoja. Halulla vuorovaikutukseen on ratkaiseva merkitys. Somessa ihmisten kokemus luottamuksesta korostuu ja muotoutuu helposti yhtä tärkeäksi kuin faktat.”</a:t>
            </a:r>
          </a:p>
          <a:p>
            <a:r>
              <a:rPr lang="fi-FI" sz="1200" b="0" dirty="0"/>
              <a:t>- Sami Koivisto, Yleisradion vuorovaikutuspäällikkö</a:t>
            </a:r>
            <a:endParaRPr lang="fi-FI" sz="1200" dirty="0"/>
          </a:p>
        </p:txBody>
      </p:sp>
      <p:sp>
        <p:nvSpPr>
          <p:cNvPr id="7" name="Tekstin paikkamerkki 6">
            <a:extLst>
              <a:ext uri="{FF2B5EF4-FFF2-40B4-BE49-F238E27FC236}">
                <a16:creationId xmlns:a16="http://schemas.microsoft.com/office/drawing/2014/main" id="{4C221909-4C29-4645-BB3A-5DE8032F8942}"/>
              </a:ext>
            </a:extLst>
          </p:cNvPr>
          <p:cNvSpPr>
            <a:spLocks noGrp="1"/>
          </p:cNvSpPr>
          <p:nvPr>
            <p:ph type="body" sz="quarter" idx="19"/>
          </p:nvPr>
        </p:nvSpPr>
        <p:spPr>
          <a:xfrm>
            <a:off x="539551" y="1566175"/>
            <a:ext cx="3816422" cy="2755833"/>
          </a:xfrm>
        </p:spPr>
        <p:txBody>
          <a:bodyPr/>
          <a:lstStyle/>
          <a:p>
            <a:r>
              <a:rPr lang="fi-FI" dirty="0"/>
              <a:t>Älä ole koskaan ylimielinen.</a:t>
            </a:r>
          </a:p>
          <a:p>
            <a:r>
              <a:rPr lang="fi-FI" dirty="0"/>
              <a:t>Yritä aina ymmärtää yleisön kysymys parhain päin.</a:t>
            </a:r>
          </a:p>
          <a:p>
            <a:r>
              <a:rPr lang="fi-FI" dirty="0"/>
              <a:t>Ole aina rehellinen.</a:t>
            </a:r>
          </a:p>
          <a:p>
            <a:endParaRPr lang="fi-FI" dirty="0"/>
          </a:p>
        </p:txBody>
      </p:sp>
      <p:sp>
        <p:nvSpPr>
          <p:cNvPr id="2" name="Otsikko 1">
            <a:extLst>
              <a:ext uri="{FF2B5EF4-FFF2-40B4-BE49-F238E27FC236}">
                <a16:creationId xmlns:a16="http://schemas.microsoft.com/office/drawing/2014/main" id="{E34F281C-29AC-4EC3-AF2E-7C0E54E32603}"/>
              </a:ext>
            </a:extLst>
          </p:cNvPr>
          <p:cNvSpPr>
            <a:spLocks noGrp="1"/>
          </p:cNvSpPr>
          <p:nvPr>
            <p:ph type="title"/>
          </p:nvPr>
        </p:nvSpPr>
        <p:spPr>
          <a:xfrm>
            <a:off x="539549" y="452160"/>
            <a:ext cx="3816424" cy="864096"/>
          </a:xfrm>
        </p:spPr>
        <p:txBody>
          <a:bodyPr/>
          <a:lstStyle/>
          <a:p>
            <a:r>
              <a:rPr lang="fi-FI" dirty="0"/>
              <a:t>Näin käännät väittelyn dialogiksi </a:t>
            </a:r>
          </a:p>
        </p:txBody>
      </p:sp>
      <p:sp>
        <p:nvSpPr>
          <p:cNvPr id="12" name="Suorakulmio 11">
            <a:extLst>
              <a:ext uri="{FF2B5EF4-FFF2-40B4-BE49-F238E27FC236}">
                <a16:creationId xmlns:a16="http://schemas.microsoft.com/office/drawing/2014/main" id="{28BD988B-FD87-4C4F-B93F-73B4BE9092EB}"/>
              </a:ext>
            </a:extLst>
          </p:cNvPr>
          <p:cNvSpPr/>
          <p:nvPr/>
        </p:nvSpPr>
        <p:spPr>
          <a:xfrm>
            <a:off x="317090" y="4322008"/>
            <a:ext cx="4572000" cy="369332"/>
          </a:xfrm>
          <a:prstGeom prst="rect">
            <a:avLst/>
          </a:prstGeom>
        </p:spPr>
        <p:txBody>
          <a:bodyPr>
            <a:spAutoFit/>
          </a:bodyPr>
          <a:lstStyle/>
          <a:p>
            <a:r>
              <a:rPr lang="fi-FI" sz="800" dirty="0">
                <a:hlinkClick r:id="rId2">
                  <a:extLst>
                    <a:ext uri="{A12FA001-AC4F-418D-AE19-62706E023703}">
                      <ahyp:hlinkClr xmlns:ahyp="http://schemas.microsoft.com/office/drawing/2018/hyperlinkcolor" val="tx"/>
                    </a:ext>
                  </a:extLst>
                </a:hlinkClick>
              </a:rPr>
              <a:t>https://www.sitra.fi/artikkelit/nain-kaannat-vaittelyn-dialogiksi-kolme-inhimillista-ohjetta/</a:t>
            </a:r>
            <a:endParaRPr lang="fi-FI" sz="800" dirty="0"/>
          </a:p>
          <a:p>
            <a:r>
              <a:rPr lang="fi-FI" sz="800" dirty="0"/>
              <a:t>https://www.sitra.fi/artikkelit/kansanedustaja-haluaa-poliitikot-istumaan-piiriin</a:t>
            </a:r>
            <a:r>
              <a:rPr lang="fi-FI" sz="1000" dirty="0"/>
              <a:t>/</a:t>
            </a:r>
          </a:p>
        </p:txBody>
      </p:sp>
      <p:sp>
        <p:nvSpPr>
          <p:cNvPr id="13" name="Tekstin paikkamerkki 2">
            <a:extLst>
              <a:ext uri="{FF2B5EF4-FFF2-40B4-BE49-F238E27FC236}">
                <a16:creationId xmlns:a16="http://schemas.microsoft.com/office/drawing/2014/main" id="{7B192DC0-959F-4ECD-9D1C-F618FC67CA29}"/>
              </a:ext>
            </a:extLst>
          </p:cNvPr>
          <p:cNvSpPr txBox="1">
            <a:spLocks/>
          </p:cNvSpPr>
          <p:nvPr/>
        </p:nvSpPr>
        <p:spPr>
          <a:xfrm>
            <a:off x="5442154" y="3078199"/>
            <a:ext cx="3561736" cy="989179"/>
          </a:xfrm>
          <a:prstGeom prst="rect">
            <a:avLst/>
          </a:prstGeom>
        </p:spPr>
        <p:txBody>
          <a:bodyPr vert="horz" lIns="0" tIns="0" rIns="0" bIns="0" rtlCol="0" anchor="t" anchorCtr="0">
            <a:noAutofit/>
          </a:bodyPr>
          <a:lstStyle>
            <a:lvl1pPr marL="0" indent="0" algn="l" defTabSz="457200" rtl="0" eaLnBrk="1" latinLnBrk="0" hangingPunct="1">
              <a:lnSpc>
                <a:spcPct val="100000"/>
              </a:lnSpc>
              <a:spcBef>
                <a:spcPct val="20000"/>
              </a:spcBef>
              <a:buFont typeface="Arial" charset="0"/>
              <a:buNone/>
              <a:defRPr sz="2400" b="1" i="0" kern="1200">
                <a:solidFill>
                  <a:schemeClr val="bg1"/>
                </a:solidFill>
                <a:latin typeface="Arial Black"/>
                <a:ea typeface="+mn-ea"/>
                <a:cs typeface="Arial Black"/>
              </a:defRPr>
            </a:lvl1pPr>
            <a:lvl2pPr marL="357188" indent="-177800" algn="l" defTabSz="457200" rtl="0" eaLnBrk="1" latinLnBrk="0" hangingPunct="1">
              <a:lnSpc>
                <a:spcPct val="100000"/>
              </a:lnSpc>
              <a:spcBef>
                <a:spcPct val="20000"/>
              </a:spcBef>
              <a:buFont typeface="Arial" charset="0"/>
              <a:buChar char="•"/>
              <a:defRPr sz="1500" b="0" i="0" kern="1200">
                <a:solidFill>
                  <a:schemeClr val="tx1"/>
                </a:solidFill>
                <a:latin typeface="+mn-lt"/>
                <a:ea typeface="+mn-ea"/>
                <a:cs typeface="Georgia"/>
              </a:defRPr>
            </a:lvl2pPr>
            <a:lvl3pPr marL="536575" indent="-171450" algn="l" defTabSz="457200" rtl="0" eaLnBrk="1" latinLnBrk="0" hangingPunct="1">
              <a:lnSpc>
                <a:spcPct val="100000"/>
              </a:lnSpc>
              <a:spcBef>
                <a:spcPct val="20000"/>
              </a:spcBef>
              <a:buFont typeface="Arial" charset="0"/>
              <a:buChar char="•"/>
              <a:defRPr sz="1500" b="0" i="0" kern="1200">
                <a:solidFill>
                  <a:schemeClr val="tx1"/>
                </a:solidFill>
                <a:latin typeface="+mn-lt"/>
                <a:ea typeface="+mn-ea"/>
                <a:cs typeface="Georgia"/>
              </a:defRPr>
            </a:lvl3pPr>
            <a:lvl4pPr marL="720725" indent="-171450" algn="l" defTabSz="457200" rtl="0" eaLnBrk="1" latinLnBrk="0" hangingPunct="1">
              <a:lnSpc>
                <a:spcPct val="100000"/>
              </a:lnSpc>
              <a:spcBef>
                <a:spcPct val="20000"/>
              </a:spcBef>
              <a:buFont typeface="Arial" charset="0"/>
              <a:buChar char="•"/>
              <a:defRPr sz="1500" b="0" i="0" kern="1200">
                <a:solidFill>
                  <a:schemeClr val="tx1"/>
                </a:solidFill>
                <a:latin typeface="+mn-lt"/>
                <a:ea typeface="+mn-ea"/>
                <a:cs typeface="Georgia"/>
              </a:defRPr>
            </a:lvl4pPr>
            <a:lvl5pPr marL="1828800" indent="0" algn="ctr" defTabSz="457200" rtl="0" eaLnBrk="1" latinLnBrk="0" hangingPunct="1">
              <a:spcBef>
                <a:spcPct val="20000"/>
              </a:spcBef>
              <a:buFont typeface="Arial"/>
              <a:buNone/>
              <a:defRPr sz="1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fi-FI" sz="1200" b="0" dirty="0"/>
              <a:t>”</a:t>
            </a:r>
            <a:r>
              <a:rPr lang="fi-FI" sz="1200" b="0" i="1" dirty="0"/>
              <a:t>Tällä hetkellä ainut tapa, jolla me poliitikot kokoustamme on, että istumme pöydän ympärillä ja luennoimme toisilleen. Sen sijaan voisimme valita tärkeitä teemoja ja oppia niistä yhdessä.”</a:t>
            </a:r>
          </a:p>
          <a:p>
            <a:pPr fontAlgn="auto">
              <a:spcAft>
                <a:spcPts val="0"/>
              </a:spcAft>
            </a:pPr>
            <a:r>
              <a:rPr lang="fi-FI" sz="1200" b="0" dirty="0"/>
              <a:t>-Antero </a:t>
            </a:r>
            <a:r>
              <a:rPr lang="fi-FI" sz="1200" b="0" dirty="0" err="1"/>
              <a:t>Vartia</a:t>
            </a:r>
            <a:r>
              <a:rPr lang="fi-FI" sz="1200" b="0" dirty="0"/>
              <a:t> </a:t>
            </a:r>
            <a:endParaRPr lang="fi-FI" sz="1200" dirty="0"/>
          </a:p>
        </p:txBody>
      </p:sp>
      <p:sp>
        <p:nvSpPr>
          <p:cNvPr id="17" name="Rectangle 29">
            <a:extLst>
              <a:ext uri="{FF2B5EF4-FFF2-40B4-BE49-F238E27FC236}">
                <a16:creationId xmlns:a16="http://schemas.microsoft.com/office/drawing/2014/main" id="{BF15C94A-7C41-4647-B5F6-2BB5D593FA0C}"/>
              </a:ext>
            </a:extLst>
          </p:cNvPr>
          <p:cNvSpPr/>
          <p:nvPr/>
        </p:nvSpPr>
        <p:spPr>
          <a:xfrm>
            <a:off x="150851" y="4720198"/>
            <a:ext cx="4572000" cy="230832"/>
          </a:xfrm>
          <a:prstGeom prst="rect">
            <a:avLst/>
          </a:prstGeom>
        </p:spPr>
        <p:txBody>
          <a:bodyPr>
            <a:spAutoFit/>
          </a:bodyPr>
          <a:lstStyle/>
          <a:p>
            <a:r>
              <a:rPr lang="fi-FI" sz="900" b="1" dirty="0">
                <a:latin typeface="+mj-lt"/>
              </a:rPr>
              <a:t>19</a:t>
            </a:r>
            <a:endParaRPr lang="en-US" sz="900" dirty="0">
              <a:latin typeface="+mj-lt"/>
            </a:endParaRPr>
          </a:p>
        </p:txBody>
      </p:sp>
    </p:spTree>
    <p:extLst>
      <p:ext uri="{BB962C8B-B14F-4D97-AF65-F5344CB8AC3E}">
        <p14:creationId xmlns:p14="http://schemas.microsoft.com/office/powerpoint/2010/main" val="111052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6FF802-FE67-4EE3-9B9B-F877A52A496B}"/>
              </a:ext>
            </a:extLst>
          </p:cNvPr>
          <p:cNvSpPr>
            <a:spLocks noGrp="1"/>
          </p:cNvSpPr>
          <p:nvPr>
            <p:ph type="title"/>
          </p:nvPr>
        </p:nvSpPr>
        <p:spPr>
          <a:xfrm>
            <a:off x="664914" y="412090"/>
            <a:ext cx="8064896" cy="1224136"/>
          </a:xfrm>
        </p:spPr>
        <p:txBody>
          <a:bodyPr/>
          <a:lstStyle/>
          <a:p>
            <a:r>
              <a:rPr lang="fi-FI" sz="2000" b="1" dirty="0"/>
              <a:t>Tympiikö huutelu? Näin muutat verkkokeskustelun rakentavaksi</a:t>
            </a:r>
            <a:br>
              <a:rPr lang="fi-FI" sz="2000" b="1" dirty="0"/>
            </a:br>
            <a:endParaRPr lang="fi-FI" sz="2000"/>
          </a:p>
        </p:txBody>
      </p:sp>
      <p:sp>
        <p:nvSpPr>
          <p:cNvPr id="3" name="Tekstin paikkamerkki 2">
            <a:extLst>
              <a:ext uri="{FF2B5EF4-FFF2-40B4-BE49-F238E27FC236}">
                <a16:creationId xmlns:a16="http://schemas.microsoft.com/office/drawing/2014/main" id="{6BEC751C-146C-4892-8FF1-F6A453368120}"/>
              </a:ext>
            </a:extLst>
          </p:cNvPr>
          <p:cNvSpPr>
            <a:spLocks noGrp="1"/>
          </p:cNvSpPr>
          <p:nvPr>
            <p:ph type="body" sz="quarter" idx="11"/>
          </p:nvPr>
        </p:nvSpPr>
        <p:spPr>
          <a:xfrm>
            <a:off x="539552" y="1523319"/>
            <a:ext cx="8064896" cy="431800"/>
          </a:xfrm>
        </p:spPr>
        <p:txBody>
          <a:bodyPr/>
          <a:lstStyle/>
          <a:p>
            <a:r>
              <a:rPr lang="fi-FI" dirty="0"/>
              <a:t>1. Aihe kannattaa valita niin että se kiinnostaa tarpeeksi laajaa joukkoa. Aiheen rajaamiseksi voi kirjoittaa alustuksen tai linkittää keskustelun jo olemassa olevaan materiaaliin tai artikkeliin. </a:t>
            </a:r>
          </a:p>
          <a:p>
            <a:r>
              <a:rPr lang="fi-FI" dirty="0"/>
              <a:t>2. Valitse päivä ja aika jolloin ajattelet keskustelijoilla sekä sinulla olevan aikaa keskusteluun koneen ääressä esim. 2 h. Voit kertoa aktiivisesta keskusteluaikataulusta aloituksen yhteydessä.</a:t>
            </a:r>
          </a:p>
          <a:p>
            <a:r>
              <a:rPr lang="fi-FI" dirty="0"/>
              <a:t>3. Kirjoita esim. FB- tai Twitter-postaukseen hyvin lyhyesti millaista kommentointia odotat osallistujilta (kunnioitetaan toisiamme ja arvostetaan toistemme näkökulmia) ja lisäksi voit käyttää esim. </a:t>
            </a:r>
            <a:r>
              <a:rPr lang="fi-FI" dirty="0" err="1"/>
              <a:t>hashtagiä</a:t>
            </a:r>
            <a:r>
              <a:rPr lang="fi-FI" dirty="0"/>
              <a:t> #erätauko</a:t>
            </a:r>
          </a:p>
          <a:p>
            <a:r>
              <a:rPr lang="fi-FI" dirty="0"/>
              <a:t>4. Seuraa, ohjaa ja osallistu keskusteluun aktiivisesti myös itse, eli älä jätä keskustelua omaan nojaansa. Tehtävänäsi on toimia fasilitaattorina, joka kiittää näkökulmista ja kommenteista sekä ohjaa keskustelua syventävillä kysymyksillä, sekä ottaa kantaa myös epäasialliseen käytökseen. Pyri siihen, että osallistujat toisivat esiin omia henkilökohtaisia kokemuksiaan.</a:t>
            </a:r>
          </a:p>
          <a:p>
            <a:endParaRPr lang="fi-FI" dirty="0"/>
          </a:p>
        </p:txBody>
      </p:sp>
      <p:sp>
        <p:nvSpPr>
          <p:cNvPr id="5" name="Suorakulmio 4">
            <a:extLst>
              <a:ext uri="{FF2B5EF4-FFF2-40B4-BE49-F238E27FC236}">
                <a16:creationId xmlns:a16="http://schemas.microsoft.com/office/drawing/2014/main" id="{A987F3DC-C9F9-4E54-AD82-52096E8FF830}"/>
              </a:ext>
            </a:extLst>
          </p:cNvPr>
          <p:cNvSpPr/>
          <p:nvPr/>
        </p:nvSpPr>
        <p:spPr>
          <a:xfrm>
            <a:off x="353961" y="4515966"/>
            <a:ext cx="6518788" cy="215444"/>
          </a:xfrm>
          <a:prstGeom prst="rect">
            <a:avLst/>
          </a:prstGeom>
        </p:spPr>
        <p:txBody>
          <a:bodyPr wrap="square">
            <a:spAutoFit/>
          </a:bodyPr>
          <a:lstStyle/>
          <a:p>
            <a:r>
              <a:rPr lang="fi-FI" sz="800" dirty="0"/>
              <a:t>https://www.sitra.fi/caset/rakentava-verkkokeskustelu/</a:t>
            </a:r>
          </a:p>
        </p:txBody>
      </p:sp>
      <p:sp>
        <p:nvSpPr>
          <p:cNvPr id="6" name="Rectangle 29">
            <a:extLst>
              <a:ext uri="{FF2B5EF4-FFF2-40B4-BE49-F238E27FC236}">
                <a16:creationId xmlns:a16="http://schemas.microsoft.com/office/drawing/2014/main" id="{E162CEAC-42A0-4EF3-AA03-FE1DF7A4EAEF}"/>
              </a:ext>
            </a:extLst>
          </p:cNvPr>
          <p:cNvSpPr/>
          <p:nvPr/>
        </p:nvSpPr>
        <p:spPr>
          <a:xfrm>
            <a:off x="150851" y="4720198"/>
            <a:ext cx="4572000" cy="230832"/>
          </a:xfrm>
          <a:prstGeom prst="rect">
            <a:avLst/>
          </a:prstGeom>
        </p:spPr>
        <p:txBody>
          <a:bodyPr>
            <a:spAutoFit/>
          </a:bodyPr>
          <a:lstStyle/>
          <a:p>
            <a:r>
              <a:rPr lang="fi-FI" sz="900" b="1" dirty="0">
                <a:latin typeface="+mj-lt"/>
              </a:rPr>
              <a:t>20</a:t>
            </a:r>
            <a:endParaRPr lang="en-US" sz="900" dirty="0">
              <a:latin typeface="+mj-lt"/>
            </a:endParaRPr>
          </a:p>
        </p:txBody>
      </p:sp>
    </p:spTree>
    <p:extLst>
      <p:ext uri="{BB962C8B-B14F-4D97-AF65-F5344CB8AC3E}">
        <p14:creationId xmlns:p14="http://schemas.microsoft.com/office/powerpoint/2010/main" val="1003184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BCE97801-47C6-4E14-BC64-047822D60836}"/>
              </a:ext>
            </a:extLst>
          </p:cNvPr>
          <p:cNvSpPr/>
          <p:nvPr/>
        </p:nvSpPr>
        <p:spPr>
          <a:xfrm>
            <a:off x="4734427" y="0"/>
            <a:ext cx="107199"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highlight>
                <a:srgbClr val="FFFF00"/>
              </a:highlight>
            </a:endParaRPr>
          </a:p>
        </p:txBody>
      </p:sp>
      <p:sp>
        <p:nvSpPr>
          <p:cNvPr id="3" name="Tekstin paikkamerkki 2">
            <a:extLst>
              <a:ext uri="{FF2B5EF4-FFF2-40B4-BE49-F238E27FC236}">
                <a16:creationId xmlns:a16="http://schemas.microsoft.com/office/drawing/2014/main" id="{D0A61970-1BE8-4806-B69A-4AF91913D940}"/>
              </a:ext>
            </a:extLst>
          </p:cNvPr>
          <p:cNvSpPr>
            <a:spLocks noGrp="1"/>
          </p:cNvSpPr>
          <p:nvPr>
            <p:ph type="body" sz="quarter" idx="17"/>
          </p:nvPr>
        </p:nvSpPr>
        <p:spPr>
          <a:xfrm>
            <a:off x="5095568" y="220708"/>
            <a:ext cx="3915696" cy="3960787"/>
          </a:xfrm>
        </p:spPr>
        <p:txBody>
          <a:bodyPr/>
          <a:lstStyle/>
          <a:p>
            <a:r>
              <a:rPr lang="fi-FI" sz="1200" b="0" dirty="0"/>
              <a:t>” Kerro osallistujille myös, miksi tilaisuus </a:t>
            </a:r>
            <a:r>
              <a:rPr lang="fi-FI" sz="1200" b="0" dirty="0">
                <a:solidFill>
                  <a:schemeClr val="tx1"/>
                </a:solidFill>
              </a:rPr>
              <a:t>Kerro fokus. </a:t>
            </a:r>
            <a:r>
              <a:rPr lang="fi-FI" sz="1200" b="0" dirty="0">
                <a:solidFill>
                  <a:schemeClr val="tx1"/>
                </a:solidFill>
                <a:latin typeface="+mn-lt"/>
              </a:rPr>
              <a:t>Kerro miksi tilaisuus järjestetään, miksi juuri heidät on kutsuttu ja mitä heiltä odotetaan. Myös työskentelytavoista, esimerkiksi esitystä seuraavasta keskustelusta, on hyvä mainita etukäteen. </a:t>
            </a:r>
          </a:p>
          <a:p>
            <a:r>
              <a:rPr lang="fi-FI" sz="1200" b="0" dirty="0">
                <a:solidFill>
                  <a:schemeClr val="tx1"/>
                </a:solidFill>
                <a:latin typeface="+mj-lt"/>
              </a:rPr>
              <a:t>Ole helposti lähestyttävä ja inhimillinen. </a:t>
            </a:r>
            <a:r>
              <a:rPr lang="fi-FI" sz="1200" b="0" dirty="0">
                <a:solidFill>
                  <a:schemeClr val="tx1"/>
                </a:solidFill>
                <a:latin typeface="+mn-lt"/>
              </a:rPr>
              <a:t>Esiinny rennosti, helposti lähestyttävästi, hyväksyvästi ja avoimesti. Ole läpinäkyvä ja uskalla tuoda oma haavoittuvaisuutesi esille. </a:t>
            </a:r>
          </a:p>
          <a:p>
            <a:r>
              <a:rPr lang="fi-FI" sz="1200" b="0" dirty="0">
                <a:solidFill>
                  <a:schemeClr val="tx1"/>
                </a:solidFill>
                <a:latin typeface="+mj-lt"/>
              </a:rPr>
              <a:t>Auta tapahtuman osallistujia kohtaamaan toisensa. </a:t>
            </a:r>
            <a:r>
              <a:rPr lang="fi-FI" sz="1200" b="0" dirty="0">
                <a:solidFill>
                  <a:schemeClr val="tx1"/>
                </a:solidFill>
                <a:latin typeface="+mn-lt"/>
              </a:rPr>
              <a:t>Tutussa seurassa on helpompi avautua kuin täysin vieraassa. </a:t>
            </a:r>
          </a:p>
          <a:p>
            <a:r>
              <a:rPr lang="fi-FI" sz="1200" b="0" dirty="0">
                <a:solidFill>
                  <a:schemeClr val="tx1"/>
                </a:solidFill>
                <a:latin typeface="+mj-lt"/>
              </a:rPr>
              <a:t>Anna osallistujille aikaa miettiä yksin hiljaa ennen yleistä keskustelua asiasta.</a:t>
            </a:r>
          </a:p>
          <a:p>
            <a:r>
              <a:rPr lang="fi-FI" sz="1200" b="0" dirty="0">
                <a:solidFill>
                  <a:schemeClr val="tx1"/>
                </a:solidFill>
                <a:latin typeface="+mj-lt"/>
              </a:rPr>
              <a:t>Anna ohjeet, myös kirjallisesti. </a:t>
            </a:r>
            <a:r>
              <a:rPr lang="fi-FI" sz="1200" b="0" dirty="0">
                <a:solidFill>
                  <a:schemeClr val="tx1"/>
                </a:solidFill>
                <a:latin typeface="+mn-lt"/>
              </a:rPr>
              <a:t>Voit tilanteesta riippuen havainnollistaa, mitä odotat osallistujien tekevän. Näin ketään ei nolota se, ettei ymmärtänyt ohjeita.</a:t>
            </a:r>
          </a:p>
          <a:p>
            <a:r>
              <a:rPr lang="fi-FI" sz="1200" b="0" dirty="0">
                <a:solidFill>
                  <a:schemeClr val="tx1"/>
                </a:solidFill>
                <a:latin typeface="+mj-lt"/>
              </a:rPr>
              <a:t>Pysy itse mahdollisesti sisältöneutraalina, kun haluat saada osallistujien näkemykset esille. </a:t>
            </a:r>
            <a:r>
              <a:rPr lang="fi-FI" sz="1200" b="0" dirty="0">
                <a:solidFill>
                  <a:schemeClr val="tx1"/>
                </a:solidFill>
                <a:latin typeface="+mn-lt"/>
              </a:rPr>
              <a:t>Kehumalla yhtä ideaa saatat huomaamattasi tyrmätä vastakkaiset ideat. Osoita kuitenkin kiitosta ja kiinnostusta jokaiselle kommentille.</a:t>
            </a:r>
          </a:p>
        </p:txBody>
      </p:sp>
      <p:sp>
        <p:nvSpPr>
          <p:cNvPr id="7" name="Tekstin paikkamerkki 6">
            <a:extLst>
              <a:ext uri="{FF2B5EF4-FFF2-40B4-BE49-F238E27FC236}">
                <a16:creationId xmlns:a16="http://schemas.microsoft.com/office/drawing/2014/main" id="{4C221909-4C29-4645-BB3A-5DE8032F8942}"/>
              </a:ext>
            </a:extLst>
          </p:cNvPr>
          <p:cNvSpPr>
            <a:spLocks noGrp="1"/>
          </p:cNvSpPr>
          <p:nvPr>
            <p:ph type="body" sz="quarter" idx="19"/>
          </p:nvPr>
        </p:nvSpPr>
        <p:spPr>
          <a:xfrm>
            <a:off x="539553" y="1750841"/>
            <a:ext cx="3280279" cy="2755833"/>
          </a:xfrm>
        </p:spPr>
        <p:txBody>
          <a:bodyPr/>
          <a:lstStyle/>
          <a:p>
            <a:r>
              <a:rPr lang="fi-FI" sz="1400" dirty="0"/>
              <a:t>Psykologisen turvallisuuden luominen ja ylläpitäminen on yksi tärkeimmistä ryhmän vetäjän kompetensseista.</a:t>
            </a:r>
          </a:p>
          <a:p>
            <a:r>
              <a:rPr lang="fi-FI" sz="1400" dirty="0"/>
              <a:t>Tällöin osallistujat uskaltavat heittäytyä mukaan uuteen, oppimaan toisiltaan ja ottamaan riskejä esimerkiksi tuomaan esiin täysin oletetusta poikkeavia näkökulmia.</a:t>
            </a:r>
          </a:p>
        </p:txBody>
      </p:sp>
      <p:sp>
        <p:nvSpPr>
          <p:cNvPr id="2" name="Otsikko 1">
            <a:extLst>
              <a:ext uri="{FF2B5EF4-FFF2-40B4-BE49-F238E27FC236}">
                <a16:creationId xmlns:a16="http://schemas.microsoft.com/office/drawing/2014/main" id="{E34F281C-29AC-4EC3-AF2E-7C0E54E32603}"/>
              </a:ext>
            </a:extLst>
          </p:cNvPr>
          <p:cNvSpPr>
            <a:spLocks noGrp="1"/>
          </p:cNvSpPr>
          <p:nvPr>
            <p:ph type="title"/>
          </p:nvPr>
        </p:nvSpPr>
        <p:spPr>
          <a:xfrm>
            <a:off x="374251" y="397688"/>
            <a:ext cx="3981724" cy="864096"/>
          </a:xfrm>
        </p:spPr>
        <p:txBody>
          <a:bodyPr/>
          <a:lstStyle/>
          <a:p>
            <a:r>
              <a:rPr lang="fi-FI" dirty="0"/>
              <a:t>Miten lisätä turvallisuuden tunnetta ryhmässä?</a:t>
            </a:r>
          </a:p>
        </p:txBody>
      </p:sp>
      <p:sp>
        <p:nvSpPr>
          <p:cNvPr id="8" name="Rectangle 29">
            <a:extLst>
              <a:ext uri="{FF2B5EF4-FFF2-40B4-BE49-F238E27FC236}">
                <a16:creationId xmlns:a16="http://schemas.microsoft.com/office/drawing/2014/main" id="{2C434534-C6BE-434F-95EC-8460F8956FE0}"/>
              </a:ext>
            </a:extLst>
          </p:cNvPr>
          <p:cNvSpPr/>
          <p:nvPr/>
        </p:nvSpPr>
        <p:spPr>
          <a:xfrm>
            <a:off x="150851" y="4720198"/>
            <a:ext cx="4572000" cy="230832"/>
          </a:xfrm>
          <a:prstGeom prst="rect">
            <a:avLst/>
          </a:prstGeom>
        </p:spPr>
        <p:txBody>
          <a:bodyPr>
            <a:spAutoFit/>
          </a:bodyPr>
          <a:lstStyle/>
          <a:p>
            <a:r>
              <a:rPr lang="fi-FI" sz="900" b="1" dirty="0">
                <a:latin typeface="+mj-lt"/>
              </a:rPr>
              <a:t>21</a:t>
            </a:r>
            <a:endParaRPr lang="en-US" sz="900" dirty="0">
              <a:latin typeface="+mj-lt"/>
            </a:endParaRPr>
          </a:p>
        </p:txBody>
      </p:sp>
      <p:sp>
        <p:nvSpPr>
          <p:cNvPr id="4" name="Tekstiruutu 3">
            <a:extLst>
              <a:ext uri="{FF2B5EF4-FFF2-40B4-BE49-F238E27FC236}">
                <a16:creationId xmlns:a16="http://schemas.microsoft.com/office/drawing/2014/main" id="{0B4D5F9C-E59B-42A3-944C-3B63FCB4091D}"/>
              </a:ext>
            </a:extLst>
          </p:cNvPr>
          <p:cNvSpPr txBox="1"/>
          <p:nvPr/>
        </p:nvSpPr>
        <p:spPr>
          <a:xfrm>
            <a:off x="539553" y="4674031"/>
            <a:ext cx="3123558" cy="276999"/>
          </a:xfrm>
          <a:prstGeom prst="rect">
            <a:avLst/>
          </a:prstGeom>
          <a:noFill/>
        </p:spPr>
        <p:txBody>
          <a:bodyPr wrap="square" lIns="0" tIns="0" rIns="0" bIns="0" rtlCol="0">
            <a:spAutoFit/>
          </a:bodyPr>
          <a:lstStyle/>
          <a:p>
            <a:r>
              <a:rPr lang="fi-FI" sz="900" dirty="0">
                <a:latin typeface="+mn-lt"/>
              </a:rPr>
              <a:t>https://grapepeople.fi/blogikirjoitus/miten-lisata-psykologista-turvallisuutta-ryhmassa/</a:t>
            </a:r>
            <a:endParaRPr lang="fi-FI" sz="900" b="0" i="0" dirty="0">
              <a:latin typeface="+mn-lt"/>
            </a:endParaRPr>
          </a:p>
        </p:txBody>
      </p:sp>
    </p:spTree>
    <p:extLst>
      <p:ext uri="{BB962C8B-B14F-4D97-AF65-F5344CB8AC3E}">
        <p14:creationId xmlns:p14="http://schemas.microsoft.com/office/powerpoint/2010/main" val="300192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7F36-887B-45A1-8A0F-0929A2E7EE0F}"/>
              </a:ext>
            </a:extLst>
          </p:cNvPr>
          <p:cNvSpPr>
            <a:spLocks noGrp="1"/>
          </p:cNvSpPr>
          <p:nvPr>
            <p:ph type="title"/>
          </p:nvPr>
        </p:nvSpPr>
        <p:spPr/>
        <p:txBody>
          <a:bodyPr/>
          <a:lstStyle/>
          <a:p>
            <a:r>
              <a:rPr lang="fi-FI" dirty="0"/>
              <a:t>Vinkkejä keskustelutilaisuuksiin 1/2</a:t>
            </a:r>
          </a:p>
        </p:txBody>
      </p:sp>
      <p:sp>
        <p:nvSpPr>
          <p:cNvPr id="3" name="Text Placeholder 2">
            <a:extLst>
              <a:ext uri="{FF2B5EF4-FFF2-40B4-BE49-F238E27FC236}">
                <a16:creationId xmlns:a16="http://schemas.microsoft.com/office/drawing/2014/main" id="{9E239F14-0DBA-46D1-BAB5-BE9E2C1AC14E}"/>
              </a:ext>
            </a:extLst>
          </p:cNvPr>
          <p:cNvSpPr>
            <a:spLocks noGrp="1"/>
          </p:cNvSpPr>
          <p:nvPr>
            <p:ph type="body" sz="quarter" idx="19"/>
          </p:nvPr>
        </p:nvSpPr>
        <p:spPr>
          <a:xfrm>
            <a:off x="499680" y="1288896"/>
            <a:ext cx="8136904" cy="3559337"/>
          </a:xfrm>
        </p:spPr>
        <p:txBody>
          <a:bodyPr/>
          <a:lstStyle/>
          <a:p>
            <a:pPr marL="179070" indent="-179070"/>
            <a:r>
              <a:rPr lang="fi-FI" dirty="0"/>
              <a:t>Keskustelutilaisuuksia ei tarvitse nimittää Erätauko-keskusteluksi, mutta Erätauko voi näkyä esim. logona tai nimenä. Ne kannattaa nimetä mahdollisimman "lähestyttäväksi", vaikka keskustelupiiriksi.</a:t>
            </a:r>
          </a:p>
          <a:p>
            <a:pPr marL="179070" indent="-179070"/>
            <a:r>
              <a:rPr lang="fi-FI" dirty="0"/>
              <a:t>Valitse keskustelun aihe kohderyhmän mukaan siten, että keskustelun osallistujilla jokaisella on henkilökohtaista sanottavaa ja kokemuksia aiheesta. </a:t>
            </a:r>
          </a:p>
          <a:p>
            <a:pPr marL="179070" indent="-179070"/>
            <a:r>
              <a:rPr lang="fi-FI" dirty="0"/>
              <a:t>Mieti milloin ja missä järjestät ja ketkä osallistuvat: työaikaan vai iltaisin/viikonloppuisin. Milloin tavoitat kohderyhmäsi parhaiten? </a:t>
            </a:r>
          </a:p>
          <a:p>
            <a:pPr marL="179070" indent="-179070"/>
            <a:r>
              <a:rPr lang="fi-FI" dirty="0"/>
              <a:t>Mieti, miten tilaisuuden järjestelyillä voisi madaltaa kynnystä osallistua keskusteluun. Esimerkiksi tuolien asettelu ympyrään, keskustelun vetäjän sijoittuminen  keskustelijoiden joukkoon (ei eteen), keskustelutila (virallinen vs. kotoisa), rennon ilmapiirin luominen esim. eleillä ja ilmeillä.</a:t>
            </a:r>
          </a:p>
          <a:p>
            <a:pPr marL="179070" indent="-179070"/>
            <a:endParaRPr lang="fi-FI" dirty="0"/>
          </a:p>
        </p:txBody>
      </p:sp>
      <p:sp>
        <p:nvSpPr>
          <p:cNvPr id="4" name="Rectangle 29">
            <a:extLst>
              <a:ext uri="{FF2B5EF4-FFF2-40B4-BE49-F238E27FC236}">
                <a16:creationId xmlns:a16="http://schemas.microsoft.com/office/drawing/2014/main" id="{D5C9F836-76AB-4457-822B-29DADEC8E6E3}"/>
              </a:ext>
            </a:extLst>
          </p:cNvPr>
          <p:cNvSpPr/>
          <p:nvPr/>
        </p:nvSpPr>
        <p:spPr>
          <a:xfrm>
            <a:off x="150851" y="4720198"/>
            <a:ext cx="4572000" cy="230832"/>
          </a:xfrm>
          <a:prstGeom prst="rect">
            <a:avLst/>
          </a:prstGeom>
        </p:spPr>
        <p:txBody>
          <a:bodyPr>
            <a:spAutoFit/>
          </a:bodyPr>
          <a:lstStyle/>
          <a:p>
            <a:r>
              <a:rPr lang="fi-FI" sz="900" b="1" dirty="0">
                <a:latin typeface="+mj-lt"/>
              </a:rPr>
              <a:t>22</a:t>
            </a:r>
            <a:endParaRPr lang="en-US" sz="900" dirty="0">
              <a:latin typeface="+mj-lt"/>
            </a:endParaRPr>
          </a:p>
        </p:txBody>
      </p:sp>
    </p:spTree>
    <p:extLst>
      <p:ext uri="{BB962C8B-B14F-4D97-AF65-F5344CB8AC3E}">
        <p14:creationId xmlns:p14="http://schemas.microsoft.com/office/powerpoint/2010/main" val="209033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7F36-887B-45A1-8A0F-0929A2E7EE0F}"/>
              </a:ext>
            </a:extLst>
          </p:cNvPr>
          <p:cNvSpPr>
            <a:spLocks noGrp="1"/>
          </p:cNvSpPr>
          <p:nvPr>
            <p:ph type="title"/>
          </p:nvPr>
        </p:nvSpPr>
        <p:spPr/>
        <p:txBody>
          <a:bodyPr/>
          <a:lstStyle/>
          <a:p>
            <a:r>
              <a:rPr lang="fi-FI" dirty="0"/>
              <a:t>Vinkkejä keskustelutilaisuuksiin 2/2</a:t>
            </a:r>
          </a:p>
        </p:txBody>
      </p:sp>
      <p:sp>
        <p:nvSpPr>
          <p:cNvPr id="3" name="Text Placeholder 2">
            <a:extLst>
              <a:ext uri="{FF2B5EF4-FFF2-40B4-BE49-F238E27FC236}">
                <a16:creationId xmlns:a16="http://schemas.microsoft.com/office/drawing/2014/main" id="{9E239F14-0DBA-46D1-BAB5-BE9E2C1AC14E}"/>
              </a:ext>
            </a:extLst>
          </p:cNvPr>
          <p:cNvSpPr>
            <a:spLocks noGrp="1"/>
          </p:cNvSpPr>
          <p:nvPr>
            <p:ph type="body" sz="quarter" idx="19"/>
          </p:nvPr>
        </p:nvSpPr>
        <p:spPr>
          <a:xfrm>
            <a:off x="499680" y="1288896"/>
            <a:ext cx="8136904" cy="3559337"/>
          </a:xfrm>
        </p:spPr>
        <p:txBody>
          <a:bodyPr/>
          <a:lstStyle/>
          <a:p>
            <a:pPr marL="0" indent="0">
              <a:buNone/>
            </a:pPr>
            <a:endParaRPr lang="fi-FI" dirty="0"/>
          </a:p>
          <a:p>
            <a:pPr marL="179070" indent="-179070"/>
            <a:r>
              <a:rPr lang="fi-FI" dirty="0"/>
              <a:t>Selvitä, missä omalla alueellasi voi järjestää keskustelutilaisuuksia. Onko esim. julkisissa tiloissa rajoituksia poliittisten tilaisuuksien suhteen?</a:t>
            </a:r>
          </a:p>
          <a:p>
            <a:pPr marL="179070" indent="-179070"/>
            <a:r>
              <a:rPr lang="fi-FI" dirty="0"/>
              <a:t>Voisitteko järjestää keskustelutilaisuuden yhdessä useamman puolueen edustajan kanssa?</a:t>
            </a:r>
          </a:p>
          <a:p>
            <a:pPr marL="179070" indent="-179070"/>
            <a:r>
              <a:rPr lang="fi-FI" dirty="0"/>
              <a:t>Ylen ja Erätauko-säätiön koordinoima </a:t>
            </a:r>
            <a:r>
              <a:rPr lang="fi-FI" dirty="0">
                <a:hlinkClick r:id="rId2"/>
              </a:rPr>
              <a:t>Hyvin sanottu -kampanja</a:t>
            </a:r>
            <a:r>
              <a:rPr lang="fi-FI" dirty="0"/>
              <a:t> ryhtyy parantamaan suomalaista keskustelukulttuuria</a:t>
            </a:r>
          </a:p>
          <a:p>
            <a:pPr lvl="1" indent="-175895"/>
            <a:r>
              <a:rPr lang="fi-FI" dirty="0">
                <a:hlinkClick r:id="rId3"/>
              </a:rPr>
              <a:t>Testaa kampanjan testissä</a:t>
            </a:r>
            <a:r>
              <a:rPr lang="fi-FI" dirty="0"/>
              <a:t>, millainen nettikeskustelija olet!</a:t>
            </a:r>
          </a:p>
          <a:p>
            <a:pPr marL="179070" indent="-179070"/>
            <a:endParaRPr lang="fi-FI" dirty="0"/>
          </a:p>
        </p:txBody>
      </p:sp>
      <p:sp>
        <p:nvSpPr>
          <p:cNvPr id="4" name="Rectangle 29">
            <a:extLst>
              <a:ext uri="{FF2B5EF4-FFF2-40B4-BE49-F238E27FC236}">
                <a16:creationId xmlns:a16="http://schemas.microsoft.com/office/drawing/2014/main" id="{F1E3F3B8-2447-4DFC-AEFA-0F7F7E837EC9}"/>
              </a:ext>
            </a:extLst>
          </p:cNvPr>
          <p:cNvSpPr/>
          <p:nvPr/>
        </p:nvSpPr>
        <p:spPr>
          <a:xfrm>
            <a:off x="150851" y="4720198"/>
            <a:ext cx="4572000" cy="230832"/>
          </a:xfrm>
          <a:prstGeom prst="rect">
            <a:avLst/>
          </a:prstGeom>
        </p:spPr>
        <p:txBody>
          <a:bodyPr>
            <a:spAutoFit/>
          </a:bodyPr>
          <a:lstStyle/>
          <a:p>
            <a:r>
              <a:rPr lang="fi-FI" sz="900" b="1" dirty="0">
                <a:latin typeface="+mj-lt"/>
              </a:rPr>
              <a:t>23</a:t>
            </a:r>
            <a:endParaRPr lang="en-US" sz="900" dirty="0">
              <a:latin typeface="+mj-lt"/>
            </a:endParaRPr>
          </a:p>
        </p:txBody>
      </p:sp>
    </p:spTree>
    <p:extLst>
      <p:ext uri="{BB962C8B-B14F-4D97-AF65-F5344CB8AC3E}">
        <p14:creationId xmlns:p14="http://schemas.microsoft.com/office/powerpoint/2010/main" val="406797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7F36-887B-45A1-8A0F-0929A2E7EE0F}"/>
              </a:ext>
            </a:extLst>
          </p:cNvPr>
          <p:cNvSpPr>
            <a:spLocks noGrp="1"/>
          </p:cNvSpPr>
          <p:nvPr>
            <p:ph type="title"/>
          </p:nvPr>
        </p:nvSpPr>
        <p:spPr/>
        <p:txBody>
          <a:bodyPr/>
          <a:lstStyle/>
          <a:p>
            <a:r>
              <a:rPr lang="fi-FI" dirty="0"/>
              <a:t>Ideoita keskustelutilaisuuksiin</a:t>
            </a:r>
          </a:p>
        </p:txBody>
      </p:sp>
      <p:sp>
        <p:nvSpPr>
          <p:cNvPr id="3" name="Text Placeholder 2">
            <a:extLst>
              <a:ext uri="{FF2B5EF4-FFF2-40B4-BE49-F238E27FC236}">
                <a16:creationId xmlns:a16="http://schemas.microsoft.com/office/drawing/2014/main" id="{9E239F14-0DBA-46D1-BAB5-BE9E2C1AC14E}"/>
              </a:ext>
            </a:extLst>
          </p:cNvPr>
          <p:cNvSpPr>
            <a:spLocks noGrp="1"/>
          </p:cNvSpPr>
          <p:nvPr>
            <p:ph type="body" sz="quarter" idx="19"/>
          </p:nvPr>
        </p:nvSpPr>
        <p:spPr>
          <a:xfrm>
            <a:off x="579424" y="1288896"/>
            <a:ext cx="8136904" cy="3559337"/>
          </a:xfrm>
        </p:spPr>
        <p:txBody>
          <a:bodyPr/>
          <a:lstStyle/>
          <a:p>
            <a:r>
              <a:rPr lang="fi-FI" dirty="0"/>
              <a:t>Pyri paneelista kohti pyöreän pöydän keskustelua</a:t>
            </a:r>
          </a:p>
          <a:p>
            <a:pPr marL="179070" indent="-179070"/>
            <a:r>
              <a:rPr lang="fi-FI" dirty="0"/>
              <a:t>Erätauko-keskustelu verkossa, esim. FB liven tai </a:t>
            </a:r>
            <a:r>
              <a:rPr lang="fi-FI" dirty="0" err="1"/>
              <a:t>Teamsin</a:t>
            </a:r>
            <a:r>
              <a:rPr lang="fi-FI" dirty="0"/>
              <a:t> avulla. Pyydä osallistujia kirjaamaan nimensä näkyviin, jotta voit puhutella nimellä.</a:t>
            </a:r>
          </a:p>
          <a:p>
            <a:pPr marL="179070" indent="-179070"/>
            <a:r>
              <a:rPr lang="fi-FI" dirty="0"/>
              <a:t>Kansalaiskeskustelu ehdokkaan/ehdokkaiden kampanjan tai kunnallisjärjestön teemaan liittyen</a:t>
            </a:r>
          </a:p>
          <a:p>
            <a:pPr marL="179070" indent="-179070"/>
            <a:r>
              <a:rPr lang="fi-FI" dirty="0"/>
              <a:t>Seminaarin tai muun tilaisuuden ohessa oleva pop </a:t>
            </a:r>
            <a:r>
              <a:rPr lang="fi-FI" dirty="0" err="1"/>
              <a:t>up</a:t>
            </a:r>
            <a:r>
              <a:rPr lang="fi-FI" dirty="0"/>
              <a:t> -keskusteluhetki tilaisuuden aiheesta</a:t>
            </a:r>
          </a:p>
          <a:p>
            <a:pPr marL="179070" indent="-179070"/>
            <a:r>
              <a:rPr lang="fi-FI" dirty="0"/>
              <a:t>Keskustelun herättäminen tai keskusteluun osallistuminen sosiaalisessa mediassa</a:t>
            </a:r>
          </a:p>
          <a:p>
            <a:pPr marL="179070" indent="-179070"/>
            <a:r>
              <a:rPr lang="fi-FI" dirty="0"/>
              <a:t>Järjestä keskustelutilaisuuksia asioista, joissa kuntalaiset voivat tuoda omia arjen asioitaan esille. Ole aidosti kiinnostunut kuntalaisten arjesta. Voisitko pitää keskusteluillan omassa kodissasi tupaillan hengessä?</a:t>
            </a:r>
          </a:p>
          <a:p>
            <a:pPr marL="179070" indent="-179070"/>
            <a:r>
              <a:rPr lang="fi-FI" dirty="0"/>
              <a:t>Sinun ideasi keskustelutilaisuuteen?</a:t>
            </a:r>
          </a:p>
          <a:p>
            <a:pPr marL="179070" indent="-179070"/>
            <a:endParaRPr lang="fi-FI" dirty="0"/>
          </a:p>
        </p:txBody>
      </p:sp>
      <p:sp>
        <p:nvSpPr>
          <p:cNvPr id="4" name="Rectangle 29">
            <a:extLst>
              <a:ext uri="{FF2B5EF4-FFF2-40B4-BE49-F238E27FC236}">
                <a16:creationId xmlns:a16="http://schemas.microsoft.com/office/drawing/2014/main" id="{2BF01AB2-58E4-4966-ADEB-7F19D2F84457}"/>
              </a:ext>
            </a:extLst>
          </p:cNvPr>
          <p:cNvSpPr/>
          <p:nvPr/>
        </p:nvSpPr>
        <p:spPr>
          <a:xfrm>
            <a:off x="150851" y="4720198"/>
            <a:ext cx="4572000" cy="230832"/>
          </a:xfrm>
          <a:prstGeom prst="rect">
            <a:avLst/>
          </a:prstGeom>
        </p:spPr>
        <p:txBody>
          <a:bodyPr>
            <a:spAutoFit/>
          </a:bodyPr>
          <a:lstStyle/>
          <a:p>
            <a:r>
              <a:rPr lang="fi-FI" sz="900" b="1" dirty="0">
                <a:latin typeface="+mj-lt"/>
              </a:rPr>
              <a:t>24</a:t>
            </a:r>
            <a:endParaRPr lang="en-US" sz="900" dirty="0">
              <a:latin typeface="+mj-lt"/>
            </a:endParaRPr>
          </a:p>
        </p:txBody>
      </p:sp>
    </p:spTree>
    <p:extLst>
      <p:ext uri="{BB962C8B-B14F-4D97-AF65-F5344CB8AC3E}">
        <p14:creationId xmlns:p14="http://schemas.microsoft.com/office/powerpoint/2010/main" val="368687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D79DEC-7D7E-4335-AFB3-1A0EB6EA54E2}"/>
              </a:ext>
            </a:extLst>
          </p:cNvPr>
          <p:cNvSpPr>
            <a:spLocks noGrp="1"/>
          </p:cNvSpPr>
          <p:nvPr>
            <p:ph type="title"/>
          </p:nvPr>
        </p:nvSpPr>
        <p:spPr>
          <a:xfrm>
            <a:off x="503548" y="112636"/>
            <a:ext cx="8136905" cy="864096"/>
          </a:xfrm>
        </p:spPr>
        <p:txBody>
          <a:bodyPr/>
          <a:lstStyle/>
          <a:p>
            <a:r>
              <a:rPr lang="fi-FI" dirty="0"/>
              <a:t>Aihe-ehdotuksia</a:t>
            </a:r>
          </a:p>
        </p:txBody>
      </p:sp>
      <p:sp>
        <p:nvSpPr>
          <p:cNvPr id="3" name="Tekstin paikkamerkki 2">
            <a:extLst>
              <a:ext uri="{FF2B5EF4-FFF2-40B4-BE49-F238E27FC236}">
                <a16:creationId xmlns:a16="http://schemas.microsoft.com/office/drawing/2014/main" id="{60054560-8C78-4BD2-AF25-96C2090102EC}"/>
              </a:ext>
            </a:extLst>
          </p:cNvPr>
          <p:cNvSpPr>
            <a:spLocks noGrp="1"/>
          </p:cNvSpPr>
          <p:nvPr>
            <p:ph type="body" sz="quarter" idx="19"/>
          </p:nvPr>
        </p:nvSpPr>
        <p:spPr>
          <a:xfrm>
            <a:off x="503547" y="879308"/>
            <a:ext cx="8136904" cy="3591361"/>
          </a:xfrm>
        </p:spPr>
        <p:txBody>
          <a:bodyPr/>
          <a:lstStyle/>
          <a:p>
            <a:pPr marL="179070" indent="-179070"/>
            <a:r>
              <a:rPr lang="fi-FI" sz="1400" dirty="0"/>
              <a:t>Keskustelun/tilaisuuden aihe voi olla "Millaisia hyvinvointipalveluita sinä tarvitsisit tai olet tarvinnut arjessasi?" "Millaisia perheen hyvinvointia tukevia palveluja sinä kaipaat kuntaamme, tule kertomaan kokemuksistasi"? Millaisena näet kuntamme koulutusmahdollisuudet? </a:t>
            </a:r>
          </a:p>
          <a:p>
            <a:pPr marL="179070" indent="-179070"/>
            <a:r>
              <a:rPr lang="fi-FI" sz="1400" dirty="0"/>
              <a:t>Vaihtoehtoisesti voit teemoittaa keskustelun ylätasoisemmin ilman selkeää kysymyksenasettelua kutsussa. ”Järjestämme keskustelun  kuntamme terveyspalveluista. Haluamme kuulla sinun kokemuksistasi sekä näkemyksistäsi.” </a:t>
            </a:r>
            <a:br>
              <a:rPr lang="fi-FI" sz="1400" dirty="0"/>
            </a:br>
            <a:br>
              <a:rPr lang="fi-FI" dirty="0"/>
            </a:br>
            <a:r>
              <a:rPr lang="fi-FI" b="1" dirty="0"/>
              <a:t>Muita ideoita</a:t>
            </a:r>
          </a:p>
          <a:p>
            <a:pPr marL="179070" indent="-179070"/>
            <a:r>
              <a:rPr lang="fi-FI" sz="1400" dirty="0"/>
              <a:t>Vapaa-aikaan &amp; luontoon liittyvät: Mitä haluaisin harrastaa kunnassani? (tai harrastaminen Sysmässä) /Millaisia kokemuksia sinulla on kuntamme viheralueista? (tai ”tule keskustelemaan kuntamme viheralueista ja niiden kehittämisestä”)</a:t>
            </a:r>
          </a:p>
          <a:p>
            <a:pPr marL="179070" indent="-179070"/>
            <a:r>
              <a:rPr lang="fi-FI" sz="1400" dirty="0"/>
              <a:t>Vetovoima &amp; yrittäjyys: Miten lisäisimme X kunnan vetovoimaa? Miten tukea pienyrittäjyyttä kunnassamme? Miten voisimme tehdä X kunnasta parhaan paikan asua lapsiperheille?</a:t>
            </a:r>
          </a:p>
          <a:p>
            <a:pPr marL="179070" indent="-179070"/>
            <a:r>
              <a:rPr lang="fi-FI" sz="1400" dirty="0"/>
              <a:t>Yleinen: Millaista on sinun arkesi X kunnassa, miten siitä voisi tehdä paremman? X kunnan haasteet ja mahdollisuudet – tule keskustelemaan kanssamme!</a:t>
            </a:r>
          </a:p>
          <a:p>
            <a:pPr marL="179070" indent="-179070"/>
            <a:r>
              <a:rPr lang="fi-FI" sz="1400" dirty="0"/>
              <a:t>Mitä monipaikkaisuus tarkoittaa sinulle? Millaista monipaikkaista elämää haluaisit </a:t>
            </a:r>
            <a:r>
              <a:rPr lang="fi-FI" dirty="0"/>
              <a:t>elää?</a:t>
            </a:r>
          </a:p>
        </p:txBody>
      </p:sp>
      <p:sp>
        <p:nvSpPr>
          <p:cNvPr id="4" name="Rectangle 29">
            <a:extLst>
              <a:ext uri="{FF2B5EF4-FFF2-40B4-BE49-F238E27FC236}">
                <a16:creationId xmlns:a16="http://schemas.microsoft.com/office/drawing/2014/main" id="{189EFA37-AEAF-437B-876F-34F098A30B24}"/>
              </a:ext>
            </a:extLst>
          </p:cNvPr>
          <p:cNvSpPr/>
          <p:nvPr/>
        </p:nvSpPr>
        <p:spPr>
          <a:xfrm>
            <a:off x="150851" y="4720198"/>
            <a:ext cx="4572000" cy="230832"/>
          </a:xfrm>
          <a:prstGeom prst="rect">
            <a:avLst/>
          </a:prstGeom>
        </p:spPr>
        <p:txBody>
          <a:bodyPr>
            <a:spAutoFit/>
          </a:bodyPr>
          <a:lstStyle/>
          <a:p>
            <a:r>
              <a:rPr lang="fi-FI" sz="900" b="1" dirty="0">
                <a:latin typeface="+mj-lt"/>
              </a:rPr>
              <a:t>25</a:t>
            </a:r>
            <a:endParaRPr lang="en-US" sz="900" dirty="0">
              <a:latin typeface="+mj-lt"/>
            </a:endParaRPr>
          </a:p>
        </p:txBody>
      </p:sp>
    </p:spTree>
    <p:extLst>
      <p:ext uri="{BB962C8B-B14F-4D97-AF65-F5344CB8AC3E}">
        <p14:creationId xmlns:p14="http://schemas.microsoft.com/office/powerpoint/2010/main" val="2585567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7DEA9E-59BA-4DCF-BB70-51B644C876C8}"/>
              </a:ext>
            </a:extLst>
          </p:cNvPr>
          <p:cNvSpPr>
            <a:spLocks noGrp="1"/>
          </p:cNvSpPr>
          <p:nvPr>
            <p:ph type="title"/>
          </p:nvPr>
        </p:nvSpPr>
        <p:spPr/>
        <p:txBody>
          <a:bodyPr/>
          <a:lstStyle/>
          <a:p>
            <a:endParaRPr lang="fi-FI"/>
          </a:p>
        </p:txBody>
      </p:sp>
      <p:sp>
        <p:nvSpPr>
          <p:cNvPr id="3" name="Tekstin paikkamerkki 2">
            <a:extLst>
              <a:ext uri="{FF2B5EF4-FFF2-40B4-BE49-F238E27FC236}">
                <a16:creationId xmlns:a16="http://schemas.microsoft.com/office/drawing/2014/main" id="{B96D958D-04C7-40BE-9FBE-046ABC2809FE}"/>
              </a:ext>
            </a:extLst>
          </p:cNvPr>
          <p:cNvSpPr>
            <a:spLocks noGrp="1"/>
          </p:cNvSpPr>
          <p:nvPr>
            <p:ph type="body" sz="quarter" idx="11"/>
          </p:nvPr>
        </p:nvSpPr>
        <p:spPr/>
        <p:txBody>
          <a:bodyPr/>
          <a:lstStyle/>
          <a:p>
            <a:endParaRPr lang="fi-FI"/>
          </a:p>
        </p:txBody>
      </p:sp>
      <p:pic>
        <p:nvPicPr>
          <p:cNvPr id="5" name="Kuva 4">
            <a:extLst>
              <a:ext uri="{FF2B5EF4-FFF2-40B4-BE49-F238E27FC236}">
                <a16:creationId xmlns:a16="http://schemas.microsoft.com/office/drawing/2014/main" id="{9A09DF22-A2C8-4333-8F96-9DC8C3C20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647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sz="quarter" idx="19"/>
          </p:nvPr>
        </p:nvSpPr>
        <p:spPr>
          <a:xfrm>
            <a:off x="3066920" y="3161414"/>
            <a:ext cx="2663813" cy="1105786"/>
          </a:xfrm>
        </p:spPr>
        <p:txBody>
          <a:bodyPr/>
          <a:lstStyle/>
          <a:p>
            <a:pPr marL="0" indent="0" algn="ctr">
              <a:buNone/>
            </a:pPr>
            <a:r>
              <a:rPr lang="fi-FI" sz="1800" kern="0" dirty="0">
                <a:latin typeface="+mj-lt"/>
              </a:rPr>
              <a:t>Demokratian </a:t>
            </a:r>
            <a:br>
              <a:rPr lang="fi-FI" sz="1800" kern="0" dirty="0">
                <a:latin typeface="+mj-lt"/>
              </a:rPr>
            </a:br>
            <a:r>
              <a:rPr lang="fi-FI" sz="1800" kern="0" dirty="0">
                <a:latin typeface="+mj-lt"/>
              </a:rPr>
              <a:t>kriisi</a:t>
            </a:r>
            <a:br>
              <a:rPr lang="fi-FI" sz="2400" kern="0" dirty="0"/>
            </a:br>
            <a:endParaRPr lang="fi-FI" sz="2400" kern="0" dirty="0">
              <a:latin typeface="+mj-lt"/>
            </a:endParaRPr>
          </a:p>
        </p:txBody>
      </p:sp>
      <p:sp>
        <p:nvSpPr>
          <p:cNvPr id="4" name="Tekstin paikkamerkki 2"/>
          <p:cNvSpPr txBox="1">
            <a:spLocks/>
          </p:cNvSpPr>
          <p:nvPr/>
        </p:nvSpPr>
        <p:spPr>
          <a:xfrm>
            <a:off x="453612" y="3161414"/>
            <a:ext cx="2304255" cy="1105786"/>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i-FI" sz="1800" kern="0" dirty="0">
                <a:latin typeface="+mj-lt"/>
              </a:rPr>
              <a:t>Kärjistynyt keskustelu</a:t>
            </a:r>
          </a:p>
        </p:txBody>
      </p:sp>
      <p:sp>
        <p:nvSpPr>
          <p:cNvPr id="7" name="Tekstin paikkamerkki 2"/>
          <p:cNvSpPr txBox="1">
            <a:spLocks/>
          </p:cNvSpPr>
          <p:nvPr/>
        </p:nvSpPr>
        <p:spPr>
          <a:xfrm>
            <a:off x="6012160" y="3161414"/>
            <a:ext cx="2592040" cy="1105786"/>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i-FI" sz="1800" kern="0" dirty="0">
                <a:latin typeface="+mj-lt"/>
              </a:rPr>
              <a:t>Kompleksinen maailma</a:t>
            </a: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422416"/>
            <a:ext cx="9144000" cy="2286000"/>
          </a:xfrm>
          <a:prstGeom prst="rect">
            <a:avLst/>
          </a:prstGeom>
        </p:spPr>
      </p:pic>
    </p:spTree>
    <p:extLst>
      <p:ext uri="{BB962C8B-B14F-4D97-AF65-F5344CB8AC3E}">
        <p14:creationId xmlns:p14="http://schemas.microsoft.com/office/powerpoint/2010/main" val="295881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Demokraattinen kyvykkyys ja osallisuus</a:t>
            </a:r>
          </a:p>
        </p:txBody>
      </p:sp>
      <p:sp>
        <p:nvSpPr>
          <p:cNvPr id="6" name="Tasakylkinen kolmio 5"/>
          <p:cNvSpPr/>
          <p:nvPr/>
        </p:nvSpPr>
        <p:spPr>
          <a:xfrm>
            <a:off x="1658439" y="1331589"/>
            <a:ext cx="5955828" cy="2822967"/>
          </a:xfrm>
          <a:prstGeom prst="triangle">
            <a:avLst/>
          </a:prstGeom>
          <a:solidFill>
            <a:schemeClr val="accent5"/>
          </a:solidFill>
          <a:ln w="12700" cap="flat" cmpd="sng" algn="ctr">
            <a:noFill/>
            <a:prstDash val="solid"/>
            <a:miter lim="800000"/>
          </a:ln>
          <a:effectLst/>
        </p:spPr>
      </p:sp>
      <p:sp>
        <p:nvSpPr>
          <p:cNvPr id="17" name="Rectangle 16"/>
          <p:cNvSpPr/>
          <p:nvPr/>
        </p:nvSpPr>
        <p:spPr>
          <a:xfrm>
            <a:off x="3662048" y="2387564"/>
            <a:ext cx="1948610" cy="286232"/>
          </a:xfrm>
          <a:prstGeom prst="rect">
            <a:avLst/>
          </a:prstGeom>
        </p:spPr>
        <p:txBody>
          <a:bodyPr wrap="none">
            <a:spAutoFit/>
          </a:bodyPr>
          <a:lstStyle/>
          <a:p>
            <a:pPr algn="ctr" defTabSz="444500" fontAlgn="auto">
              <a:lnSpc>
                <a:spcPct val="90000"/>
              </a:lnSpc>
              <a:spcAft>
                <a:spcPct val="35000"/>
              </a:spcAft>
            </a:pPr>
            <a:r>
              <a:rPr lang="en-US" sz="1400" b="1" dirty="0">
                <a:solidFill>
                  <a:sysClr val="windowText" lastClr="000000">
                    <a:hueOff val="0"/>
                    <a:satOff val="0"/>
                    <a:lumOff val="0"/>
                    <a:alphaOff val="0"/>
                  </a:sysClr>
                </a:solidFill>
                <a:latin typeface="+mj-lt"/>
              </a:rPr>
              <a:t>PÄÄTÖKSENTEKO</a:t>
            </a:r>
          </a:p>
        </p:txBody>
      </p:sp>
      <p:sp>
        <p:nvSpPr>
          <p:cNvPr id="18" name="Rectangle 17"/>
          <p:cNvSpPr/>
          <p:nvPr/>
        </p:nvSpPr>
        <p:spPr>
          <a:xfrm>
            <a:off x="2944769" y="3059565"/>
            <a:ext cx="3383169" cy="286232"/>
          </a:xfrm>
          <a:prstGeom prst="rect">
            <a:avLst/>
          </a:prstGeom>
        </p:spPr>
        <p:txBody>
          <a:bodyPr wrap="none">
            <a:spAutoFit/>
          </a:bodyPr>
          <a:lstStyle/>
          <a:p>
            <a:pPr algn="ctr" defTabSz="444500" fontAlgn="auto">
              <a:lnSpc>
                <a:spcPct val="90000"/>
              </a:lnSpc>
              <a:spcAft>
                <a:spcPct val="35000"/>
              </a:spcAft>
            </a:pPr>
            <a:r>
              <a:rPr lang="en-US" sz="1400" b="1" dirty="0">
                <a:solidFill>
                  <a:sysClr val="windowText" lastClr="000000">
                    <a:hueOff val="0"/>
                    <a:satOff val="0"/>
                    <a:lumOff val="0"/>
                    <a:alphaOff val="0"/>
                  </a:sysClr>
                </a:solidFill>
                <a:latin typeface="+mj-lt"/>
              </a:rPr>
              <a:t>OSALLISTAVA PÄÄTÖKSENTEKO</a:t>
            </a:r>
          </a:p>
        </p:txBody>
      </p:sp>
      <p:sp>
        <p:nvSpPr>
          <p:cNvPr id="19" name="Rectangle 18"/>
          <p:cNvSpPr/>
          <p:nvPr/>
        </p:nvSpPr>
        <p:spPr>
          <a:xfrm>
            <a:off x="1712479" y="3731566"/>
            <a:ext cx="5847748" cy="286232"/>
          </a:xfrm>
          <a:prstGeom prst="rect">
            <a:avLst/>
          </a:prstGeom>
        </p:spPr>
        <p:txBody>
          <a:bodyPr wrap="square">
            <a:spAutoFit/>
          </a:bodyPr>
          <a:lstStyle/>
          <a:p>
            <a:pPr algn="ctr" defTabSz="444500" fontAlgn="auto">
              <a:lnSpc>
                <a:spcPct val="90000"/>
              </a:lnSpc>
              <a:spcAft>
                <a:spcPct val="35000"/>
              </a:spcAft>
            </a:pPr>
            <a:r>
              <a:rPr lang="en-US" sz="1400" b="1" dirty="0">
                <a:solidFill>
                  <a:sysClr val="windowText" lastClr="000000">
                    <a:hueOff val="0"/>
                    <a:satOff val="0"/>
                    <a:lumOff val="0"/>
                    <a:alphaOff val="0"/>
                  </a:sysClr>
                </a:solidFill>
                <a:latin typeface="+mj-lt"/>
              </a:rPr>
              <a:t>RAKENTAVA YHTEISKUNNALLINEN KESKUSTELU</a:t>
            </a:r>
          </a:p>
        </p:txBody>
      </p:sp>
      <p:pic>
        <p:nvPicPr>
          <p:cNvPr id="27" name="Picture 2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flipH="1" flipV="1">
            <a:off x="4232883" y="1328604"/>
            <a:ext cx="820193" cy="1025426"/>
          </a:xfrm>
          <a:prstGeom prst="rect">
            <a:avLst/>
          </a:prstGeom>
        </p:spPr>
      </p:pic>
    </p:spTree>
    <p:extLst>
      <p:ext uri="{BB962C8B-B14F-4D97-AF65-F5344CB8AC3E}">
        <p14:creationId xmlns:p14="http://schemas.microsoft.com/office/powerpoint/2010/main" val="253383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1" y="3417224"/>
            <a:ext cx="2799466" cy="8390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p:txBody>
          <a:bodyPr/>
          <a:lstStyle/>
          <a:p>
            <a:r>
              <a:rPr lang="fi-FI" dirty="0"/>
              <a:t>Osallisuusmuotojen prosessi</a:t>
            </a:r>
          </a:p>
        </p:txBody>
      </p:sp>
      <p:sp>
        <p:nvSpPr>
          <p:cNvPr id="3" name="Rectangle 2"/>
          <p:cNvSpPr/>
          <p:nvPr/>
        </p:nvSpPr>
        <p:spPr>
          <a:xfrm>
            <a:off x="539552" y="3513590"/>
            <a:ext cx="2799466" cy="646331"/>
          </a:xfrm>
          <a:prstGeom prst="rect">
            <a:avLst/>
          </a:prstGeom>
        </p:spPr>
        <p:txBody>
          <a:bodyPr wrap="square">
            <a:spAutoFit/>
          </a:bodyPr>
          <a:lstStyle/>
          <a:p>
            <a:pPr lvl="0" algn="ctr"/>
            <a:r>
              <a:rPr lang="fi-FI" sz="1200" b="1" dirty="0">
                <a:latin typeface="+mj-lt"/>
              </a:rPr>
              <a:t>YMMÄRRYKSEN </a:t>
            </a:r>
            <a:br>
              <a:rPr lang="fi-FI" sz="1200" b="1" dirty="0">
                <a:latin typeface="+mj-lt"/>
              </a:rPr>
            </a:br>
            <a:r>
              <a:rPr lang="fi-FI" sz="1200" b="1" dirty="0">
                <a:latin typeface="+mj-lt"/>
              </a:rPr>
              <a:t>LISÄÄMISEEN TÄHTÄÄVÄ DIALOGI</a:t>
            </a:r>
            <a:endParaRPr lang="fi-FI" sz="1200" dirty="0">
              <a:latin typeface="+mj-lt"/>
            </a:endParaRPr>
          </a:p>
        </p:txBody>
      </p:sp>
      <p:sp>
        <p:nvSpPr>
          <p:cNvPr id="12" name="Rectangle 11"/>
          <p:cNvSpPr/>
          <p:nvPr/>
        </p:nvSpPr>
        <p:spPr>
          <a:xfrm>
            <a:off x="5524173" y="1200857"/>
            <a:ext cx="3110623" cy="93675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934396" y="2303781"/>
            <a:ext cx="3110623" cy="93675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934395" y="2474572"/>
            <a:ext cx="3110623" cy="646331"/>
          </a:xfrm>
          <a:prstGeom prst="rect">
            <a:avLst/>
          </a:prstGeom>
        </p:spPr>
        <p:txBody>
          <a:bodyPr wrap="square">
            <a:spAutoFit/>
          </a:bodyPr>
          <a:lstStyle/>
          <a:p>
            <a:pPr lvl="0" algn="ctr"/>
            <a:r>
              <a:rPr lang="fi-FI" sz="1200" b="1" dirty="0">
                <a:latin typeface="+mj-lt"/>
              </a:rPr>
              <a:t>IDEOIDEN JA RATKAISUJEN ETSIMISEEN TÄHTÄÄVÄ TYÖSKENTELY</a:t>
            </a:r>
          </a:p>
        </p:txBody>
      </p:sp>
      <p:sp>
        <p:nvSpPr>
          <p:cNvPr id="8" name="Rectangle 7"/>
          <p:cNvSpPr/>
          <p:nvPr/>
        </p:nvSpPr>
        <p:spPr>
          <a:xfrm>
            <a:off x="5524173" y="1346070"/>
            <a:ext cx="3110623" cy="646331"/>
          </a:xfrm>
          <a:prstGeom prst="rect">
            <a:avLst/>
          </a:prstGeom>
        </p:spPr>
        <p:txBody>
          <a:bodyPr wrap="square">
            <a:spAutoFit/>
          </a:bodyPr>
          <a:lstStyle/>
          <a:p>
            <a:pPr lvl="0" algn="ctr"/>
            <a:r>
              <a:rPr lang="fi-FI" sz="1200" b="1" dirty="0">
                <a:latin typeface="+mj-lt"/>
              </a:rPr>
              <a:t>JULKILAUSUMAAN, VISIOON </a:t>
            </a:r>
            <a:br>
              <a:rPr lang="fi-FI" sz="1200" b="1" dirty="0">
                <a:latin typeface="+mj-lt"/>
              </a:rPr>
            </a:br>
            <a:r>
              <a:rPr lang="fi-FI" sz="1200" b="1" dirty="0">
                <a:latin typeface="+mj-lt"/>
              </a:rPr>
              <a:t>TAI TAVOITTEISIIN TÄHTÄÄVÄ DELIBERATIIVINEN NEUVOTTELU</a:t>
            </a:r>
          </a:p>
        </p:txBody>
      </p:sp>
      <p:cxnSp>
        <p:nvCxnSpPr>
          <p:cNvPr id="30" name="Elbow Connector 29"/>
          <p:cNvCxnSpPr/>
          <p:nvPr/>
        </p:nvCxnSpPr>
        <p:spPr>
          <a:xfrm flipV="1">
            <a:off x="1920873" y="2772160"/>
            <a:ext cx="908244" cy="468380"/>
          </a:xfrm>
          <a:prstGeom prst="bentConnector3">
            <a:avLst>
              <a:gd name="adj1" fmla="val -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flipV="1">
            <a:off x="4489706" y="1623842"/>
            <a:ext cx="908244" cy="468380"/>
          </a:xfrm>
          <a:prstGeom prst="bentConnector3">
            <a:avLst>
              <a:gd name="adj1" fmla="val -1"/>
            </a:avLst>
          </a:prstGeom>
          <a:ln w="63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28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262774" y="1059444"/>
            <a:ext cx="875681" cy="875681"/>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9"/>
          </p:nvPr>
        </p:nvSpPr>
        <p:spPr>
          <a:xfrm>
            <a:off x="539553" y="1410586"/>
            <a:ext cx="3904856" cy="3321404"/>
          </a:xfrm>
        </p:spPr>
        <p:txBody>
          <a:bodyPr/>
          <a:lstStyle/>
          <a:p>
            <a:pPr marL="0" indent="0">
              <a:buNone/>
            </a:pPr>
            <a:r>
              <a:rPr lang="fi-FI" altLang="fi-FI" sz="1500" b="1" dirty="0">
                <a:latin typeface="+mj-lt"/>
              </a:rPr>
              <a:t>Dialogi</a:t>
            </a:r>
            <a:r>
              <a:rPr lang="fi-FI" altLang="fi-FI" sz="1500" dirty="0"/>
              <a:t> = Keskustelu ymmärryksen lisäämiseksi asioista, toisista ja itsestä. Erityinen keskustelun tapa jossa ei pyritä yksimielisyyteen. </a:t>
            </a:r>
          </a:p>
          <a:p>
            <a:pPr marL="0" indent="0">
              <a:buNone/>
            </a:pPr>
            <a:endParaRPr lang="fi-FI" altLang="fi-FI" sz="1500" dirty="0"/>
          </a:p>
          <a:p>
            <a:pPr marL="0" indent="0">
              <a:buNone/>
            </a:pPr>
            <a:r>
              <a:rPr lang="fi-FI" altLang="fi-FI" sz="1500" b="1" dirty="0">
                <a:latin typeface="+mj-lt"/>
              </a:rPr>
              <a:t>Dialogisuus</a:t>
            </a:r>
            <a:r>
              <a:rPr lang="fi-FI" altLang="fi-FI" sz="1500" dirty="0"/>
              <a:t> = Asennoituminen (ajattelua ja tekoja) joka pyrkii vahvistamaan kunnioitusta ja lisäämään ymmärrystä ihmisten vuorovaikutuksessa</a:t>
            </a:r>
          </a:p>
          <a:p>
            <a:pPr marL="0" indent="0">
              <a:buNone/>
            </a:pPr>
            <a:endParaRPr lang="fi-FI" altLang="fi-FI" sz="1500" dirty="0"/>
          </a:p>
          <a:p>
            <a:pPr marL="0" indent="0">
              <a:buNone/>
            </a:pPr>
            <a:r>
              <a:rPr lang="fi-FI" altLang="fi-FI" sz="1500" b="1" dirty="0">
                <a:latin typeface="+mj-lt"/>
              </a:rPr>
              <a:t>Erätauko-dialogi</a:t>
            </a:r>
            <a:r>
              <a:rPr lang="fi-FI" altLang="fi-FI" sz="1500" dirty="0"/>
              <a:t> = Toimintamalli rakentavan yhteiskunnallisen keskustelun käynnistämiseen ja käymiseen</a:t>
            </a:r>
            <a:br>
              <a:rPr lang="fi-FI" altLang="fi-FI" sz="1500" dirty="0"/>
            </a:br>
            <a:endParaRPr lang="fi-FI" altLang="fi-FI" sz="1500" dirty="0"/>
          </a:p>
          <a:p>
            <a:endParaRPr lang="en-US" sz="1500" dirty="0"/>
          </a:p>
        </p:txBody>
      </p:sp>
      <p:sp>
        <p:nvSpPr>
          <p:cNvPr id="13" name="Title 12"/>
          <p:cNvSpPr>
            <a:spLocks noGrp="1"/>
          </p:cNvSpPr>
          <p:nvPr>
            <p:ph type="title"/>
          </p:nvPr>
        </p:nvSpPr>
        <p:spPr/>
        <p:txBody>
          <a:bodyPr/>
          <a:lstStyle/>
          <a:p>
            <a:r>
              <a:rPr lang="en-US" dirty="0" err="1"/>
              <a:t>Käsitteitä</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3111" y="967408"/>
            <a:ext cx="3735005" cy="2801254"/>
          </a:xfrm>
          <a:prstGeom prst="rect">
            <a:avLst/>
          </a:prstGeom>
        </p:spPr>
      </p:pic>
    </p:spTree>
    <p:extLst>
      <p:ext uri="{BB962C8B-B14F-4D97-AF65-F5344CB8AC3E}">
        <p14:creationId xmlns:p14="http://schemas.microsoft.com/office/powerpoint/2010/main" val="196912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ltLang="fi-FI" dirty="0"/>
              <a:t>Dialogin erityispiirteet</a:t>
            </a:r>
            <a:endParaRPr lang="fi-FI" dirty="0"/>
          </a:p>
        </p:txBody>
      </p:sp>
      <p:sp>
        <p:nvSpPr>
          <p:cNvPr id="9" name="Text Placeholder 5"/>
          <p:cNvSpPr txBox="1">
            <a:spLocks/>
          </p:cNvSpPr>
          <p:nvPr/>
        </p:nvSpPr>
        <p:spPr>
          <a:xfrm>
            <a:off x="539551" y="1633324"/>
            <a:ext cx="5237472" cy="1166023"/>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736"/>
              </a:spcBef>
              <a:buNone/>
            </a:pPr>
            <a:r>
              <a:rPr lang="en-US" sz="1400" dirty="0">
                <a:latin typeface="+mj-lt"/>
              </a:rPr>
              <a:t>ERÄTAUKO-DIALOGIEN PELISÄÄNNÖT</a:t>
            </a:r>
          </a:p>
          <a:p>
            <a:pPr>
              <a:spcBef>
                <a:spcPts val="736"/>
              </a:spcBef>
              <a:buFont typeface="Arial" charset="0"/>
              <a:buChar char="•"/>
            </a:pPr>
            <a:r>
              <a:rPr lang="en-US" sz="1400" b="1" dirty="0" err="1">
                <a:latin typeface="+mj-lt"/>
              </a:rPr>
              <a:t>Kuuntele</a:t>
            </a:r>
            <a:r>
              <a:rPr lang="en-US" sz="1400" dirty="0"/>
              <a:t> </a:t>
            </a:r>
            <a:r>
              <a:rPr lang="en-US" sz="1400" dirty="0" err="1"/>
              <a:t>toisia</a:t>
            </a:r>
            <a:r>
              <a:rPr lang="en-US" sz="1400" dirty="0"/>
              <a:t>, </a:t>
            </a:r>
            <a:r>
              <a:rPr lang="en-US" sz="1400" dirty="0" err="1"/>
              <a:t>älä</a:t>
            </a:r>
            <a:r>
              <a:rPr lang="en-US" sz="1400" dirty="0"/>
              <a:t> </a:t>
            </a:r>
            <a:r>
              <a:rPr lang="en-US" sz="1400" dirty="0" err="1"/>
              <a:t>keskeytä</a:t>
            </a:r>
            <a:r>
              <a:rPr lang="en-US" sz="1400" dirty="0"/>
              <a:t> tai </a:t>
            </a:r>
            <a:r>
              <a:rPr lang="en-US" sz="1400" dirty="0" err="1"/>
              <a:t>käynnistä</a:t>
            </a:r>
            <a:r>
              <a:rPr lang="en-US" sz="1400" dirty="0"/>
              <a:t> </a:t>
            </a:r>
            <a:r>
              <a:rPr lang="en-US" sz="1400" dirty="0" err="1"/>
              <a:t>sivukeskusteluja</a:t>
            </a:r>
            <a:r>
              <a:rPr lang="en-US" sz="1400" dirty="0"/>
              <a:t>.</a:t>
            </a:r>
          </a:p>
          <a:p>
            <a:pPr>
              <a:spcBef>
                <a:spcPts val="336"/>
              </a:spcBef>
              <a:buFont typeface="Arial" charset="0"/>
              <a:buChar char="•"/>
            </a:pPr>
            <a:r>
              <a:rPr lang="en-US" sz="1400" b="1" dirty="0" err="1">
                <a:latin typeface="+mj-lt"/>
              </a:rPr>
              <a:t>Liity</a:t>
            </a:r>
            <a:r>
              <a:rPr lang="en-US" sz="1400" dirty="0"/>
              <a:t> </a:t>
            </a:r>
            <a:r>
              <a:rPr lang="en-US" sz="1400" dirty="0" err="1"/>
              <a:t>toisten</a:t>
            </a:r>
            <a:r>
              <a:rPr lang="en-US" sz="1400" dirty="0"/>
              <a:t> </a:t>
            </a:r>
            <a:r>
              <a:rPr lang="en-US" sz="1400" dirty="0" err="1"/>
              <a:t>puheeseen</a:t>
            </a:r>
            <a:r>
              <a:rPr lang="en-US" sz="1400" dirty="0"/>
              <a:t> ja </a:t>
            </a:r>
            <a:r>
              <a:rPr lang="en-US" sz="1400" dirty="0" err="1"/>
              <a:t>käytä</a:t>
            </a:r>
            <a:r>
              <a:rPr lang="en-US" sz="1400" dirty="0"/>
              <a:t> </a:t>
            </a:r>
            <a:r>
              <a:rPr lang="en-US" sz="1400" dirty="0" err="1"/>
              <a:t>arkikieltä</a:t>
            </a:r>
            <a:r>
              <a:rPr lang="en-US" sz="1400" dirty="0"/>
              <a:t>.</a:t>
            </a:r>
          </a:p>
          <a:p>
            <a:pPr>
              <a:spcBef>
                <a:spcPts val="336"/>
              </a:spcBef>
              <a:buFont typeface="Arial" charset="0"/>
              <a:buChar char="•"/>
            </a:pPr>
            <a:r>
              <a:rPr lang="en-US" sz="1400" b="1" dirty="0" err="1">
                <a:latin typeface="+mj-lt"/>
              </a:rPr>
              <a:t>Kerro</a:t>
            </a:r>
            <a:r>
              <a:rPr lang="en-US" sz="1400" dirty="0"/>
              <a:t> </a:t>
            </a:r>
            <a:r>
              <a:rPr lang="en-US" sz="1400" dirty="0" err="1"/>
              <a:t>omasta</a:t>
            </a:r>
            <a:r>
              <a:rPr lang="en-US" sz="1400" dirty="0"/>
              <a:t> </a:t>
            </a:r>
            <a:r>
              <a:rPr lang="en-US" sz="1400" dirty="0" err="1"/>
              <a:t>kokemuksesta</a:t>
            </a:r>
            <a:r>
              <a:rPr lang="en-US" sz="1400" dirty="0"/>
              <a:t>.</a:t>
            </a:r>
          </a:p>
          <a:p>
            <a:pPr>
              <a:spcBef>
                <a:spcPts val="336"/>
              </a:spcBef>
              <a:buFont typeface="Arial" charset="0"/>
              <a:buChar char="•"/>
            </a:pPr>
            <a:r>
              <a:rPr lang="en-US" sz="1400" b="1" dirty="0" err="1">
                <a:latin typeface="+mj-lt"/>
              </a:rPr>
              <a:t>Puhuttele</a:t>
            </a:r>
            <a:r>
              <a:rPr lang="en-US" sz="1400" dirty="0"/>
              <a:t> </a:t>
            </a:r>
            <a:r>
              <a:rPr lang="en-US" sz="1400" dirty="0" err="1"/>
              <a:t>muita</a:t>
            </a:r>
            <a:r>
              <a:rPr lang="en-US" sz="1400" dirty="0"/>
              <a:t> </a:t>
            </a:r>
            <a:r>
              <a:rPr lang="en-US" sz="1400" dirty="0" err="1"/>
              <a:t>suoraan</a:t>
            </a:r>
            <a:r>
              <a:rPr lang="en-US" sz="1400" dirty="0"/>
              <a:t> ja </a:t>
            </a:r>
            <a:r>
              <a:rPr lang="en-US" sz="1400" dirty="0" err="1"/>
              <a:t>kysy</a:t>
            </a:r>
            <a:r>
              <a:rPr lang="en-US" sz="1400" dirty="0"/>
              <a:t> </a:t>
            </a:r>
            <a:r>
              <a:rPr lang="en-US" sz="1400" dirty="0" err="1"/>
              <a:t>heidän</a:t>
            </a:r>
            <a:r>
              <a:rPr lang="en-US" sz="1400" dirty="0"/>
              <a:t> </a:t>
            </a:r>
            <a:r>
              <a:rPr lang="en-US" sz="1400" dirty="0" err="1"/>
              <a:t>näkemyksiään</a:t>
            </a:r>
            <a:r>
              <a:rPr lang="en-US" sz="1400" dirty="0"/>
              <a:t>.</a:t>
            </a:r>
          </a:p>
          <a:p>
            <a:pPr>
              <a:spcBef>
                <a:spcPts val="336"/>
              </a:spcBef>
              <a:buFont typeface="Arial" charset="0"/>
              <a:buChar char="•"/>
            </a:pPr>
            <a:r>
              <a:rPr lang="en-US" sz="1400" b="1" dirty="0">
                <a:latin typeface="+mj-lt"/>
              </a:rPr>
              <a:t>Ole </a:t>
            </a:r>
            <a:r>
              <a:rPr lang="en-US" sz="1400" b="1" dirty="0" err="1">
                <a:latin typeface="+mj-lt"/>
              </a:rPr>
              <a:t>läsnä</a:t>
            </a:r>
            <a:r>
              <a:rPr lang="en-US" sz="1400" b="1" dirty="0">
                <a:latin typeface="+mj-lt"/>
              </a:rPr>
              <a:t> ja </a:t>
            </a:r>
            <a:r>
              <a:rPr lang="en-US" sz="1400" b="1" dirty="0" err="1">
                <a:latin typeface="+mj-lt"/>
              </a:rPr>
              <a:t>kunnioit</a:t>
            </a:r>
            <a:r>
              <a:rPr lang="en-US" sz="1400" b="1" dirty="0" err="1"/>
              <a:t>a</a:t>
            </a:r>
            <a:r>
              <a:rPr lang="en-US" sz="1400" b="1" dirty="0"/>
              <a:t> </a:t>
            </a:r>
            <a:r>
              <a:rPr lang="en-US" sz="1400" dirty="0" err="1"/>
              <a:t>toisia</a:t>
            </a:r>
            <a:r>
              <a:rPr lang="en-US" sz="1400" dirty="0"/>
              <a:t> </a:t>
            </a:r>
            <a:r>
              <a:rPr lang="en-US" sz="1400" dirty="0" err="1"/>
              <a:t>sekä</a:t>
            </a:r>
            <a:r>
              <a:rPr lang="en-US" sz="1400" dirty="0"/>
              <a:t> </a:t>
            </a:r>
            <a:r>
              <a:rPr lang="en-US" sz="1400" dirty="0" err="1"/>
              <a:t>luottamuksen</a:t>
            </a:r>
            <a:r>
              <a:rPr lang="en-US" sz="1400" dirty="0"/>
              <a:t> </a:t>
            </a:r>
            <a:r>
              <a:rPr lang="en-US" sz="1400" dirty="0" err="1"/>
              <a:t>ilmapiiriä</a:t>
            </a:r>
            <a:r>
              <a:rPr lang="en-US" sz="1400" dirty="0"/>
              <a:t>.</a:t>
            </a:r>
          </a:p>
          <a:p>
            <a:pPr>
              <a:spcBef>
                <a:spcPts val="336"/>
              </a:spcBef>
              <a:buFont typeface="Arial" charset="0"/>
              <a:buChar char="•"/>
            </a:pPr>
            <a:r>
              <a:rPr lang="en-US" sz="1400" b="1" dirty="0" err="1">
                <a:latin typeface="+mj-lt"/>
              </a:rPr>
              <a:t>Etsi</a:t>
            </a:r>
            <a:r>
              <a:rPr lang="en-US" sz="1400" b="1" dirty="0">
                <a:latin typeface="+mj-lt"/>
              </a:rPr>
              <a:t> ja </a:t>
            </a:r>
            <a:r>
              <a:rPr lang="en-US" sz="1400" b="1" dirty="0" err="1">
                <a:latin typeface="+mj-lt"/>
              </a:rPr>
              <a:t>kokoa</a:t>
            </a:r>
            <a:r>
              <a:rPr lang="en-US" sz="1400" dirty="0">
                <a:latin typeface="+mj-lt"/>
              </a:rPr>
              <a:t>. </a:t>
            </a:r>
            <a:r>
              <a:rPr lang="en-US" sz="1400" dirty="0" err="1"/>
              <a:t>Työstä</a:t>
            </a:r>
            <a:r>
              <a:rPr lang="en-US" sz="1400" dirty="0"/>
              <a:t> </a:t>
            </a:r>
            <a:r>
              <a:rPr lang="en-US" sz="1400" dirty="0" err="1"/>
              <a:t>rohkeasti</a:t>
            </a:r>
            <a:r>
              <a:rPr lang="en-US" sz="1400" dirty="0"/>
              <a:t> </a:t>
            </a:r>
            <a:r>
              <a:rPr lang="en-US" sz="1400" dirty="0" err="1"/>
              <a:t>esiin</a:t>
            </a:r>
            <a:r>
              <a:rPr lang="en-US" sz="1400" dirty="0"/>
              <a:t> </a:t>
            </a:r>
            <a:r>
              <a:rPr lang="en-US" sz="1400" dirty="0" err="1"/>
              <a:t>tulevia</a:t>
            </a:r>
            <a:r>
              <a:rPr lang="en-US" sz="1400" dirty="0"/>
              <a:t> </a:t>
            </a:r>
            <a:r>
              <a:rPr lang="en-US" sz="1400" dirty="0" err="1"/>
              <a:t>ristiriitoja</a:t>
            </a:r>
            <a:r>
              <a:rPr lang="en-US" sz="1400" dirty="0"/>
              <a:t> ja </a:t>
            </a:r>
            <a:r>
              <a:rPr lang="en-US" sz="1400" dirty="0" err="1"/>
              <a:t>etsi</a:t>
            </a:r>
            <a:r>
              <a:rPr lang="en-US" sz="1400" dirty="0"/>
              <a:t> </a:t>
            </a:r>
            <a:r>
              <a:rPr lang="en-US" sz="1400" dirty="0" err="1"/>
              <a:t>piiloon</a:t>
            </a:r>
            <a:r>
              <a:rPr lang="en-US" sz="1400" dirty="0"/>
              <a:t> </a:t>
            </a:r>
            <a:r>
              <a:rPr lang="en-US" sz="1400" dirty="0" err="1"/>
              <a:t>jääneitä</a:t>
            </a:r>
            <a:r>
              <a:rPr lang="en-US" sz="1400" dirty="0"/>
              <a:t> </a:t>
            </a:r>
            <a:r>
              <a:rPr lang="en-US" sz="1400" dirty="0" err="1"/>
              <a:t>asioita</a:t>
            </a:r>
            <a:r>
              <a:rPr lang="en-US" sz="1400" dirty="0"/>
              <a:t>.</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4312" y="1543812"/>
            <a:ext cx="3599688" cy="3599688"/>
          </a:xfrm>
          <a:prstGeom prst="rect">
            <a:avLst/>
          </a:prstGeom>
        </p:spPr>
      </p:pic>
    </p:spTree>
    <p:extLst>
      <p:ext uri="{BB962C8B-B14F-4D97-AF65-F5344CB8AC3E}">
        <p14:creationId xmlns:p14="http://schemas.microsoft.com/office/powerpoint/2010/main" val="275164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Erätauon hyödyt</a:t>
            </a:r>
          </a:p>
        </p:txBody>
      </p:sp>
      <p:sp>
        <p:nvSpPr>
          <p:cNvPr id="3" name="Text Placeholder 2"/>
          <p:cNvSpPr>
            <a:spLocks noGrp="1"/>
          </p:cNvSpPr>
          <p:nvPr>
            <p:ph type="body" sz="quarter" idx="19"/>
          </p:nvPr>
        </p:nvSpPr>
        <p:spPr>
          <a:xfrm>
            <a:off x="539552" y="1275606"/>
            <a:ext cx="4084206" cy="3240360"/>
          </a:xfrm>
        </p:spPr>
        <p:txBody>
          <a:bodyPr/>
          <a:lstStyle/>
          <a:p>
            <a:pPr>
              <a:buFont typeface="Arial" panose="020B0604020202020204" pitchFamily="34" charset="0"/>
              <a:buChar char="•"/>
            </a:pPr>
            <a:r>
              <a:rPr lang="fi-FI" dirty="0"/>
              <a:t>Empatia ja luottamus kasvaa</a:t>
            </a:r>
          </a:p>
          <a:p>
            <a:pPr>
              <a:buFont typeface="Arial" panose="020B0604020202020204" pitchFamily="34" charset="0"/>
              <a:buChar char="•"/>
            </a:pPr>
            <a:r>
              <a:rPr lang="fi-FI" dirty="0"/>
              <a:t>Ihmisten tuominen yhteen eri lähtökohdista mahdollistuu</a:t>
            </a:r>
          </a:p>
          <a:p>
            <a:pPr>
              <a:buFont typeface="Arial" panose="020B0604020202020204" pitchFamily="34" charset="0"/>
              <a:buChar char="•"/>
            </a:pPr>
            <a:r>
              <a:rPr lang="fi-FI" dirty="0"/>
              <a:t>Laajemman osaaminen kytkeminen mukaan</a:t>
            </a:r>
          </a:p>
          <a:p>
            <a:pPr>
              <a:buFont typeface="Arial" panose="020B0604020202020204" pitchFamily="34" charset="0"/>
              <a:buChar char="•"/>
            </a:pPr>
            <a:r>
              <a:rPr lang="fi-FI" dirty="0"/>
              <a:t>Tasavertainen kohtaaminen tapahtuu</a:t>
            </a:r>
          </a:p>
          <a:p>
            <a:pPr>
              <a:buFont typeface="Arial" panose="020B0604020202020204" pitchFamily="34" charset="0"/>
              <a:buChar char="•"/>
            </a:pPr>
            <a:r>
              <a:rPr lang="fi-FI" dirty="0"/>
              <a:t>Matala kynnys osallistua tarjoutuu </a:t>
            </a:r>
          </a:p>
          <a:p>
            <a:pPr>
              <a:buFont typeface="Arial" panose="020B0604020202020204" pitchFamily="34" charset="0"/>
              <a:buChar char="•"/>
            </a:pPr>
            <a:r>
              <a:rPr lang="fi-FI" dirty="0"/>
              <a:t>Syventää ymmärrystä käsiteltävistä aiheista</a:t>
            </a:r>
          </a:p>
          <a:p>
            <a:pPr>
              <a:buFont typeface="Arial" panose="020B0604020202020204" pitchFamily="34" charset="0"/>
              <a:buChar char="•"/>
            </a:pPr>
            <a:r>
              <a:rPr lang="fi-FI" dirty="0"/>
              <a:t>Sitoutuminen ratkaisuihin, yhteiseen päämäärään ja päätöksentekoon paranee</a:t>
            </a:r>
          </a:p>
          <a:p>
            <a:endParaRPr lang="fi-FI"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28109" y="699542"/>
            <a:ext cx="4615891" cy="3561860"/>
          </a:xfrm>
          <a:prstGeom prst="rect">
            <a:avLst/>
          </a:prstGeom>
        </p:spPr>
      </p:pic>
    </p:spTree>
    <p:extLst>
      <p:ext uri="{BB962C8B-B14F-4D97-AF65-F5344CB8AC3E}">
        <p14:creationId xmlns:p14="http://schemas.microsoft.com/office/powerpoint/2010/main" val="371173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Mihin Erätauko soveltuu ja mihin ei</a:t>
            </a:r>
          </a:p>
        </p:txBody>
      </p:sp>
      <p:sp>
        <p:nvSpPr>
          <p:cNvPr id="3" name="Tekstin paikkamerkki 2"/>
          <p:cNvSpPr>
            <a:spLocks noGrp="1"/>
          </p:cNvSpPr>
          <p:nvPr>
            <p:ph type="body" sz="quarter" idx="19"/>
          </p:nvPr>
        </p:nvSpPr>
        <p:spPr>
          <a:xfrm>
            <a:off x="4802543" y="1305714"/>
            <a:ext cx="3987038" cy="3240360"/>
          </a:xfrm>
        </p:spPr>
        <p:txBody>
          <a:bodyPr/>
          <a:lstStyle/>
          <a:p>
            <a:pPr marL="0" indent="0">
              <a:buNone/>
            </a:pPr>
            <a:r>
              <a:rPr lang="fi-FI" dirty="0">
                <a:latin typeface="+mj-lt"/>
              </a:rPr>
              <a:t>EI SOVELLU</a:t>
            </a:r>
          </a:p>
          <a:p>
            <a:pPr>
              <a:buFont typeface="Arial" panose="020B0604020202020204" pitchFamily="34" charset="0"/>
              <a:buChar char="•"/>
            </a:pPr>
            <a:r>
              <a:rPr lang="fi-FI" dirty="0"/>
              <a:t>Päätöksentekotilanteeseen</a:t>
            </a:r>
          </a:p>
          <a:p>
            <a:pPr>
              <a:buFont typeface="Arial" panose="020B0604020202020204" pitchFamily="34" charset="0"/>
              <a:buChar char="•"/>
            </a:pPr>
            <a:r>
              <a:rPr lang="fi-FI" dirty="0"/>
              <a:t>Nopeaan ideointiin ja ratkaisujen kehittämiseen</a:t>
            </a:r>
          </a:p>
          <a:p>
            <a:pPr>
              <a:buFont typeface="Arial" panose="020B0604020202020204" pitchFamily="34" charset="0"/>
              <a:buChar char="•"/>
            </a:pPr>
            <a:r>
              <a:rPr lang="fi-FI" dirty="0"/>
              <a:t>Näkökulmien arvottamiseen </a:t>
            </a:r>
          </a:p>
          <a:p>
            <a:pPr>
              <a:buFont typeface="Arial" panose="020B0604020202020204" pitchFamily="34" charset="0"/>
              <a:buChar char="•"/>
            </a:pPr>
            <a:r>
              <a:rPr lang="fi-FI" dirty="0"/>
              <a:t>Väittelyyn </a:t>
            </a:r>
          </a:p>
          <a:p>
            <a:endParaRPr lang="fi-FI" dirty="0"/>
          </a:p>
          <a:p>
            <a:pPr marL="0" indent="0">
              <a:buNone/>
            </a:pPr>
            <a:br>
              <a:rPr lang="fi-FI" dirty="0"/>
            </a:br>
            <a:r>
              <a:rPr lang="fi-FI" dirty="0"/>
              <a:t> </a:t>
            </a:r>
          </a:p>
        </p:txBody>
      </p:sp>
      <p:sp>
        <p:nvSpPr>
          <p:cNvPr id="4" name="Tekstin paikkamerkki 2"/>
          <p:cNvSpPr txBox="1">
            <a:spLocks/>
          </p:cNvSpPr>
          <p:nvPr/>
        </p:nvSpPr>
        <p:spPr>
          <a:xfrm>
            <a:off x="539551" y="1305714"/>
            <a:ext cx="3695750" cy="3240360"/>
          </a:xfrm>
          <a:prstGeom prst="rect">
            <a:avLst/>
          </a:prstGeom>
        </p:spPr>
        <p:txBody>
          <a:bodyPr vert="horz" lIns="0" tIns="0" rIns="0" bIns="0" rtlCol="0" anchor="t" anchorCtr="0">
            <a:noAutofit/>
          </a:bodyPr>
          <a:lstStyle>
            <a:lvl1pPr marL="179388" marR="0" indent="-179388" algn="l" defTabSz="457200" rtl="0" eaLnBrk="1" fontAlgn="auto" latinLnBrk="0" hangingPunct="1">
              <a:lnSpc>
                <a:spcPct val="90000"/>
              </a:lnSpc>
              <a:spcBef>
                <a:spcPct val="20000"/>
              </a:spcBef>
              <a:spcAft>
                <a:spcPts val="0"/>
              </a:spcAft>
              <a:buClrTx/>
              <a:buSzTx/>
              <a:buFont typeface="Lucida Grande"/>
              <a:buChar char="-"/>
              <a:tabLst/>
              <a:defRPr sz="1600" b="0" i="0" kern="1200">
                <a:solidFill>
                  <a:schemeClr val="tx1"/>
                </a:solidFill>
                <a:latin typeface="Georgia"/>
                <a:ea typeface="+mn-ea"/>
                <a:cs typeface="Georgia"/>
              </a:defRPr>
            </a:lvl1pPr>
            <a:lvl2pPr marL="355600" indent="-176213" algn="l" defTabSz="457200" rtl="0" eaLnBrk="1" latinLnBrk="0" hangingPunct="1">
              <a:lnSpc>
                <a:spcPct val="90000"/>
              </a:lnSpc>
              <a:spcBef>
                <a:spcPts val="600"/>
              </a:spcBef>
              <a:buFont typeface="Georgia" panose="02040502050405020303" pitchFamily="18" charset="0"/>
              <a:buChar char="–"/>
              <a:defRPr sz="1400" b="0" i="0" kern="1200">
                <a:solidFill>
                  <a:schemeClr val="tx1"/>
                </a:solidFill>
                <a:latin typeface="Georgia"/>
                <a:ea typeface="+mn-ea"/>
                <a:cs typeface="Georgia"/>
              </a:defRPr>
            </a:lvl2pPr>
            <a:lvl3pPr marL="534988" indent="-176213" algn="l" defTabSz="536575" rtl="0" eaLnBrk="1" latinLnBrk="0" hangingPunct="1">
              <a:lnSpc>
                <a:spcPct val="90000"/>
              </a:lnSpc>
              <a:spcBef>
                <a:spcPts val="600"/>
              </a:spcBef>
              <a:buFont typeface="Georgia" panose="02040502050405020303" pitchFamily="18" charset="0"/>
              <a:buChar char="–"/>
              <a:defRPr sz="1200" b="0" i="0" kern="1200">
                <a:solidFill>
                  <a:schemeClr val="tx1"/>
                </a:solidFill>
                <a:latin typeface="Georgia"/>
                <a:ea typeface="+mn-ea"/>
                <a:cs typeface="Georgia"/>
              </a:defRPr>
            </a:lvl3pPr>
            <a:lvl4pPr marL="719138" indent="-176213" algn="l" defTabSz="457200" rtl="0" eaLnBrk="1" latinLnBrk="0" hangingPunct="1">
              <a:lnSpc>
                <a:spcPct val="90000"/>
              </a:lnSpc>
              <a:spcBef>
                <a:spcPct val="20000"/>
              </a:spcBef>
              <a:buFont typeface="Georgia" panose="02040502050405020303" pitchFamily="18" charset="0"/>
              <a:buChar char="–"/>
              <a:defRPr sz="1200" b="0" i="0" kern="1200">
                <a:solidFill>
                  <a:schemeClr val="tx1"/>
                </a:solidFill>
                <a:latin typeface="Georgia"/>
                <a:ea typeface="+mn-ea"/>
                <a:cs typeface="Georgia"/>
              </a:defRPr>
            </a:lvl4pPr>
            <a:lvl5pPr marL="108000" indent="-285750" algn="l" defTabSz="457200" rtl="0" eaLnBrk="1" latinLnBrk="0" hangingPunct="1">
              <a:spcBef>
                <a:spcPct val="20000"/>
              </a:spcBef>
              <a:buFont typeface="Arial"/>
              <a:buChar char="•"/>
              <a:defRPr sz="14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500" dirty="0">
                <a:latin typeface="+mj-lt"/>
              </a:rPr>
              <a:t>SOVELTUU</a:t>
            </a:r>
            <a:r>
              <a:rPr lang="fi-FI" sz="1500" dirty="0"/>
              <a:t> </a:t>
            </a:r>
          </a:p>
          <a:p>
            <a:pPr>
              <a:buFont typeface="Arial" panose="020B0604020202020204" pitchFamily="34" charset="0"/>
              <a:buChar char="•"/>
            </a:pPr>
            <a:r>
              <a:rPr lang="fi-FI" sz="1500" dirty="0"/>
              <a:t>Vaalityötä tehdessä, kansalaisia kohdatessa ja ehdokkaita hankkiessa</a:t>
            </a:r>
          </a:p>
          <a:p>
            <a:pPr>
              <a:buFont typeface="Arial" panose="020B0604020202020204" pitchFamily="34" charset="0"/>
              <a:buChar char="•"/>
            </a:pPr>
            <a:r>
              <a:rPr lang="fi-FI" sz="1500" dirty="0"/>
              <a:t>Kansalaiskeskusteluihin</a:t>
            </a:r>
          </a:p>
          <a:p>
            <a:pPr>
              <a:buFont typeface="Arial" panose="020B0604020202020204" pitchFamily="34" charset="0"/>
              <a:buChar char="•"/>
            </a:pPr>
            <a:r>
              <a:rPr lang="fi-FI" sz="1500" dirty="0"/>
              <a:t>Seminaareihin</a:t>
            </a:r>
          </a:p>
          <a:p>
            <a:pPr>
              <a:buFont typeface="Arial" panose="020B0604020202020204" pitchFamily="34" charset="0"/>
              <a:buChar char="•"/>
            </a:pPr>
            <a:r>
              <a:rPr lang="fi-FI" sz="1500" dirty="0"/>
              <a:t>Ajankohtaisohjelmiin ja median käyttöön</a:t>
            </a:r>
          </a:p>
          <a:p>
            <a:pPr>
              <a:buFont typeface="Arial" panose="020B0604020202020204" pitchFamily="34" charset="0"/>
              <a:buChar char="•"/>
            </a:pPr>
            <a:r>
              <a:rPr lang="fi-FI" sz="1500" dirty="0"/>
              <a:t>Palavereihin</a:t>
            </a:r>
          </a:p>
          <a:p>
            <a:pPr>
              <a:buFont typeface="Arial" panose="020B0604020202020204" pitchFamily="34" charset="0"/>
              <a:buChar char="•"/>
            </a:pPr>
            <a:r>
              <a:rPr lang="fi-FI" sz="1500" dirty="0"/>
              <a:t>Keittiön pöytään</a:t>
            </a:r>
          </a:p>
          <a:p>
            <a:pPr>
              <a:buFont typeface="Arial" panose="020B0604020202020204" pitchFamily="34" charset="0"/>
              <a:buChar char="•"/>
            </a:pPr>
            <a:r>
              <a:rPr lang="fi-FI" sz="1500" dirty="0"/>
              <a:t>Organisaation sisäisiin keskusteluihin </a:t>
            </a:r>
          </a:p>
          <a:p>
            <a:pPr>
              <a:buFont typeface="Arial" panose="020B0604020202020204" pitchFamily="34" charset="0"/>
              <a:buChar char="•"/>
            </a:pPr>
            <a:r>
              <a:rPr lang="fi-FI" sz="1500" dirty="0"/>
              <a:t>Verkkokeskusteluihin</a:t>
            </a:r>
            <a:br>
              <a:rPr lang="fi-FI" sz="1500" dirty="0"/>
            </a:br>
            <a:r>
              <a:rPr lang="fi-FI" sz="1500" dirty="0"/>
              <a:t> </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125528" y="3243532"/>
            <a:ext cx="2958489" cy="1899968"/>
          </a:xfrm>
          <a:prstGeom prst="rect">
            <a:avLst/>
          </a:prstGeom>
        </p:spPr>
      </p:pic>
    </p:spTree>
    <p:extLst>
      <p:ext uri="{BB962C8B-B14F-4D97-AF65-F5344CB8AC3E}">
        <p14:creationId xmlns:p14="http://schemas.microsoft.com/office/powerpoint/2010/main" val="2116222505"/>
      </p:ext>
    </p:extLst>
  </p:cSld>
  <p:clrMapOvr>
    <a:masterClrMapping/>
  </p:clrMapOvr>
</p:sld>
</file>

<file path=ppt/theme/theme1.xml><?xml version="1.0" encoding="utf-8"?>
<a:theme xmlns:a="http://schemas.openxmlformats.org/drawingml/2006/main" name="Layoutpohjat">
  <a:themeElements>
    <a:clrScheme name="Custom 39">
      <a:dk1>
        <a:srgbClr val="000000"/>
      </a:dk1>
      <a:lt1>
        <a:srgbClr val="FFFFFF"/>
      </a:lt1>
      <a:dk2>
        <a:srgbClr val="D7D8D6"/>
      </a:dk2>
      <a:lt2>
        <a:srgbClr val="FFFFFF"/>
      </a:lt2>
      <a:accent1>
        <a:srgbClr val="4B8DCB"/>
      </a:accent1>
      <a:accent2>
        <a:srgbClr val="0DB14B"/>
      </a:accent2>
      <a:accent3>
        <a:srgbClr val="ED174F"/>
      </a:accent3>
      <a:accent4>
        <a:srgbClr val="FBD1DC"/>
      </a:accent4>
      <a:accent5>
        <a:srgbClr val="FDDD00"/>
      </a:accent5>
      <a:accent6>
        <a:srgbClr val="75CFEB"/>
      </a:accent6>
      <a:hlink>
        <a:srgbClr val="A6CE39"/>
      </a:hlink>
      <a:folHlink>
        <a:srgbClr val="FE8127"/>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laajakuvakalvopohja_16-9_FI.potx" id="{62A9DC3C-AE0B-4453-BF30-EE4EF56151E8}" vid="{39DABCFD-DC1D-4F05-8B22-DAAF63071A4B}"/>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7FC160B2A5FEB448B6F8E53313BD67A" ma:contentTypeVersion="12" ma:contentTypeDescription="Luo uusi asiakirja." ma:contentTypeScope="" ma:versionID="2ccbe486b156386d0bbc79d06914836b">
  <xsd:schema xmlns:xsd="http://www.w3.org/2001/XMLSchema" xmlns:xs="http://www.w3.org/2001/XMLSchema" xmlns:p="http://schemas.microsoft.com/office/2006/metadata/properties" xmlns:ns2="5b96e7ea-5168-4d4d-abeb-378b8ab35c3f" xmlns:ns3="1d2eac1b-02b2-4736-afce-a6c728ba97a9" targetNamespace="http://schemas.microsoft.com/office/2006/metadata/properties" ma:root="true" ma:fieldsID="9d1176d8d79ce259f5dbea9d9c9a11a8" ns2:_="" ns3:_="">
    <xsd:import namespace="5b96e7ea-5168-4d4d-abeb-378b8ab35c3f"/>
    <xsd:import namespace="1d2eac1b-02b2-4736-afce-a6c728ba97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6e7ea-5168-4d4d-abeb-378b8ab35c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2eac1b-02b2-4736-afce-a6c728ba97a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d2eac1b-02b2-4736-afce-a6c728ba97a9">
      <UserInfo>
        <DisplayName>Leena Markiet</DisplayName>
        <AccountId>12</AccountId>
        <AccountType/>
      </UserInfo>
    </SharedWithUsers>
  </documentManagement>
</p:properties>
</file>

<file path=customXml/itemProps1.xml><?xml version="1.0" encoding="utf-8"?>
<ds:datastoreItem xmlns:ds="http://schemas.openxmlformats.org/officeDocument/2006/customXml" ds:itemID="{5C52CC0A-4E2E-4F20-A244-72E201B6FD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96e7ea-5168-4d4d-abeb-378b8ab35c3f"/>
    <ds:schemaRef ds:uri="1d2eac1b-02b2-4736-afce-a6c728ba97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2C8FD9-C78E-415C-B2E7-3628FB2453DB}">
  <ds:schemaRefs>
    <ds:schemaRef ds:uri="http://schemas.microsoft.com/sharepoint/v3/contenttype/forms"/>
  </ds:schemaRefs>
</ds:datastoreItem>
</file>

<file path=customXml/itemProps3.xml><?xml version="1.0" encoding="utf-8"?>
<ds:datastoreItem xmlns:ds="http://schemas.openxmlformats.org/officeDocument/2006/customXml" ds:itemID="{CECAF94B-749D-444F-A7D2-21F4D6009F99}">
  <ds:schemaRefs>
    <ds:schemaRef ds:uri="http://schemas.microsoft.com/office/2006/documentManagement/types"/>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1d2eac1b-02b2-4736-afce-a6c728ba97a9"/>
    <ds:schemaRef ds:uri="5b96e7ea-5168-4d4d-abeb-378b8ab35c3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3188</Words>
  <Application>Microsoft Office PowerPoint</Application>
  <PresentationFormat>Näytössä katseltava esitys (16:9)</PresentationFormat>
  <Paragraphs>268</Paragraphs>
  <Slides>27</Slides>
  <Notes>16</Notes>
  <HiddenSlides>0</HiddenSlides>
  <MMClips>0</MMClips>
  <ScaleCrop>false</ScaleCrop>
  <HeadingPairs>
    <vt:vector size="4" baseType="variant">
      <vt:variant>
        <vt:lpstr>Teema</vt:lpstr>
      </vt:variant>
      <vt:variant>
        <vt:i4>1</vt:i4>
      </vt:variant>
      <vt:variant>
        <vt:lpstr>Dian otsikot</vt:lpstr>
      </vt:variant>
      <vt:variant>
        <vt:i4>27</vt:i4>
      </vt:variant>
    </vt:vector>
  </HeadingPairs>
  <TitlesOfParts>
    <vt:vector size="28" baseType="lpstr">
      <vt:lpstr>Layoutpohjat</vt:lpstr>
      <vt:lpstr>PowerPoint-esitys</vt:lpstr>
      <vt:lpstr>PowerPoint-esitys</vt:lpstr>
      <vt:lpstr>PowerPoint-esitys</vt:lpstr>
      <vt:lpstr>Demokraattinen kyvykkyys ja osallisuus</vt:lpstr>
      <vt:lpstr>Osallisuusmuotojen prosessi</vt:lpstr>
      <vt:lpstr>Käsitteitä</vt:lpstr>
      <vt:lpstr>Dialogin erityispiirteet</vt:lpstr>
      <vt:lpstr>Erätauon hyödyt</vt:lpstr>
      <vt:lpstr>Mihin Erätauko soveltuu ja mihin ei</vt:lpstr>
      <vt:lpstr>PowerPoint-esitys</vt:lpstr>
      <vt:lpstr>11 kikkaa tuhota dialogi</vt:lpstr>
      <vt:lpstr>Millainen on hyvä aihe Erätauko-dialogille</vt:lpstr>
      <vt:lpstr>PowerPoint-esitys</vt:lpstr>
      <vt:lpstr>PowerPoint-esitys</vt:lpstr>
      <vt:lpstr>Keskusteluharjoitus</vt:lpstr>
      <vt:lpstr>Ekstrat innokkaimmille ja itsenäiseen tutustumiseen</vt:lpstr>
      <vt:lpstr>Valitse menetelmä ja ”käsikirjoita” dialogi</vt:lpstr>
      <vt:lpstr>KESKUSTELUN YHTEENVETO</vt:lpstr>
      <vt:lpstr>Vinkkejä verkkokeskusteluun ja kohtaamisiin verkossa</vt:lpstr>
      <vt:lpstr>Näin käännät väittelyn dialogiksi </vt:lpstr>
      <vt:lpstr>Tympiikö huutelu? Näin muutat verkkokeskustelun rakentavaksi </vt:lpstr>
      <vt:lpstr>Miten lisätä turvallisuuden tunnetta ryhmässä?</vt:lpstr>
      <vt:lpstr>Vinkkejä keskustelutilaisuuksiin 1/2</vt:lpstr>
      <vt:lpstr>Vinkkejä keskustelutilaisuuksiin 2/2</vt:lpstr>
      <vt:lpstr>Ideoita keskustelutilaisuuksiin</vt:lpstr>
      <vt:lpstr>Aihe-ehdotuksia</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KOulutusmateriaalit moduuleittain</dc:title>
  <dc:creator/>
  <cp:lastModifiedBy/>
  <cp:revision>653</cp:revision>
  <dcterms:created xsi:type="dcterms:W3CDTF">2018-10-14T09:34:30Z</dcterms:created>
  <dcterms:modified xsi:type="dcterms:W3CDTF">2021-01-04T08:41:07Z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0x01010077FC160B2A5FEB448B6F8E53313BD67A</vt:lpwstr>
  </property>
  <property fmtid="{D5CDD505-2E9C-101B-9397-08002B2CF9AE}" pid="3" name="Arkistointiluokka">
    <vt:lpwstr/>
  </property>
</Properties>
</file>