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sldIdLst>
    <p:sldId id="256" r:id="rId5"/>
    <p:sldId id="260" r:id="rId6"/>
    <p:sldId id="258" r:id="rId7"/>
    <p:sldId id="259" r:id="rId8"/>
    <p:sldId id="262" r:id="rId9"/>
  </p:sldIdLst>
  <p:sldSz cx="10693400" cy="7556500"/>
  <p:notesSz cx="6858000" cy="9144000"/>
  <p:embeddedFontLst>
    <p:embeddedFont>
      <p:font typeface="Calibri" panose="020F0502020204030204" pitchFamily="34" charset="0"/>
      <p:regular r:id="rId11"/>
      <p:bold r:id="rId12"/>
      <p:italic r:id="rId13"/>
      <p:boldItalic r:id="rId14"/>
    </p:embeddedFont>
    <p:embeddedFont>
      <p:font typeface="Century Gothic" panose="020B0502020202020204" pitchFamily="34" charset="0"/>
      <p:regular r:id="rId15"/>
      <p:bold r:id="rId16"/>
      <p:italic r:id="rId17"/>
      <p:boldItalic r:id="rId18"/>
    </p:embeddedFont>
    <p:embeddedFont>
      <p:font typeface="Gig V0.4" panose="00000500000000000000" pitchFamily="50" charset="0"/>
      <p:regular r:id="rId19"/>
      <p:bold r:id="rId20"/>
    </p:embeddedFont>
    <p:embeddedFont>
      <p:font typeface="Wigrum Web 1" panose="020B0604020202020204" charset="0"/>
      <p:regular r:id="rId21"/>
    </p:embeddedFont>
    <p:embeddedFont>
      <p:font typeface="Wigrum Web 2"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589"/>
    <a:srgbClr val="FEF3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D9E17-B8B5-452F-B6A0-5A0B0F70C5C3}" v="1" dt="2022-10-18T12:06:02.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152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F2412-6E45-4D05-84BC-4C7F91AB3586}" type="datetimeFigureOut">
              <a:rPr lang="fi-FI" smtClean="0"/>
              <a:t>18.10.2022</a:t>
            </a:fld>
            <a:endParaRPr lang="fi-FI"/>
          </a:p>
        </p:txBody>
      </p:sp>
      <p:sp>
        <p:nvSpPr>
          <p:cNvPr id="4" name="Dian kuvan paikkamerkki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E8C26-24ED-4D3B-8D91-9EE46BCDB60C}" type="slidenum">
              <a:rPr lang="fi-FI" smtClean="0"/>
              <a:t>‹#›</a:t>
            </a:fld>
            <a:endParaRPr lang="fi-FI"/>
          </a:p>
        </p:txBody>
      </p:sp>
    </p:spTree>
    <p:extLst>
      <p:ext uri="{BB962C8B-B14F-4D97-AF65-F5344CB8AC3E}">
        <p14:creationId xmlns:p14="http://schemas.microsoft.com/office/powerpoint/2010/main" val="1431235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ADE8C26-24ED-4D3B-8D91-9EE46BCDB60C}" type="slidenum">
              <a:rPr lang="fi-FI" smtClean="0"/>
              <a:t>1</a:t>
            </a:fld>
            <a:endParaRPr lang="fi-FI"/>
          </a:p>
        </p:txBody>
      </p:sp>
    </p:spTree>
    <p:extLst>
      <p:ext uri="{BB962C8B-B14F-4D97-AF65-F5344CB8AC3E}">
        <p14:creationId xmlns:p14="http://schemas.microsoft.com/office/powerpoint/2010/main" val="22683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ADE8C26-24ED-4D3B-8D91-9EE46BCDB60C}" type="slidenum">
              <a:rPr lang="fi-FI" smtClean="0"/>
              <a:t>2</a:t>
            </a:fld>
            <a:endParaRPr lang="fi-FI"/>
          </a:p>
        </p:txBody>
      </p:sp>
    </p:spTree>
    <p:extLst>
      <p:ext uri="{BB962C8B-B14F-4D97-AF65-F5344CB8AC3E}">
        <p14:creationId xmlns:p14="http://schemas.microsoft.com/office/powerpoint/2010/main" val="59727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ADE8C26-24ED-4D3B-8D91-9EE46BCDB60C}" type="slidenum">
              <a:rPr lang="fi-FI" smtClean="0"/>
              <a:t>3</a:t>
            </a:fld>
            <a:endParaRPr lang="fi-FI"/>
          </a:p>
        </p:txBody>
      </p:sp>
    </p:spTree>
    <p:extLst>
      <p:ext uri="{BB962C8B-B14F-4D97-AF65-F5344CB8AC3E}">
        <p14:creationId xmlns:p14="http://schemas.microsoft.com/office/powerpoint/2010/main" val="63605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ADE8C26-24ED-4D3B-8D91-9EE46BCDB60C}" type="slidenum">
              <a:rPr lang="fi-FI" smtClean="0"/>
              <a:t>4</a:t>
            </a:fld>
            <a:endParaRPr lang="fi-FI"/>
          </a:p>
        </p:txBody>
      </p:sp>
    </p:spTree>
    <p:extLst>
      <p:ext uri="{BB962C8B-B14F-4D97-AF65-F5344CB8AC3E}">
        <p14:creationId xmlns:p14="http://schemas.microsoft.com/office/powerpoint/2010/main" val="268908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ADE8C26-24ED-4D3B-8D91-9EE46BCDB60C}" type="slidenum">
              <a:rPr lang="fi-FI" smtClean="0"/>
              <a:t>5</a:t>
            </a:fld>
            <a:endParaRPr lang="fi-FI"/>
          </a:p>
        </p:txBody>
      </p:sp>
    </p:spTree>
    <p:extLst>
      <p:ext uri="{BB962C8B-B14F-4D97-AF65-F5344CB8AC3E}">
        <p14:creationId xmlns:p14="http://schemas.microsoft.com/office/powerpoint/2010/main" val="1726177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hyperlink" Target="https://haus.fi/kehittamispalvelut/oppimismuotoilu/"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eoppiva.fi/miten-oppimiskokemusta-muotoillaan/" TargetMode="External"/><Relationship Id="rId5" Type="http://schemas.openxmlformats.org/officeDocument/2006/relationships/hyperlink" Target="https://haus.fi/ajankohtaista/palvelumuotoilu-sopii-myos-virkatyohon/" TargetMode="External"/><Relationship Id="rId4" Type="http://schemas.openxmlformats.org/officeDocument/2006/relationships/hyperlink" Target="https://www.ok-sivis.fi/media/koulutuksen-laatu/laatuopa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36101" y="1655896"/>
            <a:ext cx="4761037" cy="1498390"/>
            <a:chOff x="0" y="0"/>
            <a:chExt cx="2363342" cy="986070"/>
          </a:xfrm>
        </p:grpSpPr>
        <p:sp>
          <p:nvSpPr>
            <p:cNvPr id="5" name="Freeform 5"/>
            <p:cNvSpPr/>
            <p:nvPr/>
          </p:nvSpPr>
          <p:spPr>
            <a:xfrm>
              <a:off x="0" y="0"/>
              <a:ext cx="2363342" cy="986070"/>
            </a:xfrm>
            <a:custGeom>
              <a:avLst/>
              <a:gdLst/>
              <a:ahLst/>
              <a:cxnLst/>
              <a:rect l="l" t="t" r="r" b="b"/>
              <a:pathLst>
                <a:path w="2363342" h="986070">
                  <a:moveTo>
                    <a:pt x="2238882" y="986070"/>
                  </a:moveTo>
                  <a:lnTo>
                    <a:pt x="124460" y="986070"/>
                  </a:lnTo>
                  <a:cubicBezTo>
                    <a:pt x="55880" y="986070"/>
                    <a:pt x="0" y="930190"/>
                    <a:pt x="0" y="861610"/>
                  </a:cubicBezTo>
                  <a:lnTo>
                    <a:pt x="0" y="124460"/>
                  </a:lnTo>
                  <a:cubicBezTo>
                    <a:pt x="0" y="55880"/>
                    <a:pt x="55880" y="0"/>
                    <a:pt x="124460" y="0"/>
                  </a:cubicBezTo>
                  <a:lnTo>
                    <a:pt x="2238882" y="0"/>
                  </a:lnTo>
                  <a:cubicBezTo>
                    <a:pt x="2307462" y="0"/>
                    <a:pt x="2363342" y="55880"/>
                    <a:pt x="2363342" y="124460"/>
                  </a:cubicBezTo>
                  <a:lnTo>
                    <a:pt x="2363342" y="861610"/>
                  </a:lnTo>
                  <a:cubicBezTo>
                    <a:pt x="2363342" y="930190"/>
                    <a:pt x="2307462" y="986070"/>
                    <a:pt x="2238882" y="986070"/>
                  </a:cubicBezTo>
                  <a:close/>
                </a:path>
              </a:pathLst>
            </a:custGeom>
            <a:solidFill>
              <a:srgbClr val="BDEBEE"/>
            </a:solidFill>
          </p:spPr>
          <p:txBody>
            <a:bodyPr/>
            <a:lstStyle/>
            <a:p>
              <a:pPr marL="285750" indent="-285750">
                <a:buFont typeface="Arial" panose="020B0604020202020204" pitchFamily="34" charset="0"/>
                <a:buChar char="•"/>
              </a:pPr>
              <a:endParaRPr lang="fi-FI"/>
            </a:p>
            <a:p>
              <a:pPr marL="285750" indent="-285750">
                <a:buFont typeface="Arial" panose="020B0604020202020204" pitchFamily="34" charset="0"/>
                <a:buChar char="•"/>
              </a:pPr>
              <a:r>
                <a:rPr lang="fi-FI"/>
                <a:t>Kirjaa tähän</a:t>
              </a:r>
            </a:p>
            <a:p>
              <a:r>
                <a:rPr lang="fi-FI"/>
                <a:t> </a:t>
              </a:r>
            </a:p>
          </p:txBody>
        </p:sp>
      </p:grpSp>
      <p:grpSp>
        <p:nvGrpSpPr>
          <p:cNvPr id="7" name="Group 7"/>
          <p:cNvGrpSpPr/>
          <p:nvPr/>
        </p:nvGrpSpPr>
        <p:grpSpPr>
          <a:xfrm>
            <a:off x="6007545" y="529404"/>
            <a:ext cx="4295464" cy="6685735"/>
            <a:chOff x="0" y="0"/>
            <a:chExt cx="1816814" cy="2827805"/>
          </a:xfrm>
        </p:grpSpPr>
        <p:sp>
          <p:nvSpPr>
            <p:cNvPr id="8" name="Freeform 8"/>
            <p:cNvSpPr/>
            <p:nvPr/>
          </p:nvSpPr>
          <p:spPr>
            <a:xfrm>
              <a:off x="0" y="0"/>
              <a:ext cx="1816814" cy="2827805"/>
            </a:xfrm>
            <a:custGeom>
              <a:avLst/>
              <a:gdLst/>
              <a:ahLst/>
              <a:cxnLst/>
              <a:rect l="l" t="t" r="r" b="b"/>
              <a:pathLst>
                <a:path w="1816814" h="2827805">
                  <a:moveTo>
                    <a:pt x="1692354" y="2827805"/>
                  </a:moveTo>
                  <a:lnTo>
                    <a:pt x="124460" y="2827805"/>
                  </a:lnTo>
                  <a:cubicBezTo>
                    <a:pt x="55880" y="2827805"/>
                    <a:pt x="0" y="2771925"/>
                    <a:pt x="0" y="2703345"/>
                  </a:cubicBezTo>
                  <a:lnTo>
                    <a:pt x="0" y="124460"/>
                  </a:lnTo>
                  <a:cubicBezTo>
                    <a:pt x="0" y="55880"/>
                    <a:pt x="55880" y="0"/>
                    <a:pt x="124460" y="0"/>
                  </a:cubicBezTo>
                  <a:lnTo>
                    <a:pt x="1692354" y="0"/>
                  </a:lnTo>
                  <a:cubicBezTo>
                    <a:pt x="1760934" y="0"/>
                    <a:pt x="1816814" y="55880"/>
                    <a:pt x="1816814" y="124460"/>
                  </a:cubicBezTo>
                  <a:lnTo>
                    <a:pt x="1816814" y="2703346"/>
                  </a:lnTo>
                  <a:cubicBezTo>
                    <a:pt x="1816814" y="2771926"/>
                    <a:pt x="1760934" y="2827805"/>
                    <a:pt x="1692354" y="2827805"/>
                  </a:cubicBezTo>
                  <a:close/>
                </a:path>
              </a:pathLst>
            </a:custGeom>
            <a:solidFill>
              <a:srgbClr val="FEF3F0"/>
            </a:solidFill>
          </p:spPr>
        </p:sp>
      </p:grpSp>
      <p:grpSp>
        <p:nvGrpSpPr>
          <p:cNvPr id="9" name="Group 9"/>
          <p:cNvGrpSpPr/>
          <p:nvPr/>
        </p:nvGrpSpPr>
        <p:grpSpPr>
          <a:xfrm>
            <a:off x="756000" y="3610450"/>
            <a:ext cx="4761037" cy="1615600"/>
            <a:chOff x="0" y="0"/>
            <a:chExt cx="2363342" cy="919536"/>
          </a:xfrm>
        </p:grpSpPr>
        <p:sp>
          <p:nvSpPr>
            <p:cNvPr id="10" name="Freeform 10"/>
            <p:cNvSpPr/>
            <p:nvPr/>
          </p:nvSpPr>
          <p:spPr>
            <a:xfrm>
              <a:off x="0" y="0"/>
              <a:ext cx="2363342" cy="919536"/>
            </a:xfrm>
            <a:custGeom>
              <a:avLst/>
              <a:gdLst/>
              <a:ahLst/>
              <a:cxnLst/>
              <a:rect l="l" t="t" r="r" b="b"/>
              <a:pathLst>
                <a:path w="2363342" h="919536">
                  <a:moveTo>
                    <a:pt x="2238882" y="919536"/>
                  </a:moveTo>
                  <a:lnTo>
                    <a:pt x="124460" y="919536"/>
                  </a:lnTo>
                  <a:cubicBezTo>
                    <a:pt x="55880" y="919536"/>
                    <a:pt x="0" y="863656"/>
                    <a:pt x="0" y="795076"/>
                  </a:cubicBezTo>
                  <a:lnTo>
                    <a:pt x="0" y="124460"/>
                  </a:lnTo>
                  <a:cubicBezTo>
                    <a:pt x="0" y="55880"/>
                    <a:pt x="55880" y="0"/>
                    <a:pt x="124460" y="0"/>
                  </a:cubicBezTo>
                  <a:lnTo>
                    <a:pt x="2238882" y="0"/>
                  </a:lnTo>
                  <a:cubicBezTo>
                    <a:pt x="2307462" y="0"/>
                    <a:pt x="2363342" y="55880"/>
                    <a:pt x="2363342" y="124460"/>
                  </a:cubicBezTo>
                  <a:lnTo>
                    <a:pt x="2363342" y="795076"/>
                  </a:lnTo>
                  <a:cubicBezTo>
                    <a:pt x="2363342" y="863656"/>
                    <a:pt x="2307462" y="919536"/>
                    <a:pt x="2238882" y="919536"/>
                  </a:cubicBezTo>
                  <a:close/>
                </a:path>
              </a:pathLst>
            </a:custGeom>
            <a:solidFill>
              <a:srgbClr val="BDEBEE"/>
            </a:solidFill>
          </p:spPr>
          <p:txBody>
            <a:bodyPr/>
            <a:lstStyle/>
            <a:p>
              <a:endParaRPr lang="fi-FI"/>
            </a:p>
          </p:txBody>
        </p:sp>
      </p:grpSp>
      <p:grpSp>
        <p:nvGrpSpPr>
          <p:cNvPr id="11" name="Group 11"/>
          <p:cNvGrpSpPr/>
          <p:nvPr/>
        </p:nvGrpSpPr>
        <p:grpSpPr>
          <a:xfrm>
            <a:off x="756000" y="5744706"/>
            <a:ext cx="4761037" cy="1444959"/>
            <a:chOff x="0" y="0"/>
            <a:chExt cx="2363342" cy="717266"/>
          </a:xfrm>
        </p:grpSpPr>
        <p:sp>
          <p:nvSpPr>
            <p:cNvPr id="12" name="Freeform 12"/>
            <p:cNvSpPr/>
            <p:nvPr/>
          </p:nvSpPr>
          <p:spPr>
            <a:xfrm>
              <a:off x="0" y="0"/>
              <a:ext cx="2363342" cy="717267"/>
            </a:xfrm>
            <a:custGeom>
              <a:avLst/>
              <a:gdLst/>
              <a:ahLst/>
              <a:cxnLst/>
              <a:rect l="l" t="t" r="r" b="b"/>
              <a:pathLst>
                <a:path w="2363342" h="717267">
                  <a:moveTo>
                    <a:pt x="2238882" y="717266"/>
                  </a:moveTo>
                  <a:lnTo>
                    <a:pt x="124460" y="717266"/>
                  </a:lnTo>
                  <a:cubicBezTo>
                    <a:pt x="55880" y="717266"/>
                    <a:pt x="0" y="661386"/>
                    <a:pt x="0" y="592806"/>
                  </a:cubicBezTo>
                  <a:lnTo>
                    <a:pt x="0" y="124460"/>
                  </a:lnTo>
                  <a:cubicBezTo>
                    <a:pt x="0" y="55880"/>
                    <a:pt x="55880" y="0"/>
                    <a:pt x="124460" y="0"/>
                  </a:cubicBezTo>
                  <a:lnTo>
                    <a:pt x="2238882" y="0"/>
                  </a:lnTo>
                  <a:cubicBezTo>
                    <a:pt x="2307462" y="0"/>
                    <a:pt x="2363342" y="55880"/>
                    <a:pt x="2363342" y="124460"/>
                  </a:cubicBezTo>
                  <a:lnTo>
                    <a:pt x="2363342" y="592807"/>
                  </a:lnTo>
                  <a:cubicBezTo>
                    <a:pt x="2363342" y="661387"/>
                    <a:pt x="2307462" y="717267"/>
                    <a:pt x="2238882" y="717267"/>
                  </a:cubicBezTo>
                  <a:close/>
                </a:path>
              </a:pathLst>
            </a:custGeom>
            <a:solidFill>
              <a:srgbClr val="BDEBEE"/>
            </a:solidFill>
          </p:spPr>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16882" y="1493411"/>
            <a:ext cx="439061" cy="439061"/>
          </a:xfrm>
          <a:prstGeom prst="rect">
            <a:avLst/>
          </a:prstGeom>
        </p:spPr>
      </p:pic>
      <p:sp>
        <p:nvSpPr>
          <p:cNvPr id="15" name="TextBox 15"/>
          <p:cNvSpPr txBox="1"/>
          <p:nvPr/>
        </p:nvSpPr>
        <p:spPr>
          <a:xfrm>
            <a:off x="-3201615" y="561154"/>
            <a:ext cx="12676266" cy="414375"/>
          </a:xfrm>
          <a:prstGeom prst="rect">
            <a:avLst/>
          </a:prstGeom>
        </p:spPr>
        <p:txBody>
          <a:bodyPr lIns="0" tIns="0" rIns="0" bIns="0" rtlCol="0" anchor="t">
            <a:spAutoFit/>
          </a:bodyPr>
          <a:lstStyle/>
          <a:p>
            <a:pPr algn="ctr">
              <a:lnSpc>
                <a:spcPts val="3410"/>
              </a:lnSpc>
            </a:pPr>
            <a:r>
              <a:rPr lang="en-US" sz="2436">
                <a:solidFill>
                  <a:srgbClr val="45474D"/>
                </a:solidFill>
                <a:latin typeface="Gig V0.4"/>
              </a:rPr>
              <a:t>KOULUTUSSUUNNITELMA</a:t>
            </a:r>
          </a:p>
        </p:txBody>
      </p:sp>
      <p:sp>
        <p:nvSpPr>
          <p:cNvPr id="16" name="TextBox 16"/>
          <p:cNvSpPr txBox="1"/>
          <p:nvPr/>
        </p:nvSpPr>
        <p:spPr>
          <a:xfrm>
            <a:off x="1688258" y="1271288"/>
            <a:ext cx="2783370" cy="273395"/>
          </a:xfrm>
          <a:prstGeom prst="rect">
            <a:avLst/>
          </a:prstGeom>
        </p:spPr>
        <p:txBody>
          <a:bodyPr lIns="0" tIns="0" rIns="0" bIns="0" rtlCol="0" anchor="t">
            <a:spAutoFit/>
          </a:bodyPr>
          <a:lstStyle/>
          <a:p>
            <a:pPr algn="ctr">
              <a:lnSpc>
                <a:spcPts val="2256"/>
              </a:lnSpc>
            </a:pPr>
            <a:r>
              <a:rPr lang="en-US" sz="1611" b="1" err="1">
                <a:solidFill>
                  <a:srgbClr val="45474D"/>
                </a:solidFill>
                <a:latin typeface="Century Gothic" panose="020B0502020202020204" pitchFamily="34" charset="0"/>
              </a:rPr>
              <a:t>Koulutustarve</a:t>
            </a:r>
            <a:endParaRPr lang="en-US" sz="1611" b="1">
              <a:solidFill>
                <a:srgbClr val="45474D"/>
              </a:solidFill>
              <a:latin typeface="Century Gothic" panose="020B0502020202020204" pitchFamily="34" charset="0"/>
            </a:endParaRPr>
          </a:p>
        </p:txBody>
      </p:sp>
      <p:sp>
        <p:nvSpPr>
          <p:cNvPr id="17" name="TextBox 17"/>
          <p:cNvSpPr txBox="1"/>
          <p:nvPr/>
        </p:nvSpPr>
        <p:spPr>
          <a:xfrm>
            <a:off x="6266651" y="1110997"/>
            <a:ext cx="3777252" cy="692150"/>
          </a:xfrm>
          <a:prstGeom prst="rect">
            <a:avLst/>
          </a:prstGeom>
        </p:spPr>
        <p:txBody>
          <a:bodyPr lIns="0" tIns="0" rIns="0" bIns="0" rtlCol="0" anchor="t">
            <a:spAutoFit/>
          </a:bodyPr>
          <a:lstStyle/>
          <a:p>
            <a:pPr algn="ctr">
              <a:lnSpc>
                <a:spcPts val="2799"/>
              </a:lnSpc>
            </a:pPr>
            <a:r>
              <a:rPr lang="en-US" sz="1999" b="1">
                <a:solidFill>
                  <a:srgbClr val="000000"/>
                </a:solidFill>
                <a:latin typeface="Century Gothic" panose="020B0502020202020204" pitchFamily="34" charset="0"/>
              </a:rPr>
              <a:t>1. </a:t>
            </a:r>
            <a:r>
              <a:rPr lang="en-US" sz="1999" b="1" err="1">
                <a:solidFill>
                  <a:srgbClr val="000000"/>
                </a:solidFill>
                <a:latin typeface="Century Gothic" panose="020B0502020202020204" pitchFamily="34" charset="0"/>
              </a:rPr>
              <a:t>Tarve</a:t>
            </a:r>
            <a:r>
              <a:rPr lang="en-US" sz="1999" b="1">
                <a:solidFill>
                  <a:srgbClr val="000000"/>
                </a:solidFill>
                <a:latin typeface="Century Gothic" panose="020B0502020202020204" pitchFamily="34" charset="0"/>
              </a:rPr>
              <a:t> ja </a:t>
            </a:r>
            <a:r>
              <a:rPr lang="en-US" sz="1999" b="1" err="1">
                <a:solidFill>
                  <a:srgbClr val="000000"/>
                </a:solidFill>
                <a:latin typeface="Century Gothic" panose="020B0502020202020204" pitchFamily="34" charset="0"/>
              </a:rPr>
              <a:t>kohderyhmä</a:t>
            </a:r>
            <a:endParaRPr lang="en-US" sz="1999" b="1">
              <a:solidFill>
                <a:srgbClr val="000000"/>
              </a:solidFill>
              <a:latin typeface="Century Gothic" panose="020B0502020202020204" pitchFamily="34" charset="0"/>
            </a:endParaRPr>
          </a:p>
          <a:p>
            <a:pPr>
              <a:lnSpc>
                <a:spcPts val="2799"/>
              </a:lnSpc>
            </a:pPr>
            <a:endParaRPr lang="en-US" sz="1999">
              <a:solidFill>
                <a:srgbClr val="000000"/>
              </a:solidFill>
              <a:latin typeface="Wigrum Web 1"/>
            </a:endParaRPr>
          </a:p>
        </p:txBody>
      </p:sp>
      <p:sp>
        <p:nvSpPr>
          <p:cNvPr id="18" name="TextBox 18"/>
          <p:cNvSpPr txBox="1"/>
          <p:nvPr/>
        </p:nvSpPr>
        <p:spPr>
          <a:xfrm>
            <a:off x="1761874" y="3266440"/>
            <a:ext cx="2783370" cy="273395"/>
          </a:xfrm>
          <a:prstGeom prst="rect">
            <a:avLst/>
          </a:prstGeom>
        </p:spPr>
        <p:txBody>
          <a:bodyPr lIns="0" tIns="0" rIns="0" bIns="0" rtlCol="0" anchor="t">
            <a:spAutoFit/>
          </a:bodyPr>
          <a:lstStyle/>
          <a:p>
            <a:pPr algn="ctr">
              <a:lnSpc>
                <a:spcPts val="2255"/>
              </a:lnSpc>
            </a:pPr>
            <a:r>
              <a:rPr lang="en-US" sz="1600" b="1" err="1">
                <a:solidFill>
                  <a:srgbClr val="45474D"/>
                </a:solidFill>
                <a:latin typeface="Century Gothic" panose="020B0502020202020204" pitchFamily="34" charset="0"/>
              </a:rPr>
              <a:t>Kohderyhmä</a:t>
            </a:r>
            <a:endParaRPr lang="en-US" sz="1600" b="1">
              <a:solidFill>
                <a:srgbClr val="45474D"/>
              </a:solidFill>
              <a:latin typeface="Century Gothic" panose="020B0502020202020204" pitchFamily="34" charset="0"/>
            </a:endParaRPr>
          </a:p>
        </p:txBody>
      </p:sp>
      <p:sp>
        <p:nvSpPr>
          <p:cNvPr id="19" name="TextBox 19"/>
          <p:cNvSpPr txBox="1"/>
          <p:nvPr/>
        </p:nvSpPr>
        <p:spPr>
          <a:xfrm>
            <a:off x="634404" y="5427584"/>
            <a:ext cx="4761037" cy="264160"/>
          </a:xfrm>
          <a:prstGeom prst="rect">
            <a:avLst/>
          </a:prstGeom>
        </p:spPr>
        <p:txBody>
          <a:bodyPr lIns="0" tIns="0" rIns="0" bIns="0" rtlCol="0" anchor="t">
            <a:spAutoFit/>
          </a:bodyPr>
          <a:lstStyle/>
          <a:p>
            <a:pPr algn="ctr">
              <a:lnSpc>
                <a:spcPts val="2240"/>
              </a:lnSpc>
            </a:pPr>
            <a:r>
              <a:rPr lang="en-US" sz="1600" b="1" err="1">
                <a:solidFill>
                  <a:srgbClr val="000000"/>
                </a:solidFill>
                <a:latin typeface="Century Gothic" panose="020B0502020202020204" pitchFamily="34" charset="0"/>
              </a:rPr>
              <a:t>Lähtötaso</a:t>
            </a:r>
            <a:r>
              <a:rPr lang="en-US" sz="1600" b="1">
                <a:solidFill>
                  <a:srgbClr val="000000"/>
                </a:solidFill>
                <a:latin typeface="Century Gothic" panose="020B0502020202020204" pitchFamily="34" charset="0"/>
              </a:rPr>
              <a:t> (</a:t>
            </a:r>
            <a:r>
              <a:rPr lang="en-US" sz="1600" b="1" err="1">
                <a:solidFill>
                  <a:srgbClr val="000000"/>
                </a:solidFill>
                <a:latin typeface="Century Gothic" panose="020B0502020202020204" pitchFamily="34" charset="0"/>
              </a:rPr>
              <a:t>alkeet</a:t>
            </a:r>
            <a:r>
              <a:rPr lang="en-US" sz="1600" b="1">
                <a:solidFill>
                  <a:srgbClr val="000000"/>
                </a:solidFill>
                <a:latin typeface="Century Gothic" panose="020B0502020202020204" pitchFamily="34" charset="0"/>
              </a:rPr>
              <a:t>, </a:t>
            </a:r>
            <a:r>
              <a:rPr lang="en-US" sz="1600" b="1" err="1">
                <a:solidFill>
                  <a:srgbClr val="000000"/>
                </a:solidFill>
                <a:latin typeface="Century Gothic" panose="020B0502020202020204" pitchFamily="34" charset="0"/>
              </a:rPr>
              <a:t>jatko</a:t>
            </a:r>
            <a:r>
              <a:rPr lang="en-US" sz="1600" b="1">
                <a:solidFill>
                  <a:srgbClr val="000000"/>
                </a:solidFill>
                <a:latin typeface="Century Gothic" panose="020B0502020202020204" pitchFamily="34" charset="0"/>
              </a:rPr>
              <a:t>)</a:t>
            </a:r>
          </a:p>
        </p:txBody>
      </p:sp>
      <p:sp>
        <p:nvSpPr>
          <p:cNvPr id="20" name="TextBox 20"/>
          <p:cNvSpPr txBox="1"/>
          <p:nvPr/>
        </p:nvSpPr>
        <p:spPr>
          <a:xfrm>
            <a:off x="6324749" y="4432654"/>
            <a:ext cx="3612651" cy="3308598"/>
          </a:xfrm>
          <a:prstGeom prst="rect">
            <a:avLst/>
          </a:prstGeom>
        </p:spPr>
        <p:txBody>
          <a:bodyPr lIns="0" tIns="0" rIns="0" bIns="0" rtlCol="0" anchor="t">
            <a:spAutoFit/>
          </a:bodyPr>
          <a:lstStyle/>
          <a:p>
            <a:pPr algn="ctr">
              <a:lnSpc>
                <a:spcPts val="2259"/>
              </a:lnSpc>
            </a:pPr>
            <a:r>
              <a:rPr lang="en-US" sz="1613" err="1">
                <a:solidFill>
                  <a:srgbClr val="000000"/>
                </a:solidFill>
                <a:latin typeface="Wigrum Web 1"/>
              </a:rPr>
              <a:t>Pohdi</a:t>
            </a:r>
            <a:r>
              <a:rPr lang="en-US" sz="1613">
                <a:solidFill>
                  <a:srgbClr val="000000"/>
                </a:solidFill>
                <a:latin typeface="Wigrum Web 1"/>
              </a:rPr>
              <a:t> </a:t>
            </a:r>
            <a:r>
              <a:rPr lang="en-US" sz="1613" err="1">
                <a:solidFill>
                  <a:srgbClr val="000000"/>
                </a:solidFill>
                <a:latin typeface="Wigrum Web 1"/>
              </a:rPr>
              <a:t>näitä</a:t>
            </a:r>
            <a:r>
              <a:rPr lang="en-US" sz="1613">
                <a:solidFill>
                  <a:srgbClr val="000000"/>
                </a:solidFill>
                <a:latin typeface="Wigrum Web 1"/>
              </a:rPr>
              <a:t>:</a:t>
            </a:r>
          </a:p>
          <a:p>
            <a:pPr marL="305208" lvl="1" indent="-152604">
              <a:lnSpc>
                <a:spcPts val="1979"/>
              </a:lnSpc>
              <a:buFont typeface="Arial"/>
              <a:buChar char="•"/>
            </a:pPr>
            <a:r>
              <a:rPr lang="en-US" sz="1400">
                <a:solidFill>
                  <a:srgbClr val="000000"/>
                </a:solidFill>
                <a:latin typeface="Wigrum Web 2"/>
              </a:rPr>
              <a:t>Mihin </a:t>
            </a:r>
            <a:r>
              <a:rPr lang="en-US" sz="1400" err="1">
                <a:solidFill>
                  <a:srgbClr val="000000"/>
                </a:solidFill>
                <a:latin typeface="Wigrum Web 2"/>
              </a:rPr>
              <a:t>ongelmaan</a:t>
            </a:r>
            <a:r>
              <a:rPr lang="en-US" sz="1400">
                <a:solidFill>
                  <a:srgbClr val="000000"/>
                </a:solidFill>
                <a:latin typeface="Wigrum Web 2"/>
              </a:rPr>
              <a:t> tai </a:t>
            </a:r>
            <a:r>
              <a:rPr lang="en-US" sz="1400" err="1">
                <a:solidFill>
                  <a:srgbClr val="000000"/>
                </a:solidFill>
                <a:latin typeface="Wigrum Web 2"/>
              </a:rPr>
              <a:t>tarpeeseen</a:t>
            </a:r>
            <a:r>
              <a:rPr lang="en-US" sz="1400">
                <a:solidFill>
                  <a:srgbClr val="000000"/>
                </a:solidFill>
                <a:latin typeface="Wigrum Web 2"/>
              </a:rPr>
              <a:t> </a:t>
            </a:r>
            <a:r>
              <a:rPr lang="en-US" sz="1400" err="1">
                <a:solidFill>
                  <a:srgbClr val="000000"/>
                </a:solidFill>
                <a:latin typeface="Wigrum Web 2"/>
              </a:rPr>
              <a:t>koulutus</a:t>
            </a:r>
            <a:r>
              <a:rPr lang="en-US" sz="1400">
                <a:solidFill>
                  <a:srgbClr val="000000"/>
                </a:solidFill>
                <a:latin typeface="Wigrum Web 2"/>
              </a:rPr>
              <a:t> </a:t>
            </a:r>
            <a:r>
              <a:rPr lang="en-US" sz="1400" err="1">
                <a:solidFill>
                  <a:srgbClr val="000000"/>
                </a:solidFill>
                <a:latin typeface="Wigrum Web 2"/>
              </a:rPr>
              <a:t>järjestetään</a:t>
            </a:r>
            <a:r>
              <a:rPr lang="en-US" sz="1400">
                <a:solidFill>
                  <a:srgbClr val="000000"/>
                </a:solidFill>
                <a:latin typeface="Wigrum Web 2"/>
              </a:rPr>
              <a:t>? </a:t>
            </a:r>
          </a:p>
          <a:p>
            <a:pPr marL="305208" lvl="1" indent="-152604">
              <a:lnSpc>
                <a:spcPts val="1979"/>
              </a:lnSpc>
              <a:buFont typeface="Arial"/>
              <a:buChar char="•"/>
            </a:pPr>
            <a:r>
              <a:rPr lang="en-US" sz="1400" err="1">
                <a:solidFill>
                  <a:srgbClr val="000000"/>
                </a:solidFill>
                <a:latin typeface="Wigrum Web 2"/>
              </a:rPr>
              <a:t>Mitkä</a:t>
            </a:r>
            <a:r>
              <a:rPr lang="en-US" sz="1400">
                <a:solidFill>
                  <a:srgbClr val="000000"/>
                </a:solidFill>
                <a:latin typeface="Wigrum Web 2"/>
              </a:rPr>
              <a:t> </a:t>
            </a:r>
            <a:r>
              <a:rPr lang="en-US" sz="1400" err="1">
                <a:solidFill>
                  <a:srgbClr val="000000"/>
                </a:solidFill>
                <a:latin typeface="Wigrum Web 2"/>
              </a:rPr>
              <a:t>ovat</a:t>
            </a:r>
            <a:r>
              <a:rPr lang="en-US" sz="1400">
                <a:solidFill>
                  <a:srgbClr val="000000"/>
                </a:solidFill>
                <a:latin typeface="Wigrum Web 2"/>
              </a:rPr>
              <a:t> </a:t>
            </a:r>
            <a:r>
              <a:rPr lang="en-US" sz="1400" err="1">
                <a:solidFill>
                  <a:srgbClr val="000000"/>
                </a:solidFill>
                <a:latin typeface="Wigrum Web 2"/>
              </a:rPr>
              <a:t>tilaajan</a:t>
            </a:r>
            <a:r>
              <a:rPr lang="en-US" sz="1400">
                <a:solidFill>
                  <a:srgbClr val="000000"/>
                </a:solidFill>
                <a:latin typeface="Wigrum Web 2"/>
              </a:rPr>
              <a:t> </a:t>
            </a:r>
            <a:r>
              <a:rPr lang="en-US" sz="1400" err="1">
                <a:solidFill>
                  <a:srgbClr val="000000"/>
                </a:solidFill>
                <a:latin typeface="Wigrum Web 2"/>
              </a:rPr>
              <a:t>tarpeet</a:t>
            </a:r>
            <a:r>
              <a:rPr lang="en-US" sz="1400">
                <a:solidFill>
                  <a:srgbClr val="000000"/>
                </a:solidFill>
                <a:latin typeface="Wigrum Web 2"/>
              </a:rPr>
              <a:t>, </a:t>
            </a:r>
            <a:r>
              <a:rPr lang="en-US" sz="1400" err="1">
                <a:solidFill>
                  <a:srgbClr val="000000"/>
                </a:solidFill>
                <a:latin typeface="Wigrum Web 2"/>
              </a:rPr>
              <a:t>mitkä</a:t>
            </a:r>
            <a:r>
              <a:rPr lang="en-US" sz="1400">
                <a:solidFill>
                  <a:srgbClr val="000000"/>
                </a:solidFill>
                <a:latin typeface="Wigrum Web 2"/>
              </a:rPr>
              <a:t> </a:t>
            </a:r>
            <a:r>
              <a:rPr lang="en-US" sz="1400" err="1">
                <a:solidFill>
                  <a:srgbClr val="000000"/>
                </a:solidFill>
                <a:latin typeface="Wigrum Web 2"/>
              </a:rPr>
              <a:t>osallistujien</a:t>
            </a:r>
            <a:r>
              <a:rPr lang="en-US" sz="1400">
                <a:solidFill>
                  <a:srgbClr val="000000"/>
                </a:solidFill>
                <a:latin typeface="Wigrum Web 2"/>
              </a:rPr>
              <a:t> </a:t>
            </a:r>
            <a:r>
              <a:rPr lang="en-US" sz="1400" err="1">
                <a:solidFill>
                  <a:srgbClr val="000000"/>
                </a:solidFill>
                <a:latin typeface="Wigrum Web 2"/>
              </a:rPr>
              <a:t>tarpeet</a:t>
            </a:r>
            <a:r>
              <a:rPr lang="en-US" sz="1400">
                <a:solidFill>
                  <a:srgbClr val="000000"/>
                </a:solidFill>
                <a:latin typeface="Wigrum Web 2"/>
              </a:rPr>
              <a:t>?</a:t>
            </a:r>
          </a:p>
          <a:p>
            <a:pPr marL="305208" lvl="1" indent="-152604">
              <a:lnSpc>
                <a:spcPts val="1979"/>
              </a:lnSpc>
              <a:buFont typeface="Arial"/>
              <a:buChar char="•"/>
            </a:pPr>
            <a:r>
              <a:rPr lang="en-US" sz="1400" err="1">
                <a:solidFill>
                  <a:srgbClr val="000000"/>
                </a:solidFill>
                <a:latin typeface="Wigrum Web 2"/>
              </a:rPr>
              <a:t>Kenelle</a:t>
            </a:r>
            <a:r>
              <a:rPr lang="en-US" sz="1400">
                <a:solidFill>
                  <a:srgbClr val="000000"/>
                </a:solidFill>
                <a:latin typeface="Wigrum Web 2"/>
              </a:rPr>
              <a:t> </a:t>
            </a:r>
            <a:r>
              <a:rPr lang="en-US" sz="1400" err="1">
                <a:solidFill>
                  <a:srgbClr val="000000"/>
                </a:solidFill>
                <a:latin typeface="Wigrum Web 2"/>
              </a:rPr>
              <a:t>koulutus</a:t>
            </a:r>
            <a:r>
              <a:rPr lang="en-US" sz="1400">
                <a:solidFill>
                  <a:srgbClr val="000000"/>
                </a:solidFill>
                <a:latin typeface="Wigrum Web 2"/>
              </a:rPr>
              <a:t> </a:t>
            </a:r>
            <a:r>
              <a:rPr lang="en-US" sz="1400" err="1">
                <a:solidFill>
                  <a:srgbClr val="000000"/>
                </a:solidFill>
                <a:latin typeface="Wigrum Web 2"/>
              </a:rPr>
              <a:t>järjestetään</a:t>
            </a:r>
            <a:r>
              <a:rPr lang="en-US" sz="1400">
                <a:solidFill>
                  <a:srgbClr val="000000"/>
                </a:solidFill>
                <a:latin typeface="Wigrum Web 2"/>
              </a:rPr>
              <a:t>?</a:t>
            </a:r>
          </a:p>
          <a:p>
            <a:pPr marL="305208" lvl="1" indent="-152604">
              <a:lnSpc>
                <a:spcPts val="1979"/>
              </a:lnSpc>
              <a:buFont typeface="Arial"/>
              <a:buChar char="•"/>
            </a:pPr>
            <a:r>
              <a:rPr lang="en-US" sz="1400">
                <a:solidFill>
                  <a:srgbClr val="000000"/>
                </a:solidFill>
                <a:latin typeface="Wigrum Web 2"/>
              </a:rPr>
              <a:t> </a:t>
            </a:r>
            <a:r>
              <a:rPr lang="en-US" sz="1400" err="1">
                <a:solidFill>
                  <a:srgbClr val="000000"/>
                </a:solidFill>
                <a:latin typeface="Wigrum Web 2"/>
              </a:rPr>
              <a:t>Mikä</a:t>
            </a:r>
            <a:r>
              <a:rPr lang="en-US" sz="1400">
                <a:solidFill>
                  <a:srgbClr val="000000"/>
                </a:solidFill>
                <a:latin typeface="Wigrum Web 2"/>
              </a:rPr>
              <a:t> on </a:t>
            </a:r>
            <a:r>
              <a:rPr lang="en-US" sz="1400" err="1">
                <a:solidFill>
                  <a:srgbClr val="000000"/>
                </a:solidFill>
                <a:latin typeface="Wigrum Web 2"/>
              </a:rPr>
              <a:t>osallistujien</a:t>
            </a:r>
            <a:r>
              <a:rPr lang="en-US" sz="1400">
                <a:solidFill>
                  <a:srgbClr val="000000"/>
                </a:solidFill>
                <a:latin typeface="Wigrum Web 2"/>
              </a:rPr>
              <a:t> </a:t>
            </a:r>
            <a:r>
              <a:rPr lang="en-US" sz="1400" err="1">
                <a:solidFill>
                  <a:srgbClr val="000000"/>
                </a:solidFill>
                <a:latin typeface="Wigrum Web 2"/>
              </a:rPr>
              <a:t>lähtötaso</a:t>
            </a:r>
            <a:r>
              <a:rPr lang="en-US" sz="1400">
                <a:solidFill>
                  <a:srgbClr val="000000"/>
                </a:solidFill>
                <a:latin typeface="Wigrum Web 2"/>
              </a:rPr>
              <a:t> </a:t>
            </a:r>
            <a:r>
              <a:rPr lang="en-US" sz="1400" err="1">
                <a:solidFill>
                  <a:srgbClr val="000000"/>
                </a:solidFill>
                <a:latin typeface="Wigrum Web 2"/>
              </a:rPr>
              <a:t>suhteessa</a:t>
            </a:r>
            <a:r>
              <a:rPr lang="en-US" sz="1400">
                <a:solidFill>
                  <a:srgbClr val="000000"/>
                </a:solidFill>
                <a:latin typeface="Wigrum Web 2"/>
              </a:rPr>
              <a:t> </a:t>
            </a:r>
            <a:r>
              <a:rPr lang="en-US" sz="1400" err="1">
                <a:solidFill>
                  <a:srgbClr val="000000"/>
                </a:solidFill>
                <a:latin typeface="Wigrum Web 2"/>
              </a:rPr>
              <a:t>koulutettavaan</a:t>
            </a:r>
            <a:r>
              <a:rPr lang="en-US" sz="1400">
                <a:solidFill>
                  <a:srgbClr val="000000"/>
                </a:solidFill>
                <a:latin typeface="Wigrum Web 2"/>
              </a:rPr>
              <a:t> </a:t>
            </a:r>
            <a:r>
              <a:rPr lang="en-US" sz="1400" err="1">
                <a:solidFill>
                  <a:srgbClr val="000000"/>
                </a:solidFill>
                <a:latin typeface="Wigrum Web 2"/>
              </a:rPr>
              <a:t>aiheeseen</a:t>
            </a:r>
            <a:r>
              <a:rPr lang="en-US" sz="1400">
                <a:solidFill>
                  <a:srgbClr val="000000"/>
                </a:solidFill>
                <a:latin typeface="Wigrum Web 2"/>
              </a:rPr>
              <a:t>?</a:t>
            </a:r>
          </a:p>
          <a:p>
            <a:pPr marL="305208" lvl="1" indent="-152604">
              <a:lnSpc>
                <a:spcPts val="1979"/>
              </a:lnSpc>
              <a:buFont typeface="Arial"/>
              <a:buChar char="•"/>
            </a:pPr>
            <a:r>
              <a:rPr lang="en-US" sz="1400">
                <a:solidFill>
                  <a:srgbClr val="000000"/>
                </a:solidFill>
                <a:latin typeface="Wigrum Web 2"/>
              </a:rPr>
              <a:t>Tarvitaanko ennakkokyselyä tarkemmista toiveista ja tarpeista?</a:t>
            </a:r>
          </a:p>
          <a:p>
            <a:pPr algn="ctr">
              <a:lnSpc>
                <a:spcPts val="2530"/>
              </a:lnSpc>
            </a:pPr>
            <a:endParaRPr lang="en-US" sz="1400">
              <a:solidFill>
                <a:srgbClr val="000000"/>
              </a:solidFill>
              <a:latin typeface="Wigrum Web 2"/>
            </a:endParaRPr>
          </a:p>
          <a:p>
            <a:pPr algn="ctr">
              <a:lnSpc>
                <a:spcPts val="3617"/>
              </a:lnSpc>
            </a:pPr>
            <a:endParaRPr lang="en-US" sz="1413">
              <a:solidFill>
                <a:srgbClr val="000000"/>
              </a:solidFill>
              <a:latin typeface="Wigrum Web 2"/>
            </a:endParaRPr>
          </a:p>
        </p:txBody>
      </p:sp>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34070" y="3469221"/>
            <a:ext cx="452662" cy="452662"/>
          </a:xfrm>
          <a:prstGeom prst="rect">
            <a:avLst/>
          </a:prstGeom>
        </p:spPr>
      </p:pic>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51889" y="5568813"/>
            <a:ext cx="439061" cy="439061"/>
          </a:xfrm>
          <a:prstGeom prst="rect">
            <a:avLst/>
          </a:prstGeom>
        </p:spPr>
      </p:pic>
      <p:sp>
        <p:nvSpPr>
          <p:cNvPr id="23" name="TextBox 23"/>
          <p:cNvSpPr txBox="1"/>
          <p:nvPr/>
        </p:nvSpPr>
        <p:spPr>
          <a:xfrm>
            <a:off x="6266652" y="1726027"/>
            <a:ext cx="3777252" cy="2282613"/>
          </a:xfrm>
          <a:prstGeom prst="rect">
            <a:avLst/>
          </a:prstGeom>
        </p:spPr>
        <p:txBody>
          <a:bodyPr wrap="square" lIns="0" tIns="0" rIns="0" bIns="0" rtlCol="0" anchor="t">
            <a:spAutoFit/>
          </a:bodyPr>
          <a:lstStyle/>
          <a:p>
            <a:pPr>
              <a:lnSpc>
                <a:spcPts val="1974"/>
              </a:lnSpc>
            </a:pPr>
            <a:r>
              <a:rPr lang="en-US" sz="1400" err="1">
                <a:solidFill>
                  <a:srgbClr val="000000"/>
                </a:solidFill>
                <a:latin typeface="Century Gothic" panose="020B0502020202020204" pitchFamily="34" charset="0"/>
              </a:rPr>
              <a:t>Koulutuksen</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suunnittelun</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tulisi</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aina</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lähteä</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ongelman</a:t>
            </a:r>
            <a:r>
              <a:rPr lang="en-US" sz="1400">
                <a:solidFill>
                  <a:srgbClr val="000000"/>
                </a:solidFill>
                <a:latin typeface="Century Gothic" panose="020B0502020202020204" pitchFamily="34" charset="0"/>
              </a:rPr>
              <a:t> tai </a:t>
            </a:r>
            <a:r>
              <a:rPr lang="en-US" sz="1400" err="1">
                <a:solidFill>
                  <a:srgbClr val="000000"/>
                </a:solidFill>
                <a:latin typeface="Century Gothic" panose="020B0502020202020204" pitchFamily="34" charset="0"/>
              </a:rPr>
              <a:t>tarpeen</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määrittelystä</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miksi</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juuri</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tätä</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kyseistä</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koulutusta</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tarvitaan</a:t>
            </a:r>
            <a:r>
              <a:rPr lang="en-US" sz="1400">
                <a:solidFill>
                  <a:srgbClr val="000000"/>
                </a:solidFill>
                <a:latin typeface="Century Gothic" panose="020B0502020202020204" pitchFamily="34" charset="0"/>
              </a:rPr>
              <a:t>?</a:t>
            </a:r>
          </a:p>
          <a:p>
            <a:pPr>
              <a:lnSpc>
                <a:spcPts val="1974"/>
              </a:lnSpc>
            </a:pPr>
            <a:endParaRPr lang="en-US" sz="1400">
              <a:solidFill>
                <a:srgbClr val="000000"/>
              </a:solidFill>
              <a:latin typeface="Century Gothic" panose="020B0502020202020204" pitchFamily="34" charset="0"/>
            </a:endParaRPr>
          </a:p>
          <a:p>
            <a:pPr>
              <a:lnSpc>
                <a:spcPts val="1974"/>
              </a:lnSpc>
            </a:pPr>
            <a:r>
              <a:rPr lang="en-US" sz="1400" err="1">
                <a:solidFill>
                  <a:srgbClr val="000000"/>
                </a:solidFill>
                <a:latin typeface="Century Gothic" panose="020B0502020202020204" pitchFamily="34" charset="0"/>
              </a:rPr>
              <a:t>Kohderyhmän</a:t>
            </a:r>
            <a:r>
              <a:rPr lang="en-US" sz="1400">
                <a:solidFill>
                  <a:srgbClr val="000000"/>
                </a:solidFill>
                <a:latin typeface="Century Gothic" panose="020B0502020202020204" pitchFamily="34" charset="0"/>
              </a:rPr>
              <a:t> ja tarpeiden </a:t>
            </a:r>
            <a:r>
              <a:rPr lang="en-US" sz="1400" err="1">
                <a:solidFill>
                  <a:srgbClr val="000000"/>
                </a:solidFill>
                <a:latin typeface="Century Gothic" panose="020B0502020202020204" pitchFamily="34" charset="0"/>
              </a:rPr>
              <a:t>määrittely</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auttavat</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rajaamaan</a:t>
            </a:r>
            <a:r>
              <a:rPr lang="en-US" sz="1400">
                <a:solidFill>
                  <a:srgbClr val="000000"/>
                </a:solidFill>
                <a:latin typeface="Century Gothic" panose="020B0502020202020204" pitchFamily="34" charset="0"/>
              </a:rPr>
              <a:t> ja </a:t>
            </a:r>
            <a:r>
              <a:rPr lang="en-US" sz="1400" err="1">
                <a:solidFill>
                  <a:srgbClr val="000000"/>
                </a:solidFill>
                <a:latin typeface="Century Gothic" panose="020B0502020202020204" pitchFamily="34" charset="0"/>
              </a:rPr>
              <a:t>suunnittelemaan</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koulutussisältöjä</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siten</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että</a:t>
            </a:r>
            <a:r>
              <a:rPr lang="en-US" sz="1400">
                <a:solidFill>
                  <a:srgbClr val="000000"/>
                </a:solidFill>
                <a:latin typeface="Century Gothic" panose="020B0502020202020204" pitchFamily="34" charset="0"/>
              </a:rPr>
              <a:t> ne </a:t>
            </a:r>
            <a:r>
              <a:rPr lang="en-US" sz="1400" err="1">
                <a:solidFill>
                  <a:srgbClr val="000000"/>
                </a:solidFill>
                <a:latin typeface="Century Gothic" panose="020B0502020202020204" pitchFamily="34" charset="0"/>
              </a:rPr>
              <a:t>palvelevat</a:t>
            </a:r>
            <a:r>
              <a:rPr lang="en-US" sz="1400">
                <a:solidFill>
                  <a:srgbClr val="000000"/>
                </a:solidFill>
                <a:latin typeface="Century Gothic" panose="020B0502020202020204" pitchFamily="34" charset="0"/>
              </a:rPr>
              <a:t> koulutuksen </a:t>
            </a:r>
            <a:r>
              <a:rPr lang="en-US" sz="1400" err="1">
                <a:solidFill>
                  <a:srgbClr val="000000"/>
                </a:solidFill>
                <a:latin typeface="Century Gothic" panose="020B0502020202020204" pitchFamily="34" charset="0"/>
              </a:rPr>
              <a:t>osallistujia</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mahdollisimman</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hyvin</a:t>
            </a:r>
            <a:r>
              <a:rPr lang="en-US" sz="1400">
                <a:solidFill>
                  <a:srgbClr val="000000"/>
                </a:solidFill>
                <a:latin typeface="Century Gothic" panose="020B0502020202020204" pitchFamily="34" charset="0"/>
              </a:rPr>
              <a:t>.</a:t>
            </a:r>
          </a:p>
        </p:txBody>
      </p:sp>
      <p:pic>
        <p:nvPicPr>
          <p:cNvPr id="27" name="Kuva 26">
            <a:extLst>
              <a:ext uri="{FF2B5EF4-FFF2-40B4-BE49-F238E27FC236}">
                <a16:creationId xmlns:a16="http://schemas.microsoft.com/office/drawing/2014/main" id="{D9F5E4CA-76C2-4A32-9361-44A6C642DE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9700" y="6445503"/>
            <a:ext cx="767658" cy="959572"/>
          </a:xfrm>
          <a:prstGeom prst="rect">
            <a:avLst/>
          </a:prstGeom>
        </p:spPr>
      </p:pic>
      <p:pic>
        <p:nvPicPr>
          <p:cNvPr id="33" name="Kuva 32" descr="Kuva, joka sisältää kohteen vektorigrafiikka&#10;&#10;Kuvaus luotu automaattisesti">
            <a:extLst>
              <a:ext uri="{FF2B5EF4-FFF2-40B4-BE49-F238E27FC236}">
                <a16:creationId xmlns:a16="http://schemas.microsoft.com/office/drawing/2014/main" id="{1B42AE30-5A19-48FF-96FE-D91D623BD2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391" y="370973"/>
            <a:ext cx="931395" cy="1037012"/>
          </a:xfrm>
          <a:prstGeom prst="rect">
            <a:avLst/>
          </a:prstGeom>
        </p:spPr>
      </p:pic>
      <p:pic>
        <p:nvPicPr>
          <p:cNvPr id="35" name="Kuva 34">
            <a:extLst>
              <a:ext uri="{FF2B5EF4-FFF2-40B4-BE49-F238E27FC236}">
                <a16:creationId xmlns:a16="http://schemas.microsoft.com/office/drawing/2014/main" id="{6D69EAEA-CBE9-422E-96C7-6E40C7356C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8407" y="88422"/>
            <a:ext cx="1008188" cy="9829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27221" y="4734679"/>
            <a:ext cx="4926437" cy="2557009"/>
            <a:chOff x="0" y="0"/>
            <a:chExt cx="2363342" cy="986070"/>
          </a:xfrm>
        </p:grpSpPr>
        <p:sp>
          <p:nvSpPr>
            <p:cNvPr id="5" name="Freeform 5"/>
            <p:cNvSpPr/>
            <p:nvPr/>
          </p:nvSpPr>
          <p:spPr>
            <a:xfrm>
              <a:off x="0" y="0"/>
              <a:ext cx="2363342" cy="986070"/>
            </a:xfrm>
            <a:custGeom>
              <a:avLst/>
              <a:gdLst/>
              <a:ahLst/>
              <a:cxnLst/>
              <a:rect l="l" t="t" r="r" b="b"/>
              <a:pathLst>
                <a:path w="2363342" h="986070">
                  <a:moveTo>
                    <a:pt x="2238882" y="986070"/>
                  </a:moveTo>
                  <a:lnTo>
                    <a:pt x="124460" y="986070"/>
                  </a:lnTo>
                  <a:cubicBezTo>
                    <a:pt x="55880" y="986070"/>
                    <a:pt x="0" y="930190"/>
                    <a:pt x="0" y="861610"/>
                  </a:cubicBezTo>
                  <a:lnTo>
                    <a:pt x="0" y="124460"/>
                  </a:lnTo>
                  <a:cubicBezTo>
                    <a:pt x="0" y="55880"/>
                    <a:pt x="55880" y="0"/>
                    <a:pt x="124460" y="0"/>
                  </a:cubicBezTo>
                  <a:lnTo>
                    <a:pt x="2238882" y="0"/>
                  </a:lnTo>
                  <a:cubicBezTo>
                    <a:pt x="2307462" y="0"/>
                    <a:pt x="2363342" y="55880"/>
                    <a:pt x="2363342" y="124460"/>
                  </a:cubicBezTo>
                  <a:lnTo>
                    <a:pt x="2363342" y="861610"/>
                  </a:lnTo>
                  <a:cubicBezTo>
                    <a:pt x="2363342" y="930190"/>
                    <a:pt x="2307462" y="986070"/>
                    <a:pt x="2238882" y="986070"/>
                  </a:cubicBezTo>
                  <a:close/>
                </a:path>
              </a:pathLst>
            </a:custGeom>
            <a:solidFill>
              <a:srgbClr val="BDEBEE"/>
            </a:solidFill>
          </p:spPr>
          <p:txBody>
            <a:bodyPr/>
            <a:lstStyle/>
            <a:p>
              <a:pPr marL="285750" indent="-285750">
                <a:buFont typeface="Arial" panose="020B0604020202020204" pitchFamily="34" charset="0"/>
                <a:buChar char="•"/>
              </a:pPr>
              <a:endParaRPr lang="fi-FI"/>
            </a:p>
            <a:p>
              <a:pPr marL="285750" indent="-285750">
                <a:buFont typeface="Arial" panose="020B0604020202020204" pitchFamily="34" charset="0"/>
                <a:buChar char="•"/>
              </a:pPr>
              <a:r>
                <a:rPr lang="fi-FI"/>
                <a:t>Koulutuksen jälkeen osallistuja osaa</a:t>
              </a:r>
            </a:p>
            <a:p>
              <a:r>
                <a:rPr lang="fi-FI"/>
                <a:t> </a:t>
              </a:r>
            </a:p>
          </p:txBody>
        </p:sp>
      </p:grpSp>
      <p:grpSp>
        <p:nvGrpSpPr>
          <p:cNvPr id="7" name="Group 7"/>
          <p:cNvGrpSpPr/>
          <p:nvPr/>
        </p:nvGrpSpPr>
        <p:grpSpPr>
          <a:xfrm>
            <a:off x="427222" y="1071320"/>
            <a:ext cx="9852876" cy="3195249"/>
            <a:chOff x="0" y="0"/>
            <a:chExt cx="1816814" cy="2827805"/>
          </a:xfrm>
        </p:grpSpPr>
        <p:sp>
          <p:nvSpPr>
            <p:cNvPr id="8" name="Freeform 8"/>
            <p:cNvSpPr/>
            <p:nvPr/>
          </p:nvSpPr>
          <p:spPr>
            <a:xfrm>
              <a:off x="0" y="0"/>
              <a:ext cx="1816814" cy="2827805"/>
            </a:xfrm>
            <a:custGeom>
              <a:avLst/>
              <a:gdLst/>
              <a:ahLst/>
              <a:cxnLst/>
              <a:rect l="l" t="t" r="r" b="b"/>
              <a:pathLst>
                <a:path w="1816814" h="2827805">
                  <a:moveTo>
                    <a:pt x="1692354" y="2827805"/>
                  </a:moveTo>
                  <a:lnTo>
                    <a:pt x="124460" y="2827805"/>
                  </a:lnTo>
                  <a:cubicBezTo>
                    <a:pt x="55880" y="2827805"/>
                    <a:pt x="0" y="2771925"/>
                    <a:pt x="0" y="2703345"/>
                  </a:cubicBezTo>
                  <a:lnTo>
                    <a:pt x="0" y="124460"/>
                  </a:lnTo>
                  <a:cubicBezTo>
                    <a:pt x="0" y="55880"/>
                    <a:pt x="55880" y="0"/>
                    <a:pt x="124460" y="0"/>
                  </a:cubicBezTo>
                  <a:lnTo>
                    <a:pt x="1692354" y="0"/>
                  </a:lnTo>
                  <a:cubicBezTo>
                    <a:pt x="1760934" y="0"/>
                    <a:pt x="1816814" y="55880"/>
                    <a:pt x="1816814" y="124460"/>
                  </a:cubicBezTo>
                  <a:lnTo>
                    <a:pt x="1816814" y="2703346"/>
                  </a:lnTo>
                  <a:cubicBezTo>
                    <a:pt x="1816814" y="2771926"/>
                    <a:pt x="1760934" y="2827805"/>
                    <a:pt x="1692354" y="2827805"/>
                  </a:cubicBezTo>
                  <a:close/>
                </a:path>
              </a:pathLst>
            </a:custGeom>
            <a:solidFill>
              <a:srgbClr val="FEF3F0"/>
            </a:solidFill>
          </p:spPr>
        </p:sp>
      </p:grpSp>
      <p:grpSp>
        <p:nvGrpSpPr>
          <p:cNvPr id="9" name="Group 9"/>
          <p:cNvGrpSpPr/>
          <p:nvPr/>
        </p:nvGrpSpPr>
        <p:grpSpPr>
          <a:xfrm>
            <a:off x="5715009" y="4734679"/>
            <a:ext cx="4565088" cy="2557010"/>
            <a:chOff x="0" y="0"/>
            <a:chExt cx="2363342" cy="919536"/>
          </a:xfrm>
        </p:grpSpPr>
        <p:sp>
          <p:nvSpPr>
            <p:cNvPr id="10" name="Freeform 10"/>
            <p:cNvSpPr/>
            <p:nvPr/>
          </p:nvSpPr>
          <p:spPr>
            <a:xfrm>
              <a:off x="0" y="0"/>
              <a:ext cx="2363342" cy="919536"/>
            </a:xfrm>
            <a:custGeom>
              <a:avLst/>
              <a:gdLst/>
              <a:ahLst/>
              <a:cxnLst/>
              <a:rect l="l" t="t" r="r" b="b"/>
              <a:pathLst>
                <a:path w="2363342" h="919536">
                  <a:moveTo>
                    <a:pt x="2238882" y="919536"/>
                  </a:moveTo>
                  <a:lnTo>
                    <a:pt x="124460" y="919536"/>
                  </a:lnTo>
                  <a:cubicBezTo>
                    <a:pt x="55880" y="919536"/>
                    <a:pt x="0" y="863656"/>
                    <a:pt x="0" y="795076"/>
                  </a:cubicBezTo>
                  <a:lnTo>
                    <a:pt x="0" y="124460"/>
                  </a:lnTo>
                  <a:cubicBezTo>
                    <a:pt x="0" y="55880"/>
                    <a:pt x="55880" y="0"/>
                    <a:pt x="124460" y="0"/>
                  </a:cubicBezTo>
                  <a:lnTo>
                    <a:pt x="2238882" y="0"/>
                  </a:lnTo>
                  <a:cubicBezTo>
                    <a:pt x="2307462" y="0"/>
                    <a:pt x="2363342" y="55880"/>
                    <a:pt x="2363342" y="124460"/>
                  </a:cubicBezTo>
                  <a:lnTo>
                    <a:pt x="2363342" y="795076"/>
                  </a:lnTo>
                  <a:cubicBezTo>
                    <a:pt x="2363342" y="863656"/>
                    <a:pt x="2307462" y="919536"/>
                    <a:pt x="2238882" y="919536"/>
                  </a:cubicBezTo>
                  <a:close/>
                </a:path>
              </a:pathLst>
            </a:custGeom>
            <a:solidFill>
              <a:srgbClr val="BDEBEE"/>
            </a:solidFill>
          </p:spPr>
          <p:txBody>
            <a:bodyPr/>
            <a:lstStyle/>
            <a:p>
              <a:endParaRPr lang="fi-FI"/>
            </a:p>
            <a:p>
              <a:endParaRPr lang="fi-FI"/>
            </a:p>
          </p:txBody>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91915" y="4612583"/>
            <a:ext cx="439061" cy="439061"/>
          </a:xfrm>
          <a:prstGeom prst="rect">
            <a:avLst/>
          </a:prstGeom>
        </p:spPr>
      </p:pic>
      <p:pic>
        <p:nvPicPr>
          <p:cNvPr id="14" name="Picture 14"/>
          <p:cNvPicPr>
            <a:picLocks noChangeAspect="1"/>
          </p:cNvPicPr>
          <p:nvPr/>
        </p:nvPicPr>
        <p:blipFill>
          <a:blip r:embed="rId5"/>
          <a:srcRect/>
          <a:stretch>
            <a:fillRect/>
          </a:stretch>
        </p:blipFill>
        <p:spPr>
          <a:xfrm>
            <a:off x="5308003" y="541282"/>
            <a:ext cx="724854" cy="802172"/>
          </a:xfrm>
          <a:prstGeom prst="rect">
            <a:avLst/>
          </a:prstGeom>
        </p:spPr>
      </p:pic>
      <p:sp>
        <p:nvSpPr>
          <p:cNvPr id="15" name="TextBox 15"/>
          <p:cNvSpPr txBox="1"/>
          <p:nvPr/>
        </p:nvSpPr>
        <p:spPr>
          <a:xfrm>
            <a:off x="-3201615" y="561154"/>
            <a:ext cx="12676266" cy="414375"/>
          </a:xfrm>
          <a:prstGeom prst="rect">
            <a:avLst/>
          </a:prstGeom>
        </p:spPr>
        <p:txBody>
          <a:bodyPr lIns="0" tIns="0" rIns="0" bIns="0" rtlCol="0" anchor="t">
            <a:spAutoFit/>
          </a:bodyPr>
          <a:lstStyle/>
          <a:p>
            <a:pPr algn="ctr">
              <a:lnSpc>
                <a:spcPts val="3410"/>
              </a:lnSpc>
            </a:pPr>
            <a:r>
              <a:rPr lang="en-US" sz="2436">
                <a:solidFill>
                  <a:srgbClr val="45474D"/>
                </a:solidFill>
                <a:latin typeface="Gig V0.4"/>
              </a:rPr>
              <a:t>KOULUTUSSUUNNITELMA</a:t>
            </a:r>
          </a:p>
        </p:txBody>
      </p:sp>
      <p:sp>
        <p:nvSpPr>
          <p:cNvPr id="16" name="TextBox 16"/>
          <p:cNvSpPr txBox="1"/>
          <p:nvPr/>
        </p:nvSpPr>
        <p:spPr>
          <a:xfrm>
            <a:off x="1498754" y="4359509"/>
            <a:ext cx="2783370" cy="273395"/>
          </a:xfrm>
          <a:prstGeom prst="rect">
            <a:avLst/>
          </a:prstGeom>
        </p:spPr>
        <p:txBody>
          <a:bodyPr lIns="0" tIns="0" rIns="0" bIns="0" rtlCol="0" anchor="t">
            <a:spAutoFit/>
          </a:bodyPr>
          <a:lstStyle/>
          <a:p>
            <a:pPr algn="ctr">
              <a:lnSpc>
                <a:spcPts val="2256"/>
              </a:lnSpc>
            </a:pPr>
            <a:r>
              <a:rPr lang="en-US" sz="1611" b="1" err="1">
                <a:solidFill>
                  <a:srgbClr val="45474D"/>
                </a:solidFill>
                <a:latin typeface="Century Gothic" panose="020B0502020202020204" pitchFamily="34" charset="0"/>
              </a:rPr>
              <a:t>Osaamistavoitteet</a:t>
            </a:r>
            <a:endParaRPr lang="en-US" sz="1611" b="1">
              <a:solidFill>
                <a:srgbClr val="45474D"/>
              </a:solidFill>
              <a:latin typeface="Century Gothic" panose="020B0502020202020204" pitchFamily="34" charset="0"/>
            </a:endParaRPr>
          </a:p>
        </p:txBody>
      </p:sp>
      <p:sp>
        <p:nvSpPr>
          <p:cNvPr id="17" name="TextBox 17"/>
          <p:cNvSpPr txBox="1"/>
          <p:nvPr/>
        </p:nvSpPr>
        <p:spPr>
          <a:xfrm>
            <a:off x="535483" y="1267827"/>
            <a:ext cx="4495798" cy="319639"/>
          </a:xfrm>
          <a:prstGeom prst="rect">
            <a:avLst/>
          </a:prstGeom>
        </p:spPr>
        <p:txBody>
          <a:bodyPr wrap="square" lIns="0" tIns="0" rIns="0" bIns="0" rtlCol="0" anchor="t">
            <a:spAutoFit/>
          </a:bodyPr>
          <a:lstStyle/>
          <a:p>
            <a:pPr algn="ctr">
              <a:lnSpc>
                <a:spcPts val="2799"/>
              </a:lnSpc>
            </a:pPr>
            <a:r>
              <a:rPr lang="fi-FI" b="1">
                <a:effectLst/>
                <a:latin typeface="Century Gothic" panose="020B0502020202020204" pitchFamily="34" charset="0"/>
                <a:ea typeface="Times New Roman" panose="02020603050405020304" pitchFamily="18" charset="0"/>
                <a:cs typeface="Times New Roman" panose="02020603050405020304" pitchFamily="18" charset="0"/>
              </a:rPr>
              <a:t>2. Osaamistavoitteet ja koulutussisällöt</a:t>
            </a:r>
            <a:endParaRPr lang="en-US" b="1">
              <a:solidFill>
                <a:srgbClr val="000000"/>
              </a:solidFill>
              <a:latin typeface="Century Gothic" panose="020B0502020202020204" pitchFamily="34" charset="0"/>
            </a:endParaRPr>
          </a:p>
        </p:txBody>
      </p:sp>
      <p:sp>
        <p:nvSpPr>
          <p:cNvPr id="18" name="TextBox 18"/>
          <p:cNvSpPr txBox="1"/>
          <p:nvPr/>
        </p:nvSpPr>
        <p:spPr>
          <a:xfrm>
            <a:off x="6605868" y="4359508"/>
            <a:ext cx="2783370" cy="273395"/>
          </a:xfrm>
          <a:prstGeom prst="rect">
            <a:avLst/>
          </a:prstGeom>
        </p:spPr>
        <p:txBody>
          <a:bodyPr lIns="0" tIns="0" rIns="0" bIns="0" rtlCol="0" anchor="t">
            <a:spAutoFit/>
          </a:bodyPr>
          <a:lstStyle/>
          <a:p>
            <a:pPr algn="ctr">
              <a:lnSpc>
                <a:spcPts val="2255"/>
              </a:lnSpc>
            </a:pPr>
            <a:r>
              <a:rPr lang="en-US" sz="1600" b="1" err="1">
                <a:solidFill>
                  <a:srgbClr val="45474D"/>
                </a:solidFill>
                <a:latin typeface="Century Gothic" panose="020B0502020202020204" pitchFamily="34" charset="0"/>
              </a:rPr>
              <a:t>Koulutussisällöt</a:t>
            </a:r>
            <a:endParaRPr lang="en-US" sz="1600" b="1">
              <a:solidFill>
                <a:srgbClr val="45474D"/>
              </a:solidFill>
              <a:latin typeface="Century Gothic" panose="020B0502020202020204" pitchFamily="34" charset="0"/>
            </a:endParaRPr>
          </a:p>
        </p:txBody>
      </p:sp>
      <p:sp>
        <p:nvSpPr>
          <p:cNvPr id="20" name="TextBox 20"/>
          <p:cNvSpPr txBox="1"/>
          <p:nvPr/>
        </p:nvSpPr>
        <p:spPr>
          <a:xfrm>
            <a:off x="5710636" y="1255494"/>
            <a:ext cx="4364622" cy="3385542"/>
          </a:xfrm>
          <a:prstGeom prst="rect">
            <a:avLst/>
          </a:prstGeom>
        </p:spPr>
        <p:txBody>
          <a:bodyPr wrap="square" lIns="0" tIns="0" rIns="0" bIns="0" rtlCol="0" anchor="t">
            <a:spAutoFit/>
          </a:bodyPr>
          <a:lstStyle/>
          <a:p>
            <a:pPr algn="ctr">
              <a:lnSpc>
                <a:spcPts val="2259"/>
              </a:lnSpc>
            </a:pPr>
            <a:r>
              <a:rPr lang="en-US" sz="1613" err="1">
                <a:solidFill>
                  <a:srgbClr val="000000"/>
                </a:solidFill>
                <a:latin typeface="Wigrum Web 1"/>
              </a:rPr>
              <a:t>Pohdi</a:t>
            </a:r>
            <a:r>
              <a:rPr lang="en-US" sz="1613">
                <a:solidFill>
                  <a:srgbClr val="000000"/>
                </a:solidFill>
                <a:latin typeface="Wigrum Web 1"/>
              </a:rPr>
              <a:t> </a:t>
            </a:r>
            <a:r>
              <a:rPr lang="en-US" sz="1613" err="1">
                <a:solidFill>
                  <a:srgbClr val="000000"/>
                </a:solidFill>
                <a:latin typeface="Wigrum Web 1"/>
              </a:rPr>
              <a:t>näitä</a:t>
            </a:r>
            <a:r>
              <a:rPr lang="en-US" sz="1613">
                <a:solidFill>
                  <a:srgbClr val="000000"/>
                </a:solidFill>
                <a:latin typeface="Wigrum Web 1"/>
              </a:rPr>
              <a:t>:</a:t>
            </a:r>
          </a:p>
          <a:p>
            <a:pPr marL="285750" indent="-285750">
              <a:lnSpc>
                <a:spcPts val="2259"/>
              </a:lnSpc>
              <a:buFont typeface="Arial" panose="020B0604020202020204" pitchFamily="34" charset="0"/>
              <a:buChar char="•"/>
            </a:pPr>
            <a:r>
              <a:rPr lang="en-US" sz="1400">
                <a:solidFill>
                  <a:srgbClr val="000000"/>
                </a:solidFill>
                <a:latin typeface="Wigrum Web 2"/>
              </a:rPr>
              <a:t>Mitkä </a:t>
            </a:r>
            <a:r>
              <a:rPr lang="en-US" sz="1400" err="1">
                <a:solidFill>
                  <a:srgbClr val="000000"/>
                </a:solidFill>
                <a:latin typeface="Wigrum Web 2"/>
              </a:rPr>
              <a:t>aiheeseen</a:t>
            </a:r>
            <a:r>
              <a:rPr lang="en-US" sz="1400">
                <a:solidFill>
                  <a:srgbClr val="000000"/>
                </a:solidFill>
                <a:latin typeface="Wigrum Web 2"/>
              </a:rPr>
              <a:t> </a:t>
            </a:r>
            <a:r>
              <a:rPr lang="en-US" sz="1400" err="1">
                <a:solidFill>
                  <a:srgbClr val="000000"/>
                </a:solidFill>
                <a:latin typeface="Wigrum Web 2"/>
              </a:rPr>
              <a:t>liittyvät</a:t>
            </a:r>
            <a:r>
              <a:rPr lang="en-US" sz="1400">
                <a:solidFill>
                  <a:srgbClr val="000000"/>
                </a:solidFill>
                <a:latin typeface="Wigrum Web 2"/>
              </a:rPr>
              <a:t> </a:t>
            </a:r>
            <a:r>
              <a:rPr lang="en-US" sz="1400" err="1">
                <a:solidFill>
                  <a:srgbClr val="000000"/>
                </a:solidFill>
                <a:latin typeface="Wigrum Web 2"/>
              </a:rPr>
              <a:t>teemat</a:t>
            </a:r>
            <a:r>
              <a:rPr lang="en-US" sz="1400">
                <a:solidFill>
                  <a:srgbClr val="000000"/>
                </a:solidFill>
                <a:latin typeface="Wigrum Web 2"/>
              </a:rPr>
              <a:t> </a:t>
            </a:r>
            <a:r>
              <a:rPr lang="en-US" sz="1400" err="1">
                <a:solidFill>
                  <a:srgbClr val="000000"/>
                </a:solidFill>
                <a:latin typeface="Wigrum Web 2"/>
              </a:rPr>
              <a:t>ovat</a:t>
            </a:r>
            <a:r>
              <a:rPr lang="en-US" sz="1400">
                <a:solidFill>
                  <a:srgbClr val="000000"/>
                </a:solidFill>
                <a:latin typeface="Wigrum Web 2"/>
              </a:rPr>
              <a:t> </a:t>
            </a:r>
            <a:r>
              <a:rPr lang="en-US" sz="1400" err="1">
                <a:solidFill>
                  <a:srgbClr val="000000"/>
                </a:solidFill>
                <a:latin typeface="Wigrum Web 2"/>
              </a:rPr>
              <a:t>ajankohtaisia</a:t>
            </a:r>
            <a:r>
              <a:rPr lang="en-US" sz="1400">
                <a:solidFill>
                  <a:srgbClr val="000000"/>
                </a:solidFill>
                <a:latin typeface="Wigrum Web 2"/>
              </a:rPr>
              <a:t> </a:t>
            </a:r>
            <a:r>
              <a:rPr lang="en-US" sz="1400" err="1">
                <a:solidFill>
                  <a:srgbClr val="000000"/>
                </a:solidFill>
                <a:latin typeface="Wigrum Web 2"/>
              </a:rPr>
              <a:t>juuri</a:t>
            </a:r>
            <a:r>
              <a:rPr lang="en-US" sz="1400">
                <a:solidFill>
                  <a:srgbClr val="000000"/>
                </a:solidFill>
                <a:latin typeface="Wigrum Web 2"/>
              </a:rPr>
              <a:t> </a:t>
            </a:r>
            <a:r>
              <a:rPr lang="en-US" sz="1400" err="1">
                <a:solidFill>
                  <a:srgbClr val="000000"/>
                </a:solidFill>
                <a:latin typeface="Wigrum Web 2"/>
              </a:rPr>
              <a:t>nyt</a:t>
            </a:r>
            <a:r>
              <a:rPr lang="en-US" sz="1400">
                <a:solidFill>
                  <a:srgbClr val="000000"/>
                </a:solidFill>
                <a:latin typeface="Wigrum Web 2"/>
              </a:rPr>
              <a:t>, </a:t>
            </a:r>
            <a:r>
              <a:rPr lang="en-US" sz="1400" err="1">
                <a:solidFill>
                  <a:srgbClr val="000000"/>
                </a:solidFill>
                <a:latin typeface="Wigrum Web 2"/>
              </a:rPr>
              <a:t>miksi</a:t>
            </a:r>
            <a:r>
              <a:rPr lang="en-US" sz="1400">
                <a:solidFill>
                  <a:srgbClr val="000000"/>
                </a:solidFill>
                <a:latin typeface="Wigrum Web 2"/>
              </a:rPr>
              <a:t>?</a:t>
            </a:r>
          </a:p>
          <a:p>
            <a:pPr marL="305208" lvl="1" indent="-152604">
              <a:lnSpc>
                <a:spcPts val="1979"/>
              </a:lnSpc>
              <a:buFont typeface="Arial"/>
              <a:buChar char="•"/>
            </a:pPr>
            <a:r>
              <a:rPr lang="en-US" sz="1400" err="1">
                <a:solidFill>
                  <a:srgbClr val="000000"/>
                </a:solidFill>
                <a:latin typeface="Wigrum Web 2"/>
              </a:rPr>
              <a:t>Mitä</a:t>
            </a:r>
            <a:r>
              <a:rPr lang="en-US" sz="1400">
                <a:solidFill>
                  <a:srgbClr val="000000"/>
                </a:solidFill>
                <a:latin typeface="Wigrum Web 2"/>
              </a:rPr>
              <a:t> </a:t>
            </a:r>
            <a:r>
              <a:rPr lang="en-US" sz="1400" err="1">
                <a:solidFill>
                  <a:srgbClr val="000000"/>
                </a:solidFill>
                <a:latin typeface="Wigrum Web 2"/>
              </a:rPr>
              <a:t>osallistujan</a:t>
            </a:r>
            <a:r>
              <a:rPr lang="en-US" sz="1400">
                <a:solidFill>
                  <a:srgbClr val="000000"/>
                </a:solidFill>
                <a:latin typeface="Wigrum Web 2"/>
              </a:rPr>
              <a:t> </a:t>
            </a:r>
            <a:r>
              <a:rPr lang="en-US" sz="1400" err="1">
                <a:solidFill>
                  <a:srgbClr val="000000"/>
                </a:solidFill>
                <a:latin typeface="Wigrum Web 2"/>
              </a:rPr>
              <a:t>tulisi</a:t>
            </a:r>
            <a:r>
              <a:rPr lang="en-US" sz="1400">
                <a:solidFill>
                  <a:srgbClr val="000000"/>
                </a:solidFill>
                <a:latin typeface="Wigrum Web 2"/>
              </a:rPr>
              <a:t> </a:t>
            </a:r>
            <a:r>
              <a:rPr lang="en-US" sz="1400" err="1">
                <a:solidFill>
                  <a:srgbClr val="000000"/>
                </a:solidFill>
                <a:latin typeface="Wigrum Web 2"/>
              </a:rPr>
              <a:t>ainakin</a:t>
            </a:r>
            <a:r>
              <a:rPr lang="en-US" sz="1400">
                <a:solidFill>
                  <a:srgbClr val="000000"/>
                </a:solidFill>
                <a:latin typeface="Wigrum Web 2"/>
              </a:rPr>
              <a:t> </a:t>
            </a:r>
            <a:r>
              <a:rPr lang="en-US" sz="1400" err="1">
                <a:solidFill>
                  <a:srgbClr val="000000"/>
                </a:solidFill>
                <a:latin typeface="Wigrum Web 2"/>
              </a:rPr>
              <a:t>osata</a:t>
            </a:r>
            <a:r>
              <a:rPr lang="en-US" sz="1400">
                <a:solidFill>
                  <a:srgbClr val="000000"/>
                </a:solidFill>
                <a:latin typeface="Wigrum Web 2"/>
              </a:rPr>
              <a:t> </a:t>
            </a:r>
            <a:r>
              <a:rPr lang="en-US" sz="1400" err="1">
                <a:solidFill>
                  <a:srgbClr val="000000"/>
                </a:solidFill>
                <a:latin typeface="Wigrum Web 2"/>
              </a:rPr>
              <a:t>koulutuksen</a:t>
            </a:r>
            <a:r>
              <a:rPr lang="en-US" sz="1400">
                <a:solidFill>
                  <a:srgbClr val="000000"/>
                </a:solidFill>
                <a:latin typeface="Wigrum Web 2"/>
              </a:rPr>
              <a:t> </a:t>
            </a:r>
            <a:r>
              <a:rPr lang="en-US" sz="1400" err="1">
                <a:solidFill>
                  <a:srgbClr val="000000"/>
                </a:solidFill>
                <a:latin typeface="Wigrum Web 2"/>
              </a:rPr>
              <a:t>jälkeen</a:t>
            </a:r>
            <a:r>
              <a:rPr lang="en-US" sz="1400">
                <a:solidFill>
                  <a:srgbClr val="000000"/>
                </a:solidFill>
                <a:latin typeface="Wigrum Web 2"/>
              </a:rPr>
              <a:t>? </a:t>
            </a:r>
          </a:p>
          <a:p>
            <a:pPr marL="305208" lvl="1" indent="-152604">
              <a:lnSpc>
                <a:spcPts val="1979"/>
              </a:lnSpc>
              <a:buFont typeface="Arial"/>
              <a:buChar char="•"/>
            </a:pPr>
            <a:r>
              <a:rPr lang="en-US" sz="1400" err="1">
                <a:solidFill>
                  <a:srgbClr val="000000"/>
                </a:solidFill>
                <a:latin typeface="Wigrum Web 2"/>
              </a:rPr>
              <a:t>Mitkä</a:t>
            </a:r>
            <a:r>
              <a:rPr lang="en-US" sz="1400">
                <a:solidFill>
                  <a:srgbClr val="000000"/>
                </a:solidFill>
                <a:latin typeface="Wigrum Web 2"/>
              </a:rPr>
              <a:t> </a:t>
            </a:r>
            <a:r>
              <a:rPr lang="en-US" sz="1400" err="1">
                <a:solidFill>
                  <a:srgbClr val="000000"/>
                </a:solidFill>
                <a:latin typeface="Wigrum Web 2"/>
              </a:rPr>
              <a:t>koulutussisällöistä</a:t>
            </a:r>
            <a:r>
              <a:rPr lang="en-US" sz="1400">
                <a:solidFill>
                  <a:srgbClr val="000000"/>
                </a:solidFill>
                <a:latin typeface="Wigrum Web 2"/>
              </a:rPr>
              <a:t> </a:t>
            </a:r>
            <a:r>
              <a:rPr lang="en-US" sz="1400" err="1">
                <a:solidFill>
                  <a:srgbClr val="000000"/>
                </a:solidFill>
                <a:latin typeface="Wigrum Web 2"/>
              </a:rPr>
              <a:t>ovat</a:t>
            </a:r>
            <a:r>
              <a:rPr lang="en-US" sz="1400">
                <a:solidFill>
                  <a:srgbClr val="000000"/>
                </a:solidFill>
                <a:latin typeface="Wigrum Web 2"/>
              </a:rPr>
              <a:t> </a:t>
            </a:r>
            <a:r>
              <a:rPr lang="en-US" sz="1400" err="1">
                <a:solidFill>
                  <a:srgbClr val="000000"/>
                </a:solidFill>
                <a:latin typeface="Wigrum Web 2"/>
              </a:rPr>
              <a:t>olennaisimpia</a:t>
            </a:r>
            <a:r>
              <a:rPr lang="en-US" sz="1400">
                <a:solidFill>
                  <a:srgbClr val="000000"/>
                </a:solidFill>
                <a:latin typeface="Wigrum Web 2"/>
              </a:rPr>
              <a:t>, </a:t>
            </a:r>
            <a:r>
              <a:rPr lang="en-US" sz="1400" err="1">
                <a:solidFill>
                  <a:srgbClr val="000000"/>
                </a:solidFill>
                <a:latin typeface="Wigrum Web 2"/>
              </a:rPr>
              <a:t>jotta</a:t>
            </a:r>
            <a:r>
              <a:rPr lang="en-US" sz="1400">
                <a:solidFill>
                  <a:srgbClr val="000000"/>
                </a:solidFill>
                <a:latin typeface="Wigrum Web 2"/>
              </a:rPr>
              <a:t> </a:t>
            </a:r>
            <a:r>
              <a:rPr lang="en-US" sz="1400" err="1">
                <a:solidFill>
                  <a:srgbClr val="000000"/>
                </a:solidFill>
                <a:latin typeface="Wigrum Web 2"/>
              </a:rPr>
              <a:t>osaamistavoitteet</a:t>
            </a:r>
            <a:r>
              <a:rPr lang="en-US" sz="1400">
                <a:solidFill>
                  <a:srgbClr val="000000"/>
                </a:solidFill>
                <a:latin typeface="Wigrum Web 2"/>
              </a:rPr>
              <a:t> </a:t>
            </a:r>
            <a:r>
              <a:rPr lang="en-US" sz="1400" err="1">
                <a:solidFill>
                  <a:srgbClr val="000000"/>
                </a:solidFill>
                <a:latin typeface="Wigrum Web 2"/>
              </a:rPr>
              <a:t>saavutetaan</a:t>
            </a:r>
            <a:r>
              <a:rPr lang="en-US" sz="1400">
                <a:solidFill>
                  <a:srgbClr val="000000"/>
                </a:solidFill>
                <a:latin typeface="Wigrum Web 2"/>
              </a:rPr>
              <a:t>?</a:t>
            </a:r>
          </a:p>
          <a:p>
            <a:pPr marL="305208" lvl="1" indent="-152604">
              <a:lnSpc>
                <a:spcPts val="1979"/>
              </a:lnSpc>
              <a:buFont typeface="Arial"/>
              <a:buChar char="•"/>
            </a:pPr>
            <a:r>
              <a:rPr lang="en-US" sz="1400">
                <a:solidFill>
                  <a:srgbClr val="000000"/>
                </a:solidFill>
                <a:latin typeface="Wigrum Web 2"/>
              </a:rPr>
              <a:t>Vamista myös, </a:t>
            </a:r>
            <a:r>
              <a:rPr lang="en-US" sz="1400" err="1">
                <a:solidFill>
                  <a:srgbClr val="000000"/>
                </a:solidFill>
                <a:latin typeface="Wigrum Web 2"/>
              </a:rPr>
              <a:t>että</a:t>
            </a:r>
            <a:r>
              <a:rPr lang="en-US" sz="1400">
                <a:solidFill>
                  <a:srgbClr val="000000"/>
                </a:solidFill>
                <a:latin typeface="Wigrum Web 2"/>
              </a:rPr>
              <a:t> </a:t>
            </a:r>
            <a:r>
              <a:rPr lang="en-US" sz="1400" err="1">
                <a:solidFill>
                  <a:srgbClr val="000000"/>
                </a:solidFill>
                <a:latin typeface="Wigrum Web 2"/>
              </a:rPr>
              <a:t>osaamistavoitteet</a:t>
            </a:r>
            <a:r>
              <a:rPr lang="en-US" sz="1400">
                <a:solidFill>
                  <a:srgbClr val="000000"/>
                </a:solidFill>
                <a:latin typeface="Wigrum Web 2"/>
              </a:rPr>
              <a:t> </a:t>
            </a:r>
            <a:r>
              <a:rPr lang="en-US" sz="1400" err="1">
                <a:solidFill>
                  <a:srgbClr val="000000"/>
                </a:solidFill>
                <a:latin typeface="Wigrum Web 2"/>
              </a:rPr>
              <a:t>ovat</a:t>
            </a:r>
            <a:r>
              <a:rPr lang="en-US" sz="1400">
                <a:solidFill>
                  <a:srgbClr val="000000"/>
                </a:solidFill>
                <a:latin typeface="Wigrum Web 2"/>
              </a:rPr>
              <a:t> </a:t>
            </a:r>
            <a:r>
              <a:rPr lang="en-US" sz="1400" err="1">
                <a:solidFill>
                  <a:srgbClr val="000000"/>
                </a:solidFill>
                <a:latin typeface="Wigrum Web 2"/>
              </a:rPr>
              <a:t>saavutettavissa</a:t>
            </a:r>
            <a:r>
              <a:rPr lang="en-US" sz="1400">
                <a:solidFill>
                  <a:srgbClr val="000000"/>
                </a:solidFill>
                <a:latin typeface="Wigrum Web 2"/>
              </a:rPr>
              <a:t> </a:t>
            </a:r>
            <a:r>
              <a:rPr lang="en-US" sz="1400" err="1">
                <a:solidFill>
                  <a:srgbClr val="000000"/>
                </a:solidFill>
                <a:latin typeface="Wigrum Web 2"/>
              </a:rPr>
              <a:t>käytettävissä</a:t>
            </a:r>
            <a:r>
              <a:rPr lang="en-US" sz="1400">
                <a:solidFill>
                  <a:srgbClr val="000000"/>
                </a:solidFill>
                <a:latin typeface="Wigrum Web 2"/>
              </a:rPr>
              <a:t> </a:t>
            </a:r>
            <a:r>
              <a:rPr lang="en-US" sz="1400" err="1">
                <a:solidFill>
                  <a:srgbClr val="000000"/>
                </a:solidFill>
                <a:latin typeface="Wigrum Web 2"/>
              </a:rPr>
              <a:t>olevin</a:t>
            </a:r>
            <a:r>
              <a:rPr lang="en-US" sz="1400">
                <a:solidFill>
                  <a:srgbClr val="000000"/>
                </a:solidFill>
                <a:latin typeface="Wigrum Web 2"/>
              </a:rPr>
              <a:t> </a:t>
            </a:r>
            <a:r>
              <a:rPr lang="en-US" sz="1400" err="1">
                <a:solidFill>
                  <a:srgbClr val="000000"/>
                </a:solidFill>
                <a:latin typeface="Wigrum Web 2"/>
              </a:rPr>
              <a:t>resurssein</a:t>
            </a:r>
            <a:r>
              <a:rPr lang="en-US" sz="1400">
                <a:solidFill>
                  <a:srgbClr val="000000"/>
                </a:solidFill>
                <a:latin typeface="Wigrum Web 2"/>
              </a:rPr>
              <a:t> (</a:t>
            </a:r>
            <a:r>
              <a:rPr lang="en-US" sz="1400" err="1">
                <a:solidFill>
                  <a:srgbClr val="000000"/>
                </a:solidFill>
                <a:latin typeface="Wigrum Web 2"/>
              </a:rPr>
              <a:t>koulutuksen</a:t>
            </a:r>
            <a:r>
              <a:rPr lang="en-US" sz="1400">
                <a:solidFill>
                  <a:srgbClr val="000000"/>
                </a:solidFill>
                <a:latin typeface="Wigrum Web 2"/>
              </a:rPr>
              <a:t> </a:t>
            </a:r>
            <a:r>
              <a:rPr lang="en-US" sz="1400" err="1">
                <a:solidFill>
                  <a:srgbClr val="000000"/>
                </a:solidFill>
                <a:latin typeface="Wigrum Web 2"/>
              </a:rPr>
              <a:t>laajuus</a:t>
            </a:r>
            <a:r>
              <a:rPr lang="en-US" sz="1400">
                <a:solidFill>
                  <a:srgbClr val="000000"/>
                </a:solidFill>
                <a:latin typeface="Wigrum Web 2"/>
              </a:rPr>
              <a:t>, </a:t>
            </a:r>
            <a:r>
              <a:rPr lang="en-US" sz="1400" err="1">
                <a:solidFill>
                  <a:srgbClr val="000000"/>
                </a:solidFill>
                <a:latin typeface="Wigrum Web 2"/>
              </a:rPr>
              <a:t>aika</a:t>
            </a:r>
            <a:r>
              <a:rPr lang="en-US" sz="1400">
                <a:solidFill>
                  <a:srgbClr val="000000"/>
                </a:solidFill>
                <a:latin typeface="Wigrum Web 2"/>
              </a:rPr>
              <a:t>, </a:t>
            </a:r>
            <a:r>
              <a:rPr lang="en-US" sz="1400" err="1">
                <a:solidFill>
                  <a:srgbClr val="000000"/>
                </a:solidFill>
                <a:latin typeface="Wigrum Web 2"/>
              </a:rPr>
              <a:t>kouluttaja</a:t>
            </a:r>
            <a:r>
              <a:rPr lang="en-US" sz="1400">
                <a:solidFill>
                  <a:srgbClr val="000000"/>
                </a:solidFill>
                <a:latin typeface="Wigrum Web 2"/>
              </a:rPr>
              <a:t>).</a:t>
            </a:r>
          </a:p>
          <a:p>
            <a:pPr algn="ctr">
              <a:lnSpc>
                <a:spcPts val="2530"/>
              </a:lnSpc>
            </a:pPr>
            <a:endParaRPr lang="en-US" sz="1400">
              <a:solidFill>
                <a:srgbClr val="000000"/>
              </a:solidFill>
              <a:latin typeface="Wigrum Web 2"/>
            </a:endParaRPr>
          </a:p>
          <a:p>
            <a:pPr algn="ctr">
              <a:lnSpc>
                <a:spcPts val="3617"/>
              </a:lnSpc>
            </a:pPr>
            <a:endParaRPr lang="en-US" sz="1413">
              <a:solidFill>
                <a:srgbClr val="000000"/>
              </a:solidFill>
              <a:latin typeface="Wigrum Web 2"/>
            </a:endParaRPr>
          </a:p>
        </p:txBody>
      </p:sp>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64166" y="4577383"/>
            <a:ext cx="452662" cy="452662"/>
          </a:xfrm>
          <a:prstGeom prst="rect">
            <a:avLst/>
          </a:prstGeom>
        </p:spPr>
      </p:pic>
      <p:sp>
        <p:nvSpPr>
          <p:cNvPr id="23" name="TextBox 23"/>
          <p:cNvSpPr txBox="1"/>
          <p:nvPr/>
        </p:nvSpPr>
        <p:spPr>
          <a:xfrm>
            <a:off x="794135" y="1799325"/>
            <a:ext cx="4684766" cy="1769652"/>
          </a:xfrm>
          <a:prstGeom prst="rect">
            <a:avLst/>
          </a:prstGeom>
        </p:spPr>
        <p:txBody>
          <a:bodyPr wrap="square" lIns="0" tIns="0" rIns="0" bIns="0" rtlCol="0" anchor="t">
            <a:spAutoFit/>
          </a:bodyPr>
          <a:lstStyle/>
          <a:p>
            <a:pPr>
              <a:lnSpc>
                <a:spcPts val="1974"/>
              </a:lnSpc>
            </a:pPr>
            <a:r>
              <a:rPr lang="en-US" sz="1400" err="1">
                <a:solidFill>
                  <a:srgbClr val="000000"/>
                </a:solidFill>
                <a:latin typeface="Century Gothic" panose="020B0502020202020204" pitchFamily="34" charset="0"/>
              </a:rPr>
              <a:t>Osaamistavoitteilla</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tarkoitetaan</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sitä</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osaamista</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jonka</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osallistuja</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voi</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koulutuksen</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avulla</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saavuttaa</a:t>
            </a:r>
            <a:r>
              <a:rPr lang="en-US" sz="1400">
                <a:solidFill>
                  <a:srgbClr val="000000"/>
                </a:solidFill>
                <a:latin typeface="Century Gothic" panose="020B0502020202020204" pitchFamily="34" charset="0"/>
              </a:rPr>
              <a:t>.</a:t>
            </a:r>
          </a:p>
          <a:p>
            <a:pPr>
              <a:lnSpc>
                <a:spcPts val="1974"/>
              </a:lnSpc>
            </a:pPr>
            <a:endParaRPr lang="en-US" sz="1400">
              <a:solidFill>
                <a:srgbClr val="000000"/>
              </a:solidFill>
              <a:latin typeface="Century Gothic" panose="020B0502020202020204" pitchFamily="34" charset="0"/>
            </a:endParaRPr>
          </a:p>
          <a:p>
            <a:pPr>
              <a:lnSpc>
                <a:spcPts val="1974"/>
              </a:lnSpc>
            </a:pPr>
            <a:r>
              <a:rPr lang="en-US" sz="1400" err="1">
                <a:solidFill>
                  <a:srgbClr val="000000"/>
                </a:solidFill>
                <a:latin typeface="Century Gothic" panose="020B0502020202020204" pitchFamily="34" charset="0"/>
              </a:rPr>
              <a:t>Koulutussisällöt</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johdetaan</a:t>
            </a:r>
            <a:r>
              <a:rPr lang="en-US" sz="1400">
                <a:solidFill>
                  <a:srgbClr val="000000"/>
                </a:solidFill>
                <a:latin typeface="Century Gothic" panose="020B0502020202020204" pitchFamily="34" charset="0"/>
              </a:rPr>
              <a:t> </a:t>
            </a:r>
            <a:r>
              <a:rPr lang="en-US" sz="1400" err="1">
                <a:solidFill>
                  <a:srgbClr val="000000"/>
                </a:solidFill>
                <a:latin typeface="Century Gothic" panose="020B0502020202020204" pitchFamily="34" charset="0"/>
              </a:rPr>
              <a:t>osaamistavoitteista</a:t>
            </a:r>
            <a:r>
              <a:rPr lang="en-US" sz="1400">
                <a:solidFill>
                  <a:srgbClr val="000000"/>
                </a:solidFill>
                <a:latin typeface="Century Gothic" panose="020B0502020202020204" pitchFamily="34" charset="0"/>
              </a:rPr>
              <a:t>. </a:t>
            </a:r>
            <a:r>
              <a:rPr lang="fi-FI" sz="1400">
                <a:solidFill>
                  <a:srgbClr val="000000"/>
                </a:solidFill>
                <a:latin typeface="Century Gothic" panose="020B0502020202020204" pitchFamily="34" charset="0"/>
              </a:rPr>
              <a:t>Jokainen osaamistavoite avataan koulutussisällöiksi miettimällä millaisia teemoja ja sisältöjä kyseinen tavoite sisältää.</a:t>
            </a:r>
          </a:p>
        </p:txBody>
      </p:sp>
      <p:pic>
        <p:nvPicPr>
          <p:cNvPr id="27" name="Kuva 26">
            <a:extLst>
              <a:ext uri="{FF2B5EF4-FFF2-40B4-BE49-F238E27FC236}">
                <a16:creationId xmlns:a16="http://schemas.microsoft.com/office/drawing/2014/main" id="{D9F5E4CA-76C2-4A32-9361-44A6C642DE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6122" y="6485180"/>
            <a:ext cx="767658" cy="959572"/>
          </a:xfrm>
          <a:prstGeom prst="rect">
            <a:avLst/>
          </a:prstGeom>
        </p:spPr>
      </p:pic>
    </p:spTree>
    <p:extLst>
      <p:ext uri="{BB962C8B-B14F-4D97-AF65-F5344CB8AC3E}">
        <p14:creationId xmlns:p14="http://schemas.microsoft.com/office/powerpoint/2010/main" val="422925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14814" y="1618953"/>
            <a:ext cx="4399943" cy="1498390"/>
            <a:chOff x="0" y="0"/>
            <a:chExt cx="2363342" cy="986070"/>
          </a:xfrm>
        </p:grpSpPr>
        <p:sp>
          <p:nvSpPr>
            <p:cNvPr id="5" name="Freeform 5"/>
            <p:cNvSpPr/>
            <p:nvPr/>
          </p:nvSpPr>
          <p:spPr>
            <a:xfrm>
              <a:off x="0" y="0"/>
              <a:ext cx="2363342" cy="986070"/>
            </a:xfrm>
            <a:custGeom>
              <a:avLst/>
              <a:gdLst/>
              <a:ahLst/>
              <a:cxnLst/>
              <a:rect l="l" t="t" r="r" b="b"/>
              <a:pathLst>
                <a:path w="2363342" h="986070">
                  <a:moveTo>
                    <a:pt x="2238882" y="986070"/>
                  </a:moveTo>
                  <a:lnTo>
                    <a:pt x="124460" y="986070"/>
                  </a:lnTo>
                  <a:cubicBezTo>
                    <a:pt x="55880" y="986070"/>
                    <a:pt x="0" y="930190"/>
                    <a:pt x="0" y="861610"/>
                  </a:cubicBezTo>
                  <a:lnTo>
                    <a:pt x="0" y="124460"/>
                  </a:lnTo>
                  <a:cubicBezTo>
                    <a:pt x="0" y="55880"/>
                    <a:pt x="55880" y="0"/>
                    <a:pt x="124460" y="0"/>
                  </a:cubicBezTo>
                  <a:lnTo>
                    <a:pt x="2238882" y="0"/>
                  </a:lnTo>
                  <a:cubicBezTo>
                    <a:pt x="2307462" y="0"/>
                    <a:pt x="2363342" y="55880"/>
                    <a:pt x="2363342" y="124460"/>
                  </a:cubicBezTo>
                  <a:lnTo>
                    <a:pt x="2363342" y="861610"/>
                  </a:lnTo>
                  <a:cubicBezTo>
                    <a:pt x="2363342" y="930190"/>
                    <a:pt x="2307462" y="986070"/>
                    <a:pt x="2238882" y="986070"/>
                  </a:cubicBezTo>
                  <a:close/>
                </a:path>
              </a:pathLst>
            </a:custGeom>
            <a:solidFill>
              <a:srgbClr val="BDEBEE"/>
            </a:solidFill>
          </p:spPr>
          <p:txBody>
            <a:bodyPr/>
            <a:lstStyle/>
            <a:p>
              <a:r>
                <a:rPr lang="fi-FI" sz="1400">
                  <a:latin typeface="Century Gothic" panose="020B0502020202020204" pitchFamily="34" charset="0"/>
                </a:rPr>
                <a:t>Koulutussisältö 1: Alustus</a:t>
              </a:r>
            </a:p>
            <a:p>
              <a:r>
                <a:rPr lang="fi-FI" sz="1400">
                  <a:latin typeface="Century Gothic" panose="020B0502020202020204" pitchFamily="34" charset="0"/>
                </a:rPr>
                <a:t>Koulutussisältö 2: Ryhmäkeskustelu</a:t>
              </a:r>
            </a:p>
            <a:p>
              <a:r>
                <a:rPr lang="fi-FI" sz="1400">
                  <a:latin typeface="Century Gothic" panose="020B0502020202020204" pitchFamily="34" charset="0"/>
                </a:rPr>
                <a:t>Koulutussisältö 3:….</a:t>
              </a:r>
            </a:p>
            <a:p>
              <a:endParaRPr lang="fi-FI"/>
            </a:p>
          </p:txBody>
        </p:sp>
      </p:grpSp>
      <p:grpSp>
        <p:nvGrpSpPr>
          <p:cNvPr id="7" name="Group 7"/>
          <p:cNvGrpSpPr/>
          <p:nvPr/>
        </p:nvGrpSpPr>
        <p:grpSpPr>
          <a:xfrm>
            <a:off x="5409334" y="588446"/>
            <a:ext cx="5039335" cy="6604769"/>
            <a:chOff x="0" y="0"/>
            <a:chExt cx="1816814" cy="2827805"/>
          </a:xfrm>
        </p:grpSpPr>
        <p:sp>
          <p:nvSpPr>
            <p:cNvPr id="8" name="Freeform 8"/>
            <p:cNvSpPr/>
            <p:nvPr/>
          </p:nvSpPr>
          <p:spPr>
            <a:xfrm>
              <a:off x="0" y="0"/>
              <a:ext cx="1816814" cy="2827805"/>
            </a:xfrm>
            <a:custGeom>
              <a:avLst/>
              <a:gdLst/>
              <a:ahLst/>
              <a:cxnLst/>
              <a:rect l="l" t="t" r="r" b="b"/>
              <a:pathLst>
                <a:path w="1816814" h="2827805">
                  <a:moveTo>
                    <a:pt x="1692354" y="2827805"/>
                  </a:moveTo>
                  <a:lnTo>
                    <a:pt x="124460" y="2827805"/>
                  </a:lnTo>
                  <a:cubicBezTo>
                    <a:pt x="55880" y="2827805"/>
                    <a:pt x="0" y="2771925"/>
                    <a:pt x="0" y="2703345"/>
                  </a:cubicBezTo>
                  <a:lnTo>
                    <a:pt x="0" y="124460"/>
                  </a:lnTo>
                  <a:cubicBezTo>
                    <a:pt x="0" y="55880"/>
                    <a:pt x="55880" y="0"/>
                    <a:pt x="124460" y="0"/>
                  </a:cubicBezTo>
                  <a:lnTo>
                    <a:pt x="1692354" y="0"/>
                  </a:lnTo>
                  <a:cubicBezTo>
                    <a:pt x="1760934" y="0"/>
                    <a:pt x="1816814" y="55880"/>
                    <a:pt x="1816814" y="124460"/>
                  </a:cubicBezTo>
                  <a:lnTo>
                    <a:pt x="1816814" y="2703346"/>
                  </a:lnTo>
                  <a:cubicBezTo>
                    <a:pt x="1816814" y="2771926"/>
                    <a:pt x="1760934" y="2827805"/>
                    <a:pt x="1692354" y="2827805"/>
                  </a:cubicBezTo>
                  <a:close/>
                </a:path>
              </a:pathLst>
            </a:custGeom>
            <a:solidFill>
              <a:srgbClr val="FEF3F0"/>
            </a:solidFill>
          </p:spPr>
          <p:txBody>
            <a:bodyPr/>
            <a:lstStyle/>
            <a:p>
              <a:endParaRPr lang="fi-FI"/>
            </a:p>
          </p:txBody>
        </p:sp>
      </p:grpSp>
      <p:grpSp>
        <p:nvGrpSpPr>
          <p:cNvPr id="9" name="Group 9"/>
          <p:cNvGrpSpPr/>
          <p:nvPr/>
        </p:nvGrpSpPr>
        <p:grpSpPr>
          <a:xfrm>
            <a:off x="514814" y="3597182"/>
            <a:ext cx="4500391" cy="1615600"/>
            <a:chOff x="0" y="0"/>
            <a:chExt cx="2363342" cy="919536"/>
          </a:xfrm>
        </p:grpSpPr>
        <p:sp>
          <p:nvSpPr>
            <p:cNvPr id="10" name="Freeform 10"/>
            <p:cNvSpPr/>
            <p:nvPr/>
          </p:nvSpPr>
          <p:spPr>
            <a:xfrm>
              <a:off x="0" y="0"/>
              <a:ext cx="2363342" cy="919536"/>
            </a:xfrm>
            <a:custGeom>
              <a:avLst/>
              <a:gdLst/>
              <a:ahLst/>
              <a:cxnLst/>
              <a:rect l="l" t="t" r="r" b="b"/>
              <a:pathLst>
                <a:path w="2363342" h="919536">
                  <a:moveTo>
                    <a:pt x="2238882" y="919536"/>
                  </a:moveTo>
                  <a:lnTo>
                    <a:pt x="124460" y="919536"/>
                  </a:lnTo>
                  <a:cubicBezTo>
                    <a:pt x="55880" y="919536"/>
                    <a:pt x="0" y="863656"/>
                    <a:pt x="0" y="795076"/>
                  </a:cubicBezTo>
                  <a:lnTo>
                    <a:pt x="0" y="124460"/>
                  </a:lnTo>
                  <a:cubicBezTo>
                    <a:pt x="0" y="55880"/>
                    <a:pt x="55880" y="0"/>
                    <a:pt x="124460" y="0"/>
                  </a:cubicBezTo>
                  <a:lnTo>
                    <a:pt x="2238882" y="0"/>
                  </a:lnTo>
                  <a:cubicBezTo>
                    <a:pt x="2307462" y="0"/>
                    <a:pt x="2363342" y="55880"/>
                    <a:pt x="2363342" y="124460"/>
                  </a:cubicBezTo>
                  <a:lnTo>
                    <a:pt x="2363342" y="795076"/>
                  </a:lnTo>
                  <a:cubicBezTo>
                    <a:pt x="2363342" y="863656"/>
                    <a:pt x="2307462" y="919536"/>
                    <a:pt x="2238882" y="919536"/>
                  </a:cubicBezTo>
                  <a:close/>
                </a:path>
              </a:pathLst>
            </a:custGeom>
            <a:solidFill>
              <a:srgbClr val="BDEBEE"/>
            </a:solidFill>
          </p:spPr>
          <p:txBody>
            <a:bodyPr/>
            <a:lstStyle/>
            <a:p>
              <a:endParaRPr lang="fi-FI"/>
            </a:p>
          </p:txBody>
        </p:sp>
      </p:grpSp>
      <p:grpSp>
        <p:nvGrpSpPr>
          <p:cNvPr id="11" name="Group 11"/>
          <p:cNvGrpSpPr/>
          <p:nvPr/>
        </p:nvGrpSpPr>
        <p:grpSpPr>
          <a:xfrm>
            <a:off x="514814" y="5770784"/>
            <a:ext cx="4399943" cy="1444959"/>
            <a:chOff x="0" y="0"/>
            <a:chExt cx="2363342" cy="717266"/>
          </a:xfrm>
        </p:grpSpPr>
        <p:sp>
          <p:nvSpPr>
            <p:cNvPr id="12" name="Freeform 12"/>
            <p:cNvSpPr/>
            <p:nvPr/>
          </p:nvSpPr>
          <p:spPr>
            <a:xfrm>
              <a:off x="0" y="0"/>
              <a:ext cx="2363342" cy="717267"/>
            </a:xfrm>
            <a:custGeom>
              <a:avLst/>
              <a:gdLst/>
              <a:ahLst/>
              <a:cxnLst/>
              <a:rect l="l" t="t" r="r" b="b"/>
              <a:pathLst>
                <a:path w="2363342" h="717267">
                  <a:moveTo>
                    <a:pt x="2238882" y="717266"/>
                  </a:moveTo>
                  <a:lnTo>
                    <a:pt x="124460" y="717266"/>
                  </a:lnTo>
                  <a:cubicBezTo>
                    <a:pt x="55880" y="717266"/>
                    <a:pt x="0" y="661386"/>
                    <a:pt x="0" y="592806"/>
                  </a:cubicBezTo>
                  <a:lnTo>
                    <a:pt x="0" y="124460"/>
                  </a:lnTo>
                  <a:cubicBezTo>
                    <a:pt x="0" y="55880"/>
                    <a:pt x="55880" y="0"/>
                    <a:pt x="124460" y="0"/>
                  </a:cubicBezTo>
                  <a:lnTo>
                    <a:pt x="2238882" y="0"/>
                  </a:lnTo>
                  <a:cubicBezTo>
                    <a:pt x="2307462" y="0"/>
                    <a:pt x="2363342" y="55880"/>
                    <a:pt x="2363342" y="124460"/>
                  </a:cubicBezTo>
                  <a:lnTo>
                    <a:pt x="2363342" y="592807"/>
                  </a:lnTo>
                  <a:cubicBezTo>
                    <a:pt x="2363342" y="661387"/>
                    <a:pt x="2307462" y="717267"/>
                    <a:pt x="2238882" y="717267"/>
                  </a:cubicBezTo>
                  <a:close/>
                </a:path>
              </a:pathLst>
            </a:custGeom>
            <a:solidFill>
              <a:srgbClr val="BDEBEE"/>
            </a:solidFill>
          </p:spPr>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33186" y="1407985"/>
            <a:ext cx="439061" cy="439061"/>
          </a:xfrm>
          <a:prstGeom prst="rect">
            <a:avLst/>
          </a:prstGeom>
        </p:spPr>
      </p:pic>
      <p:sp>
        <p:nvSpPr>
          <p:cNvPr id="15" name="TextBox 15"/>
          <p:cNvSpPr txBox="1"/>
          <p:nvPr/>
        </p:nvSpPr>
        <p:spPr>
          <a:xfrm>
            <a:off x="-3201615" y="561154"/>
            <a:ext cx="12676266" cy="414375"/>
          </a:xfrm>
          <a:prstGeom prst="rect">
            <a:avLst/>
          </a:prstGeom>
        </p:spPr>
        <p:txBody>
          <a:bodyPr lIns="0" tIns="0" rIns="0" bIns="0" rtlCol="0" anchor="t">
            <a:spAutoFit/>
          </a:bodyPr>
          <a:lstStyle/>
          <a:p>
            <a:pPr algn="ctr">
              <a:lnSpc>
                <a:spcPts val="3410"/>
              </a:lnSpc>
            </a:pPr>
            <a:r>
              <a:rPr lang="en-US" sz="2436">
                <a:solidFill>
                  <a:srgbClr val="45474D"/>
                </a:solidFill>
                <a:latin typeface="Gig V0.4"/>
              </a:rPr>
              <a:t>KOULUTUSSUUNNITELMA</a:t>
            </a:r>
          </a:p>
        </p:txBody>
      </p:sp>
      <p:sp>
        <p:nvSpPr>
          <p:cNvPr id="16" name="TextBox 16"/>
          <p:cNvSpPr txBox="1"/>
          <p:nvPr/>
        </p:nvSpPr>
        <p:spPr>
          <a:xfrm>
            <a:off x="1278924" y="1191408"/>
            <a:ext cx="2783370" cy="273395"/>
          </a:xfrm>
          <a:prstGeom prst="rect">
            <a:avLst/>
          </a:prstGeom>
        </p:spPr>
        <p:txBody>
          <a:bodyPr lIns="0" tIns="0" rIns="0" bIns="0" rtlCol="0" anchor="t">
            <a:spAutoFit/>
          </a:bodyPr>
          <a:lstStyle/>
          <a:p>
            <a:pPr algn="ctr">
              <a:lnSpc>
                <a:spcPts val="2256"/>
              </a:lnSpc>
            </a:pPr>
            <a:r>
              <a:rPr lang="en-US" sz="1611" b="1" err="1">
                <a:solidFill>
                  <a:srgbClr val="45474D"/>
                </a:solidFill>
                <a:latin typeface="Century Gothic" panose="020B0502020202020204" pitchFamily="34" charset="0"/>
              </a:rPr>
              <a:t>Opetusmenetelmät</a:t>
            </a:r>
            <a:endParaRPr lang="en-US" sz="1611" b="1">
              <a:solidFill>
                <a:srgbClr val="45474D"/>
              </a:solidFill>
              <a:latin typeface="Century Gothic" panose="020B0502020202020204" pitchFamily="34" charset="0"/>
            </a:endParaRPr>
          </a:p>
        </p:txBody>
      </p:sp>
      <p:sp>
        <p:nvSpPr>
          <p:cNvPr id="17" name="TextBox 17"/>
          <p:cNvSpPr txBox="1"/>
          <p:nvPr/>
        </p:nvSpPr>
        <p:spPr>
          <a:xfrm>
            <a:off x="6131968" y="940725"/>
            <a:ext cx="4046618" cy="314060"/>
          </a:xfrm>
          <a:prstGeom prst="rect">
            <a:avLst/>
          </a:prstGeom>
        </p:spPr>
        <p:txBody>
          <a:bodyPr wrap="square" lIns="0" tIns="0" rIns="0" bIns="0" rtlCol="0" anchor="t">
            <a:spAutoFit/>
          </a:bodyPr>
          <a:lstStyle/>
          <a:p>
            <a:pPr algn="ctr">
              <a:lnSpc>
                <a:spcPts val="2799"/>
              </a:lnSpc>
            </a:pPr>
            <a:r>
              <a:rPr lang="fi-FI" sz="1600" b="1">
                <a:latin typeface="Century Gothic" panose="020B0502020202020204" pitchFamily="34" charset="0"/>
                <a:ea typeface="Times New Roman" panose="02020603050405020304" pitchFamily="18" charset="0"/>
                <a:cs typeface="Times New Roman" panose="02020603050405020304" pitchFamily="18" charset="0"/>
              </a:rPr>
              <a:t>3</a:t>
            </a:r>
            <a:r>
              <a:rPr lang="fi-FI" sz="1600" b="1">
                <a:effectLst/>
                <a:latin typeface="Century Gothic" panose="020B0502020202020204" pitchFamily="34" charset="0"/>
                <a:ea typeface="Times New Roman" panose="02020603050405020304" pitchFamily="18" charset="0"/>
                <a:cs typeface="Times New Roman" panose="02020603050405020304" pitchFamily="18" charset="0"/>
              </a:rPr>
              <a:t>. Opetusmenetelmät ja oppimateriaalit</a:t>
            </a:r>
            <a:endParaRPr lang="en-US" sz="1600" b="1">
              <a:solidFill>
                <a:srgbClr val="000000"/>
              </a:solidFill>
              <a:latin typeface="Century Gothic" panose="020B0502020202020204" pitchFamily="34" charset="0"/>
            </a:endParaRPr>
          </a:p>
        </p:txBody>
      </p:sp>
      <p:sp>
        <p:nvSpPr>
          <p:cNvPr id="18" name="TextBox 18"/>
          <p:cNvSpPr txBox="1"/>
          <p:nvPr/>
        </p:nvSpPr>
        <p:spPr>
          <a:xfrm>
            <a:off x="914174" y="5384290"/>
            <a:ext cx="3460966" cy="265970"/>
          </a:xfrm>
          <a:prstGeom prst="rect">
            <a:avLst/>
          </a:prstGeom>
        </p:spPr>
        <p:txBody>
          <a:bodyPr wrap="square" lIns="0" tIns="0" rIns="0" bIns="0" rtlCol="0" anchor="t">
            <a:spAutoFit/>
          </a:bodyPr>
          <a:lstStyle/>
          <a:p>
            <a:pPr algn="ctr">
              <a:lnSpc>
                <a:spcPts val="2255"/>
              </a:lnSpc>
            </a:pPr>
            <a:r>
              <a:rPr lang="en-US" sz="1600" b="1" err="1">
                <a:solidFill>
                  <a:srgbClr val="45474D"/>
                </a:solidFill>
                <a:latin typeface="Century Gothic" panose="020B0502020202020204" pitchFamily="34" charset="0"/>
              </a:rPr>
              <a:t>Vuorovaikutuksen</a:t>
            </a:r>
            <a:r>
              <a:rPr lang="en-US" sz="1600" b="1">
                <a:solidFill>
                  <a:srgbClr val="45474D"/>
                </a:solidFill>
                <a:latin typeface="Century Gothic" panose="020B0502020202020204" pitchFamily="34" charset="0"/>
              </a:rPr>
              <a:t> </a:t>
            </a:r>
            <a:r>
              <a:rPr lang="en-US" sz="1600" b="1" err="1">
                <a:solidFill>
                  <a:srgbClr val="45474D"/>
                </a:solidFill>
                <a:latin typeface="Century Gothic" panose="020B0502020202020204" pitchFamily="34" charset="0"/>
              </a:rPr>
              <a:t>tukeminen</a:t>
            </a:r>
            <a:endParaRPr lang="en-US" sz="1600" b="1">
              <a:solidFill>
                <a:srgbClr val="45474D"/>
              </a:solidFill>
              <a:latin typeface="Century Gothic" panose="020B0502020202020204" pitchFamily="34" charset="0"/>
            </a:endParaRPr>
          </a:p>
        </p:txBody>
      </p:sp>
      <p:sp>
        <p:nvSpPr>
          <p:cNvPr id="20" name="TextBox 20"/>
          <p:cNvSpPr txBox="1"/>
          <p:nvPr/>
        </p:nvSpPr>
        <p:spPr>
          <a:xfrm>
            <a:off x="5661276" y="4488938"/>
            <a:ext cx="4638424" cy="3347070"/>
          </a:xfrm>
          <a:prstGeom prst="rect">
            <a:avLst/>
          </a:prstGeom>
        </p:spPr>
        <p:txBody>
          <a:bodyPr wrap="square" lIns="0" tIns="0" rIns="0" bIns="0" rtlCol="0" anchor="t">
            <a:spAutoFit/>
          </a:bodyPr>
          <a:lstStyle/>
          <a:p>
            <a:pPr algn="ctr">
              <a:lnSpc>
                <a:spcPts val="2259"/>
              </a:lnSpc>
            </a:pPr>
            <a:r>
              <a:rPr lang="en-US" sz="1613" err="1">
                <a:solidFill>
                  <a:srgbClr val="000000"/>
                </a:solidFill>
                <a:latin typeface="Wigrum Web 1"/>
              </a:rPr>
              <a:t>Pohdi</a:t>
            </a:r>
            <a:r>
              <a:rPr lang="en-US" sz="1613">
                <a:solidFill>
                  <a:srgbClr val="000000"/>
                </a:solidFill>
                <a:latin typeface="Wigrum Web 1"/>
              </a:rPr>
              <a:t> </a:t>
            </a:r>
            <a:r>
              <a:rPr lang="en-US" sz="1613" err="1">
                <a:solidFill>
                  <a:srgbClr val="000000"/>
                </a:solidFill>
                <a:latin typeface="Wigrum Web 1"/>
              </a:rPr>
              <a:t>näitä</a:t>
            </a:r>
            <a:r>
              <a:rPr lang="en-US" sz="1613">
                <a:solidFill>
                  <a:srgbClr val="000000"/>
                </a:solidFill>
                <a:latin typeface="Wigrum Web 1"/>
              </a:rPr>
              <a:t>:</a:t>
            </a:r>
            <a:br>
              <a:rPr lang="en-US" sz="1613">
                <a:solidFill>
                  <a:srgbClr val="000000"/>
                </a:solidFill>
                <a:latin typeface="Wigrum Web 1"/>
              </a:rPr>
            </a:br>
            <a:endParaRPr lang="en-US" sz="1400">
              <a:solidFill>
                <a:srgbClr val="000000"/>
              </a:solidFill>
              <a:latin typeface="Wigrum Web 2"/>
            </a:endParaRPr>
          </a:p>
          <a:p>
            <a:pPr marL="438354" lvl="1" indent="-285750">
              <a:lnSpc>
                <a:spcPts val="1979"/>
              </a:lnSpc>
              <a:buFont typeface="Arial" panose="020B0604020202020204" pitchFamily="34" charset="0"/>
              <a:buChar char="•"/>
            </a:pPr>
            <a:r>
              <a:rPr lang="en-US" sz="1400" err="1">
                <a:solidFill>
                  <a:srgbClr val="000000"/>
                </a:solidFill>
                <a:latin typeface="Wigrum Web 2"/>
              </a:rPr>
              <a:t>Millä</a:t>
            </a:r>
            <a:r>
              <a:rPr lang="en-US" sz="1400">
                <a:solidFill>
                  <a:srgbClr val="000000"/>
                </a:solidFill>
                <a:latin typeface="Wigrum Web 2"/>
              </a:rPr>
              <a:t> </a:t>
            </a:r>
            <a:r>
              <a:rPr lang="en-US" sz="1400" err="1">
                <a:solidFill>
                  <a:srgbClr val="000000"/>
                </a:solidFill>
                <a:latin typeface="Wigrum Web 2"/>
              </a:rPr>
              <a:t>tavoin</a:t>
            </a:r>
            <a:r>
              <a:rPr lang="en-US" sz="1400">
                <a:solidFill>
                  <a:srgbClr val="000000"/>
                </a:solidFill>
                <a:latin typeface="Wigrum Web 2"/>
              </a:rPr>
              <a:t> </a:t>
            </a:r>
            <a:r>
              <a:rPr lang="en-US" sz="1400" err="1">
                <a:solidFill>
                  <a:srgbClr val="000000"/>
                </a:solidFill>
                <a:latin typeface="Wigrum Web 2"/>
              </a:rPr>
              <a:t>valitut</a:t>
            </a:r>
            <a:r>
              <a:rPr lang="en-US" sz="1400">
                <a:solidFill>
                  <a:srgbClr val="000000"/>
                </a:solidFill>
                <a:latin typeface="Wigrum Web 2"/>
              </a:rPr>
              <a:t> </a:t>
            </a:r>
            <a:r>
              <a:rPr lang="en-US" sz="1400" err="1">
                <a:solidFill>
                  <a:srgbClr val="000000"/>
                </a:solidFill>
                <a:latin typeface="Wigrum Web 2"/>
              </a:rPr>
              <a:t>koulutussisällöt</a:t>
            </a:r>
            <a:r>
              <a:rPr lang="en-US" sz="1400">
                <a:solidFill>
                  <a:srgbClr val="000000"/>
                </a:solidFill>
                <a:latin typeface="Wigrum Web 2"/>
              </a:rPr>
              <a:t> </a:t>
            </a:r>
            <a:r>
              <a:rPr lang="en-US" sz="1400" err="1">
                <a:solidFill>
                  <a:srgbClr val="000000"/>
                </a:solidFill>
                <a:latin typeface="Wigrum Web 2"/>
              </a:rPr>
              <a:t>oppisi</a:t>
            </a:r>
            <a:r>
              <a:rPr lang="en-US" sz="1400">
                <a:solidFill>
                  <a:srgbClr val="000000"/>
                </a:solidFill>
                <a:latin typeface="Wigrum Web 2"/>
              </a:rPr>
              <a:t> </a:t>
            </a:r>
            <a:r>
              <a:rPr lang="en-US" sz="1400" err="1">
                <a:solidFill>
                  <a:srgbClr val="000000"/>
                </a:solidFill>
                <a:latin typeface="Wigrum Web 2"/>
              </a:rPr>
              <a:t>parhaiten</a:t>
            </a:r>
            <a:r>
              <a:rPr lang="en-US" sz="1400">
                <a:solidFill>
                  <a:srgbClr val="000000"/>
                </a:solidFill>
                <a:latin typeface="Wigrum Web 2"/>
              </a:rPr>
              <a:t>?</a:t>
            </a:r>
          </a:p>
          <a:p>
            <a:pPr marL="438354" lvl="1" indent="-285750">
              <a:lnSpc>
                <a:spcPts val="1979"/>
              </a:lnSpc>
              <a:buFont typeface="Arial" panose="020B0604020202020204" pitchFamily="34" charset="0"/>
              <a:buChar char="•"/>
            </a:pPr>
            <a:r>
              <a:rPr lang="en-US" sz="1400" err="1">
                <a:solidFill>
                  <a:srgbClr val="000000"/>
                </a:solidFill>
                <a:latin typeface="Wigrum Web 2"/>
              </a:rPr>
              <a:t>Livenä</a:t>
            </a:r>
            <a:r>
              <a:rPr lang="en-US" sz="1400">
                <a:solidFill>
                  <a:srgbClr val="000000"/>
                </a:solidFill>
                <a:latin typeface="Wigrum Web 2"/>
              </a:rPr>
              <a:t>, </a:t>
            </a:r>
            <a:r>
              <a:rPr lang="en-US" sz="1400" err="1">
                <a:solidFill>
                  <a:srgbClr val="000000"/>
                </a:solidFill>
                <a:latin typeface="Wigrum Web 2"/>
              </a:rPr>
              <a:t>etänä</a:t>
            </a:r>
            <a:r>
              <a:rPr lang="en-US" sz="1400">
                <a:solidFill>
                  <a:srgbClr val="000000"/>
                </a:solidFill>
                <a:latin typeface="Wigrum Web 2"/>
              </a:rPr>
              <a:t> </a:t>
            </a:r>
            <a:r>
              <a:rPr lang="en-US" sz="1400" err="1">
                <a:solidFill>
                  <a:srgbClr val="000000"/>
                </a:solidFill>
                <a:latin typeface="Wigrum Web 2"/>
              </a:rPr>
              <a:t>vai</a:t>
            </a:r>
            <a:r>
              <a:rPr lang="en-US" sz="1400">
                <a:solidFill>
                  <a:srgbClr val="000000"/>
                </a:solidFill>
                <a:latin typeface="Wigrum Web 2"/>
              </a:rPr>
              <a:t> </a:t>
            </a:r>
            <a:r>
              <a:rPr lang="en-US" sz="1400" err="1">
                <a:solidFill>
                  <a:srgbClr val="000000"/>
                </a:solidFill>
                <a:latin typeface="Wigrum Web 2"/>
              </a:rPr>
              <a:t>hybridi</a:t>
            </a:r>
            <a:r>
              <a:rPr lang="en-US" sz="1400">
                <a:solidFill>
                  <a:srgbClr val="000000"/>
                </a:solidFill>
                <a:latin typeface="Wigrum Web 2"/>
              </a:rPr>
              <a:t>? </a:t>
            </a:r>
            <a:r>
              <a:rPr lang="en-US" sz="1400" err="1">
                <a:solidFill>
                  <a:srgbClr val="000000"/>
                </a:solidFill>
                <a:latin typeface="Wigrum Web 2"/>
              </a:rPr>
              <a:t>Millainen</a:t>
            </a:r>
            <a:r>
              <a:rPr lang="en-US" sz="1400">
                <a:solidFill>
                  <a:srgbClr val="000000"/>
                </a:solidFill>
                <a:latin typeface="Wigrum Web 2"/>
              </a:rPr>
              <a:t> on </a:t>
            </a:r>
            <a:r>
              <a:rPr lang="en-US" sz="1400" err="1">
                <a:solidFill>
                  <a:srgbClr val="000000"/>
                </a:solidFill>
                <a:latin typeface="Wigrum Web 2"/>
              </a:rPr>
              <a:t>koulutustila</a:t>
            </a:r>
            <a:r>
              <a:rPr lang="en-US" sz="1400">
                <a:solidFill>
                  <a:srgbClr val="000000"/>
                </a:solidFill>
                <a:latin typeface="Wigrum Web 2"/>
              </a:rPr>
              <a:t>?</a:t>
            </a:r>
          </a:p>
          <a:p>
            <a:pPr marL="438354" lvl="1" indent="-285750">
              <a:lnSpc>
                <a:spcPts val="1979"/>
              </a:lnSpc>
              <a:buFont typeface="Arial" panose="020B0604020202020204" pitchFamily="34" charset="0"/>
              <a:buChar char="•"/>
            </a:pPr>
            <a:r>
              <a:rPr lang="en-US" sz="1400" err="1">
                <a:solidFill>
                  <a:srgbClr val="000000"/>
                </a:solidFill>
                <a:latin typeface="Wigrum Web 2"/>
              </a:rPr>
              <a:t>Millaisia</a:t>
            </a:r>
            <a:r>
              <a:rPr lang="en-US" sz="1400">
                <a:solidFill>
                  <a:srgbClr val="000000"/>
                </a:solidFill>
                <a:latin typeface="Wigrum Web 2"/>
              </a:rPr>
              <a:t> </a:t>
            </a:r>
            <a:r>
              <a:rPr lang="en-US" sz="1400" err="1">
                <a:solidFill>
                  <a:srgbClr val="000000"/>
                </a:solidFill>
                <a:latin typeface="Wigrum Web 2"/>
              </a:rPr>
              <a:t>välineitä</a:t>
            </a:r>
            <a:r>
              <a:rPr lang="en-US" sz="1400">
                <a:solidFill>
                  <a:srgbClr val="000000"/>
                </a:solidFill>
                <a:latin typeface="Wigrum Web 2"/>
              </a:rPr>
              <a:t> ja </a:t>
            </a:r>
            <a:r>
              <a:rPr lang="en-US" sz="1400" err="1">
                <a:solidFill>
                  <a:srgbClr val="000000"/>
                </a:solidFill>
                <a:latin typeface="Wigrum Web 2"/>
              </a:rPr>
              <a:t>tukimateriaalia</a:t>
            </a:r>
            <a:r>
              <a:rPr lang="en-US" sz="1400">
                <a:solidFill>
                  <a:srgbClr val="000000"/>
                </a:solidFill>
                <a:latin typeface="Wigrum Web 2"/>
              </a:rPr>
              <a:t> on </a:t>
            </a:r>
            <a:r>
              <a:rPr lang="en-US" sz="1400" err="1">
                <a:solidFill>
                  <a:srgbClr val="000000"/>
                </a:solidFill>
                <a:latin typeface="Wigrum Web 2"/>
              </a:rPr>
              <a:t>tarjolla</a:t>
            </a:r>
            <a:r>
              <a:rPr lang="en-US" sz="1400">
                <a:solidFill>
                  <a:srgbClr val="000000"/>
                </a:solidFill>
                <a:latin typeface="Wigrum Web 2"/>
              </a:rPr>
              <a:t>? </a:t>
            </a:r>
          </a:p>
          <a:p>
            <a:pPr marL="438354" lvl="1" indent="-285750">
              <a:lnSpc>
                <a:spcPts val="1979"/>
              </a:lnSpc>
              <a:buFont typeface="Arial" panose="020B0604020202020204" pitchFamily="34" charset="0"/>
              <a:buChar char="•"/>
            </a:pPr>
            <a:r>
              <a:rPr lang="en-US" sz="1400" err="1">
                <a:solidFill>
                  <a:srgbClr val="000000"/>
                </a:solidFill>
                <a:latin typeface="Wigrum Web 2"/>
              </a:rPr>
              <a:t>Millaisin</a:t>
            </a:r>
            <a:r>
              <a:rPr lang="en-US" sz="1400">
                <a:solidFill>
                  <a:srgbClr val="000000"/>
                </a:solidFill>
                <a:latin typeface="Wigrum Web 2"/>
              </a:rPr>
              <a:t> </a:t>
            </a:r>
            <a:r>
              <a:rPr lang="en-US" sz="1400" err="1">
                <a:solidFill>
                  <a:srgbClr val="000000"/>
                </a:solidFill>
                <a:latin typeface="Wigrum Web 2"/>
              </a:rPr>
              <a:t>keinoin</a:t>
            </a:r>
            <a:r>
              <a:rPr lang="en-US" sz="1400">
                <a:solidFill>
                  <a:srgbClr val="000000"/>
                </a:solidFill>
                <a:latin typeface="Wigrum Web 2"/>
              </a:rPr>
              <a:t> tuetaan </a:t>
            </a:r>
            <a:r>
              <a:rPr lang="en-US" sz="1400" err="1">
                <a:solidFill>
                  <a:srgbClr val="000000"/>
                </a:solidFill>
                <a:latin typeface="Wigrum Web 2"/>
              </a:rPr>
              <a:t>ryhmäytymistä</a:t>
            </a:r>
            <a:r>
              <a:rPr lang="en-US" sz="1400">
                <a:solidFill>
                  <a:srgbClr val="000000"/>
                </a:solidFill>
                <a:latin typeface="Wigrum Web 2"/>
              </a:rPr>
              <a:t> ja </a:t>
            </a:r>
            <a:r>
              <a:rPr lang="en-US" sz="1400" err="1">
                <a:solidFill>
                  <a:srgbClr val="000000"/>
                </a:solidFill>
                <a:latin typeface="Wigrum Web 2"/>
              </a:rPr>
              <a:t>osallistujien</a:t>
            </a:r>
            <a:r>
              <a:rPr lang="en-US" sz="1400">
                <a:solidFill>
                  <a:srgbClr val="000000"/>
                </a:solidFill>
                <a:latin typeface="Wigrum Web 2"/>
              </a:rPr>
              <a:t> </a:t>
            </a:r>
            <a:r>
              <a:rPr lang="en-US" sz="1400" err="1">
                <a:solidFill>
                  <a:srgbClr val="000000"/>
                </a:solidFill>
                <a:latin typeface="Wigrum Web 2"/>
              </a:rPr>
              <a:t>keskinäistä</a:t>
            </a:r>
            <a:r>
              <a:rPr lang="en-US" sz="1400">
                <a:solidFill>
                  <a:srgbClr val="000000"/>
                </a:solidFill>
                <a:latin typeface="Wigrum Web 2"/>
              </a:rPr>
              <a:t> </a:t>
            </a:r>
            <a:r>
              <a:rPr lang="en-US" sz="1400" err="1">
                <a:solidFill>
                  <a:srgbClr val="000000"/>
                </a:solidFill>
                <a:latin typeface="Wigrum Web 2"/>
              </a:rPr>
              <a:t>vuorovaikutusta</a:t>
            </a:r>
            <a:r>
              <a:rPr lang="en-US" sz="1400">
                <a:solidFill>
                  <a:srgbClr val="000000"/>
                </a:solidFill>
                <a:latin typeface="Wigrum Web 2"/>
              </a:rPr>
              <a:t>?</a:t>
            </a:r>
          </a:p>
          <a:p>
            <a:pPr marL="152604" lvl="1">
              <a:lnSpc>
                <a:spcPts val="1979"/>
              </a:lnSpc>
            </a:pPr>
            <a:endParaRPr lang="en-US" sz="1400">
              <a:solidFill>
                <a:srgbClr val="000000"/>
              </a:solidFill>
              <a:latin typeface="Wigrum Web 2"/>
            </a:endParaRPr>
          </a:p>
          <a:p>
            <a:pPr algn="ctr">
              <a:lnSpc>
                <a:spcPts val="2530"/>
              </a:lnSpc>
            </a:pPr>
            <a:endParaRPr lang="en-US" sz="1400">
              <a:solidFill>
                <a:srgbClr val="000000"/>
              </a:solidFill>
              <a:latin typeface="Wigrum Web 2"/>
            </a:endParaRPr>
          </a:p>
          <a:p>
            <a:pPr algn="ctr">
              <a:lnSpc>
                <a:spcPts val="3617"/>
              </a:lnSpc>
            </a:pPr>
            <a:endParaRPr lang="en-US" sz="1413">
              <a:solidFill>
                <a:srgbClr val="000000"/>
              </a:solidFill>
              <a:latin typeface="Wigrum Web 2"/>
            </a:endParaRPr>
          </a:p>
        </p:txBody>
      </p:sp>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83749" y="3415037"/>
            <a:ext cx="452662" cy="452662"/>
          </a:xfrm>
          <a:prstGeom prst="rect">
            <a:avLst/>
          </a:prstGeom>
        </p:spPr>
      </p:pic>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33185" y="5473090"/>
            <a:ext cx="439061" cy="439061"/>
          </a:xfrm>
          <a:prstGeom prst="rect">
            <a:avLst/>
          </a:prstGeom>
        </p:spPr>
      </p:pic>
      <p:sp>
        <p:nvSpPr>
          <p:cNvPr id="23" name="TextBox 23"/>
          <p:cNvSpPr txBox="1"/>
          <p:nvPr/>
        </p:nvSpPr>
        <p:spPr>
          <a:xfrm>
            <a:off x="5716945" y="1464803"/>
            <a:ext cx="4527086" cy="2794163"/>
          </a:xfrm>
          <a:prstGeom prst="rect">
            <a:avLst/>
          </a:prstGeom>
        </p:spPr>
        <p:txBody>
          <a:bodyPr wrap="square" lIns="0" tIns="0" rIns="0" bIns="0" rtlCol="0" anchor="t">
            <a:spAutoFit/>
          </a:bodyPr>
          <a:lstStyle/>
          <a:p>
            <a:pPr>
              <a:lnSpc>
                <a:spcPts val="1974"/>
              </a:lnSpc>
            </a:pPr>
            <a:r>
              <a:rPr lang="fi-FI" sz="1300">
                <a:effectLst/>
                <a:latin typeface="Century Gothic" panose="020B0502020202020204" pitchFamily="34" charset="0"/>
                <a:ea typeface="Times New Roman" panose="02020603050405020304" pitchFamily="18" charset="0"/>
                <a:cs typeface="Times New Roman" panose="02020603050405020304" pitchFamily="18" charset="0"/>
              </a:rPr>
              <a:t>Vaihtelu virkistää niin oppimistapojen, -kanavien kuin sisältöjenkin osalta. Tarjoa osallistujille monipuolisesti erilaisia tapoja oppia. </a:t>
            </a:r>
            <a:r>
              <a:rPr lang="fi-FI" sz="1300">
                <a:latin typeface="Century Gothic" panose="020B0502020202020204" pitchFamily="34" charset="0"/>
                <a:ea typeface="Calibri" panose="020F0502020204030204" pitchFamily="34" charset="0"/>
                <a:cs typeface="Times New Roman" panose="02020603050405020304" pitchFamily="18" charset="0"/>
              </a:rPr>
              <a:t>Visuaaliset elementit tehostavat oppimista, tarinat ja konkreettiset esimerkit auttavat sitomaan tiedon oppijan arkeen.</a:t>
            </a:r>
          </a:p>
          <a:p>
            <a:pPr>
              <a:lnSpc>
                <a:spcPts val="1974"/>
              </a:lnSpc>
            </a:pPr>
            <a:endParaRPr lang="fi-FI" sz="1300">
              <a:effectLst/>
              <a:latin typeface="Century Gothic" panose="020B0502020202020204" pitchFamily="34" charset="0"/>
              <a:ea typeface="Calibri" panose="020F0502020204030204" pitchFamily="34" charset="0"/>
              <a:cs typeface="Times New Roman" panose="02020603050405020304" pitchFamily="18" charset="0"/>
            </a:endParaRPr>
          </a:p>
          <a:p>
            <a:pPr>
              <a:lnSpc>
                <a:spcPts val="1974"/>
              </a:lnSpc>
            </a:pPr>
            <a:r>
              <a:rPr lang="fi-FI" sz="1300">
                <a:effectLst/>
                <a:latin typeface="Century Gothic" panose="020B0502020202020204" pitchFamily="34" charset="0"/>
                <a:ea typeface="Times New Roman" panose="02020603050405020304" pitchFamily="18" charset="0"/>
                <a:cs typeface="Times New Roman" panose="02020603050405020304" pitchFamily="18" charset="0"/>
              </a:rPr>
              <a:t>Osallistujilla on jo usein  ennakkotietoa ja osaamista aiheesta. Kouluttajan tehtävä on </a:t>
            </a:r>
            <a:r>
              <a:rPr lang="fi-FI" sz="1300">
                <a:latin typeface="Century Gothic" panose="020B0502020202020204" pitchFamily="34" charset="0"/>
                <a:ea typeface="Times New Roman" panose="02020603050405020304" pitchFamily="18" charset="0"/>
                <a:cs typeface="Times New Roman" panose="02020603050405020304" pitchFamily="18" charset="0"/>
              </a:rPr>
              <a:t>kaivaa tämä tieto esiin. Kysy ja houkuttele ryhmä jakamaan tietoa toisilleen. </a:t>
            </a:r>
            <a:r>
              <a:rPr lang="fi-FI" sz="1300">
                <a:effectLst/>
                <a:latin typeface="Century Gothic" panose="020B0502020202020204" pitchFamily="34" charset="0"/>
                <a:ea typeface="Times New Roman" panose="02020603050405020304" pitchFamily="18" charset="0"/>
                <a:cs typeface="Times New Roman" panose="02020603050405020304" pitchFamily="18" charset="0"/>
              </a:rPr>
              <a:t>Dialogissa muiden kanssa oppiminen vahvistuu ja tieto jäsentyy uudella tavalla.</a:t>
            </a:r>
          </a:p>
        </p:txBody>
      </p:sp>
      <p:pic>
        <p:nvPicPr>
          <p:cNvPr id="27" name="Kuva 26">
            <a:extLst>
              <a:ext uri="{FF2B5EF4-FFF2-40B4-BE49-F238E27FC236}">
                <a16:creationId xmlns:a16="http://schemas.microsoft.com/office/drawing/2014/main" id="{D9F5E4CA-76C2-4A32-9361-44A6C642DE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0074" y="6459187"/>
            <a:ext cx="767658" cy="959572"/>
          </a:xfrm>
          <a:prstGeom prst="rect">
            <a:avLst/>
          </a:prstGeom>
        </p:spPr>
      </p:pic>
      <p:sp>
        <p:nvSpPr>
          <p:cNvPr id="6" name="Tekstiruutu 5">
            <a:extLst>
              <a:ext uri="{FF2B5EF4-FFF2-40B4-BE49-F238E27FC236}">
                <a16:creationId xmlns:a16="http://schemas.microsoft.com/office/drawing/2014/main" id="{DDFDFDB9-9CBF-4F16-9DE8-75BEF444E092}"/>
              </a:ext>
            </a:extLst>
          </p:cNvPr>
          <p:cNvSpPr txBox="1"/>
          <p:nvPr/>
        </p:nvSpPr>
        <p:spPr>
          <a:xfrm>
            <a:off x="1396845" y="3206734"/>
            <a:ext cx="2736327" cy="369332"/>
          </a:xfrm>
          <a:prstGeom prst="rect">
            <a:avLst/>
          </a:prstGeom>
          <a:noFill/>
        </p:spPr>
        <p:txBody>
          <a:bodyPr wrap="none" rtlCol="0">
            <a:spAutoFit/>
          </a:bodyPr>
          <a:lstStyle/>
          <a:p>
            <a:r>
              <a:rPr lang="fi-FI" b="1"/>
              <a:t>Oppimateriaalit ja välineet</a:t>
            </a:r>
          </a:p>
        </p:txBody>
      </p:sp>
      <p:pic>
        <p:nvPicPr>
          <p:cNvPr id="28" name="Kuva 27">
            <a:extLst>
              <a:ext uri="{FF2B5EF4-FFF2-40B4-BE49-F238E27FC236}">
                <a16:creationId xmlns:a16="http://schemas.microsoft.com/office/drawing/2014/main" id="{1E54D9D3-EA26-49CA-A206-4B741E4226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5182" y="6475354"/>
            <a:ext cx="817441" cy="1021801"/>
          </a:xfrm>
          <a:prstGeom prst="rect">
            <a:avLst/>
          </a:prstGeom>
        </p:spPr>
      </p:pic>
      <p:pic>
        <p:nvPicPr>
          <p:cNvPr id="32" name="Kuva 31">
            <a:extLst>
              <a:ext uri="{FF2B5EF4-FFF2-40B4-BE49-F238E27FC236}">
                <a16:creationId xmlns:a16="http://schemas.microsoft.com/office/drawing/2014/main" id="{4EF9C935-3D0A-4DAE-9C0E-1573689F62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2700" y="96232"/>
            <a:ext cx="875157" cy="897036"/>
          </a:xfrm>
          <a:prstGeom prst="rect">
            <a:avLst/>
          </a:prstGeom>
        </p:spPr>
      </p:pic>
    </p:spTree>
    <p:extLst>
      <p:ext uri="{BB962C8B-B14F-4D97-AF65-F5344CB8AC3E}">
        <p14:creationId xmlns:p14="http://schemas.microsoft.com/office/powerpoint/2010/main" val="1084797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6000" y="1598166"/>
            <a:ext cx="4761037" cy="1406630"/>
            <a:chOff x="0" y="-21430"/>
            <a:chExt cx="2363342" cy="986070"/>
          </a:xfrm>
        </p:grpSpPr>
        <p:sp>
          <p:nvSpPr>
            <p:cNvPr id="5" name="Freeform 5"/>
            <p:cNvSpPr/>
            <p:nvPr/>
          </p:nvSpPr>
          <p:spPr>
            <a:xfrm>
              <a:off x="0" y="-21430"/>
              <a:ext cx="2363342" cy="986070"/>
            </a:xfrm>
            <a:custGeom>
              <a:avLst/>
              <a:gdLst/>
              <a:ahLst/>
              <a:cxnLst/>
              <a:rect l="l" t="t" r="r" b="b"/>
              <a:pathLst>
                <a:path w="2363342" h="986070">
                  <a:moveTo>
                    <a:pt x="2238882" y="986070"/>
                  </a:moveTo>
                  <a:lnTo>
                    <a:pt x="124460" y="986070"/>
                  </a:lnTo>
                  <a:cubicBezTo>
                    <a:pt x="55880" y="986070"/>
                    <a:pt x="0" y="930190"/>
                    <a:pt x="0" y="861610"/>
                  </a:cubicBezTo>
                  <a:lnTo>
                    <a:pt x="0" y="124460"/>
                  </a:lnTo>
                  <a:cubicBezTo>
                    <a:pt x="0" y="55880"/>
                    <a:pt x="55880" y="0"/>
                    <a:pt x="124460" y="0"/>
                  </a:cubicBezTo>
                  <a:lnTo>
                    <a:pt x="2238882" y="0"/>
                  </a:lnTo>
                  <a:cubicBezTo>
                    <a:pt x="2307462" y="0"/>
                    <a:pt x="2363342" y="55880"/>
                    <a:pt x="2363342" y="124460"/>
                  </a:cubicBezTo>
                  <a:lnTo>
                    <a:pt x="2363342" y="861610"/>
                  </a:lnTo>
                  <a:cubicBezTo>
                    <a:pt x="2363342" y="930190"/>
                    <a:pt x="2307462" y="986070"/>
                    <a:pt x="2238882" y="986070"/>
                  </a:cubicBezTo>
                  <a:close/>
                </a:path>
              </a:pathLst>
            </a:custGeom>
            <a:solidFill>
              <a:srgbClr val="BDEBEE"/>
            </a:solidFill>
          </p:spPr>
          <p:txBody>
            <a:bodyPr/>
            <a:lstStyle/>
            <a:p>
              <a:endParaRPr lang="fi-FI"/>
            </a:p>
            <a:p>
              <a:r>
                <a:rPr lang="fi-FI"/>
                <a:t> </a:t>
              </a:r>
            </a:p>
          </p:txBody>
        </p:sp>
      </p:grpSp>
      <p:grpSp>
        <p:nvGrpSpPr>
          <p:cNvPr id="7" name="Group 7"/>
          <p:cNvGrpSpPr/>
          <p:nvPr/>
        </p:nvGrpSpPr>
        <p:grpSpPr>
          <a:xfrm>
            <a:off x="6047508" y="579015"/>
            <a:ext cx="4295464" cy="6685735"/>
            <a:chOff x="0" y="0"/>
            <a:chExt cx="1816814" cy="2827805"/>
          </a:xfrm>
        </p:grpSpPr>
        <p:sp>
          <p:nvSpPr>
            <p:cNvPr id="8" name="Freeform 8"/>
            <p:cNvSpPr/>
            <p:nvPr/>
          </p:nvSpPr>
          <p:spPr>
            <a:xfrm>
              <a:off x="0" y="0"/>
              <a:ext cx="1816814" cy="2827805"/>
            </a:xfrm>
            <a:custGeom>
              <a:avLst/>
              <a:gdLst/>
              <a:ahLst/>
              <a:cxnLst/>
              <a:rect l="l" t="t" r="r" b="b"/>
              <a:pathLst>
                <a:path w="1816814" h="2827805">
                  <a:moveTo>
                    <a:pt x="1692354" y="2827805"/>
                  </a:moveTo>
                  <a:lnTo>
                    <a:pt x="124460" y="2827805"/>
                  </a:lnTo>
                  <a:cubicBezTo>
                    <a:pt x="55880" y="2827805"/>
                    <a:pt x="0" y="2771925"/>
                    <a:pt x="0" y="2703345"/>
                  </a:cubicBezTo>
                  <a:lnTo>
                    <a:pt x="0" y="124460"/>
                  </a:lnTo>
                  <a:cubicBezTo>
                    <a:pt x="0" y="55880"/>
                    <a:pt x="55880" y="0"/>
                    <a:pt x="124460" y="0"/>
                  </a:cubicBezTo>
                  <a:lnTo>
                    <a:pt x="1692354" y="0"/>
                  </a:lnTo>
                  <a:cubicBezTo>
                    <a:pt x="1760934" y="0"/>
                    <a:pt x="1816814" y="55880"/>
                    <a:pt x="1816814" y="124460"/>
                  </a:cubicBezTo>
                  <a:lnTo>
                    <a:pt x="1816814" y="2703346"/>
                  </a:lnTo>
                  <a:cubicBezTo>
                    <a:pt x="1816814" y="2771926"/>
                    <a:pt x="1760934" y="2827805"/>
                    <a:pt x="1692354" y="2827805"/>
                  </a:cubicBezTo>
                  <a:close/>
                </a:path>
              </a:pathLst>
            </a:custGeom>
            <a:solidFill>
              <a:srgbClr val="FEF3F0"/>
            </a:solidFill>
          </p:spPr>
        </p:sp>
      </p:grpSp>
      <p:grpSp>
        <p:nvGrpSpPr>
          <p:cNvPr id="9" name="Group 9"/>
          <p:cNvGrpSpPr/>
          <p:nvPr/>
        </p:nvGrpSpPr>
        <p:grpSpPr>
          <a:xfrm>
            <a:off x="756000" y="3610450"/>
            <a:ext cx="4761037" cy="1539400"/>
            <a:chOff x="0" y="0"/>
            <a:chExt cx="2363342" cy="919536"/>
          </a:xfrm>
        </p:grpSpPr>
        <p:sp>
          <p:nvSpPr>
            <p:cNvPr id="10" name="Freeform 10"/>
            <p:cNvSpPr/>
            <p:nvPr/>
          </p:nvSpPr>
          <p:spPr>
            <a:xfrm>
              <a:off x="0" y="0"/>
              <a:ext cx="2363342" cy="919536"/>
            </a:xfrm>
            <a:custGeom>
              <a:avLst/>
              <a:gdLst/>
              <a:ahLst/>
              <a:cxnLst/>
              <a:rect l="l" t="t" r="r" b="b"/>
              <a:pathLst>
                <a:path w="2363342" h="919536">
                  <a:moveTo>
                    <a:pt x="2238882" y="919536"/>
                  </a:moveTo>
                  <a:lnTo>
                    <a:pt x="124460" y="919536"/>
                  </a:lnTo>
                  <a:cubicBezTo>
                    <a:pt x="55880" y="919536"/>
                    <a:pt x="0" y="863656"/>
                    <a:pt x="0" y="795076"/>
                  </a:cubicBezTo>
                  <a:lnTo>
                    <a:pt x="0" y="124460"/>
                  </a:lnTo>
                  <a:cubicBezTo>
                    <a:pt x="0" y="55880"/>
                    <a:pt x="55880" y="0"/>
                    <a:pt x="124460" y="0"/>
                  </a:cubicBezTo>
                  <a:lnTo>
                    <a:pt x="2238882" y="0"/>
                  </a:lnTo>
                  <a:cubicBezTo>
                    <a:pt x="2307462" y="0"/>
                    <a:pt x="2363342" y="55880"/>
                    <a:pt x="2363342" y="124460"/>
                  </a:cubicBezTo>
                  <a:lnTo>
                    <a:pt x="2363342" y="795076"/>
                  </a:lnTo>
                  <a:cubicBezTo>
                    <a:pt x="2363342" y="863656"/>
                    <a:pt x="2307462" y="919536"/>
                    <a:pt x="2238882" y="919536"/>
                  </a:cubicBezTo>
                  <a:close/>
                </a:path>
              </a:pathLst>
            </a:custGeom>
            <a:solidFill>
              <a:srgbClr val="BDEBEE"/>
            </a:solidFill>
          </p:spPr>
          <p:txBody>
            <a:bodyPr/>
            <a:lstStyle/>
            <a:p>
              <a:endParaRPr lang="fi-FI"/>
            </a:p>
          </p:txBody>
        </p:sp>
      </p:grpSp>
      <p:grpSp>
        <p:nvGrpSpPr>
          <p:cNvPr id="11" name="Group 11"/>
          <p:cNvGrpSpPr/>
          <p:nvPr/>
        </p:nvGrpSpPr>
        <p:grpSpPr>
          <a:xfrm>
            <a:off x="756000" y="6029928"/>
            <a:ext cx="4761037" cy="1299439"/>
            <a:chOff x="0" y="0"/>
            <a:chExt cx="2363342" cy="717266"/>
          </a:xfrm>
        </p:grpSpPr>
        <p:sp>
          <p:nvSpPr>
            <p:cNvPr id="12" name="Freeform 12"/>
            <p:cNvSpPr/>
            <p:nvPr/>
          </p:nvSpPr>
          <p:spPr>
            <a:xfrm>
              <a:off x="0" y="0"/>
              <a:ext cx="2363342" cy="717267"/>
            </a:xfrm>
            <a:custGeom>
              <a:avLst/>
              <a:gdLst/>
              <a:ahLst/>
              <a:cxnLst/>
              <a:rect l="l" t="t" r="r" b="b"/>
              <a:pathLst>
                <a:path w="2363342" h="717267">
                  <a:moveTo>
                    <a:pt x="2238882" y="717266"/>
                  </a:moveTo>
                  <a:lnTo>
                    <a:pt x="124460" y="717266"/>
                  </a:lnTo>
                  <a:cubicBezTo>
                    <a:pt x="55880" y="717266"/>
                    <a:pt x="0" y="661386"/>
                    <a:pt x="0" y="592806"/>
                  </a:cubicBezTo>
                  <a:lnTo>
                    <a:pt x="0" y="124460"/>
                  </a:lnTo>
                  <a:cubicBezTo>
                    <a:pt x="0" y="55880"/>
                    <a:pt x="55880" y="0"/>
                    <a:pt x="124460" y="0"/>
                  </a:cubicBezTo>
                  <a:lnTo>
                    <a:pt x="2238882" y="0"/>
                  </a:lnTo>
                  <a:cubicBezTo>
                    <a:pt x="2307462" y="0"/>
                    <a:pt x="2363342" y="55880"/>
                    <a:pt x="2363342" y="124460"/>
                  </a:cubicBezTo>
                  <a:lnTo>
                    <a:pt x="2363342" y="592807"/>
                  </a:lnTo>
                  <a:cubicBezTo>
                    <a:pt x="2363342" y="661387"/>
                    <a:pt x="2307462" y="717267"/>
                    <a:pt x="2238882" y="717267"/>
                  </a:cubicBezTo>
                  <a:close/>
                </a:path>
              </a:pathLst>
            </a:custGeom>
            <a:solidFill>
              <a:srgbClr val="BDEBEE"/>
            </a:solidFill>
          </p:spPr>
          <p:txBody>
            <a:bodyPr/>
            <a:lstStyle/>
            <a:p>
              <a:endParaRPr lang="fi-FI"/>
            </a:p>
            <a:p>
              <a:pPr marL="285750" indent="-285750">
                <a:buFont typeface="Arial" panose="020B0604020202020204" pitchFamily="34" charset="0"/>
                <a:buChar char="•"/>
              </a:pPr>
              <a:r>
                <a:rPr lang="fi-FI"/>
                <a:t>Täytä koulutuksen jälkeen tähän</a:t>
              </a:r>
            </a:p>
          </p:txBody>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16882" y="1493411"/>
            <a:ext cx="439061" cy="439061"/>
          </a:xfrm>
          <a:prstGeom prst="rect">
            <a:avLst/>
          </a:prstGeom>
        </p:spPr>
      </p:pic>
      <p:sp>
        <p:nvSpPr>
          <p:cNvPr id="15" name="TextBox 15"/>
          <p:cNvSpPr txBox="1"/>
          <p:nvPr/>
        </p:nvSpPr>
        <p:spPr>
          <a:xfrm>
            <a:off x="-3201615" y="561154"/>
            <a:ext cx="12676266" cy="414375"/>
          </a:xfrm>
          <a:prstGeom prst="rect">
            <a:avLst/>
          </a:prstGeom>
        </p:spPr>
        <p:txBody>
          <a:bodyPr lIns="0" tIns="0" rIns="0" bIns="0" rtlCol="0" anchor="t">
            <a:spAutoFit/>
          </a:bodyPr>
          <a:lstStyle/>
          <a:p>
            <a:pPr algn="ctr">
              <a:lnSpc>
                <a:spcPts val="3410"/>
              </a:lnSpc>
            </a:pPr>
            <a:r>
              <a:rPr lang="en-US" sz="2436">
                <a:solidFill>
                  <a:srgbClr val="45474D"/>
                </a:solidFill>
                <a:latin typeface="Gig V0.4"/>
              </a:rPr>
              <a:t>KOULUTUSSUUNNITELMA</a:t>
            </a:r>
          </a:p>
        </p:txBody>
      </p:sp>
      <p:sp>
        <p:nvSpPr>
          <p:cNvPr id="17" name="TextBox 17"/>
          <p:cNvSpPr txBox="1"/>
          <p:nvPr/>
        </p:nvSpPr>
        <p:spPr>
          <a:xfrm>
            <a:off x="6156178" y="1076597"/>
            <a:ext cx="3936145" cy="314060"/>
          </a:xfrm>
          <a:prstGeom prst="rect">
            <a:avLst/>
          </a:prstGeom>
        </p:spPr>
        <p:txBody>
          <a:bodyPr wrap="square" lIns="0" tIns="0" rIns="0" bIns="0" rtlCol="0" anchor="t">
            <a:spAutoFit/>
          </a:bodyPr>
          <a:lstStyle/>
          <a:p>
            <a:pPr algn="ctr">
              <a:lnSpc>
                <a:spcPts val="2799"/>
              </a:lnSpc>
            </a:pPr>
            <a:r>
              <a:rPr lang="fi-FI" sz="1600" b="1">
                <a:latin typeface="Century Gothic" panose="020B0502020202020204" pitchFamily="34" charset="0"/>
                <a:ea typeface="Times New Roman" panose="02020603050405020304" pitchFamily="18" charset="0"/>
                <a:cs typeface="Times New Roman" panose="02020603050405020304" pitchFamily="18" charset="0"/>
              </a:rPr>
              <a:t>4</a:t>
            </a:r>
            <a:r>
              <a:rPr lang="fi-FI" sz="1600" b="1">
                <a:effectLst/>
                <a:latin typeface="Century Gothic" panose="020B0502020202020204" pitchFamily="34" charset="0"/>
                <a:ea typeface="Times New Roman" panose="02020603050405020304" pitchFamily="18" charset="0"/>
                <a:cs typeface="Times New Roman" panose="02020603050405020304" pitchFamily="18" charset="0"/>
              </a:rPr>
              <a:t>. </a:t>
            </a:r>
            <a:r>
              <a:rPr lang="fi-FI" sz="1600" b="1">
                <a:latin typeface="Century Gothic" panose="020B0502020202020204" pitchFamily="34" charset="0"/>
                <a:ea typeface="Times New Roman" panose="02020603050405020304" pitchFamily="18" charset="0"/>
                <a:cs typeface="Times New Roman" panose="02020603050405020304" pitchFamily="18" charset="0"/>
              </a:rPr>
              <a:t>Arviointi ja kehittäminen</a:t>
            </a:r>
            <a:endParaRPr lang="en-US" sz="1600" b="1">
              <a:solidFill>
                <a:srgbClr val="000000"/>
              </a:solidFill>
              <a:latin typeface="Century Gothic" panose="020B0502020202020204" pitchFamily="34" charset="0"/>
            </a:endParaRPr>
          </a:p>
        </p:txBody>
      </p:sp>
      <p:sp>
        <p:nvSpPr>
          <p:cNvPr id="20" name="TextBox 20"/>
          <p:cNvSpPr txBox="1"/>
          <p:nvPr/>
        </p:nvSpPr>
        <p:spPr>
          <a:xfrm>
            <a:off x="6368639" y="4581131"/>
            <a:ext cx="3829913" cy="3616375"/>
          </a:xfrm>
          <a:prstGeom prst="rect">
            <a:avLst/>
          </a:prstGeom>
        </p:spPr>
        <p:txBody>
          <a:bodyPr wrap="square" lIns="0" tIns="0" rIns="0" bIns="0" rtlCol="0" anchor="t">
            <a:spAutoFit/>
          </a:bodyPr>
          <a:lstStyle/>
          <a:p>
            <a:pPr algn="ctr">
              <a:lnSpc>
                <a:spcPts val="2259"/>
              </a:lnSpc>
            </a:pPr>
            <a:r>
              <a:rPr lang="en-US" sz="1613" err="1">
                <a:solidFill>
                  <a:srgbClr val="000000"/>
                </a:solidFill>
                <a:latin typeface="Wigrum Web 1"/>
              </a:rPr>
              <a:t>Pohdi</a:t>
            </a:r>
            <a:r>
              <a:rPr lang="en-US" sz="1613">
                <a:solidFill>
                  <a:srgbClr val="000000"/>
                </a:solidFill>
                <a:latin typeface="Wigrum Web 1"/>
              </a:rPr>
              <a:t> </a:t>
            </a:r>
            <a:r>
              <a:rPr lang="en-US" sz="1613" err="1">
                <a:solidFill>
                  <a:srgbClr val="000000"/>
                </a:solidFill>
                <a:latin typeface="Wigrum Web 1"/>
              </a:rPr>
              <a:t>näitä</a:t>
            </a:r>
            <a:r>
              <a:rPr lang="en-US" sz="1613">
                <a:solidFill>
                  <a:srgbClr val="000000"/>
                </a:solidFill>
                <a:latin typeface="Wigrum Web 1"/>
              </a:rPr>
              <a:t>:</a:t>
            </a:r>
          </a:p>
          <a:p>
            <a:pPr marL="285750" indent="-285750">
              <a:lnSpc>
                <a:spcPts val="2259"/>
              </a:lnSpc>
              <a:buFont typeface="Arial" panose="020B0604020202020204" pitchFamily="34" charset="0"/>
              <a:buChar char="•"/>
            </a:pPr>
            <a:r>
              <a:rPr lang="en-US" sz="1400">
                <a:solidFill>
                  <a:srgbClr val="000000"/>
                </a:solidFill>
                <a:latin typeface="Wigrum Web 1"/>
              </a:rPr>
              <a:t>Voisiko palautetta kerätä jo koulutuksen aikana?</a:t>
            </a:r>
          </a:p>
          <a:p>
            <a:pPr marL="285750" indent="-285750">
              <a:lnSpc>
                <a:spcPts val="2259"/>
              </a:lnSpc>
              <a:buFont typeface="Arial" panose="020B0604020202020204" pitchFamily="34" charset="0"/>
              <a:buChar char="•"/>
            </a:pPr>
            <a:r>
              <a:rPr lang="en-US" sz="1400">
                <a:solidFill>
                  <a:srgbClr val="000000"/>
                </a:solidFill>
                <a:latin typeface="Wigrum Web 1"/>
              </a:rPr>
              <a:t>Koulutuksen vaikuttavuus; voiko tätä seurata jotenkin?</a:t>
            </a:r>
          </a:p>
          <a:p>
            <a:pPr marL="285750" indent="-285750">
              <a:lnSpc>
                <a:spcPts val="2259"/>
              </a:lnSpc>
              <a:buFont typeface="Arial" panose="020B0604020202020204" pitchFamily="34" charset="0"/>
              <a:buChar char="•"/>
            </a:pPr>
            <a:r>
              <a:rPr lang="en-US" sz="1400">
                <a:solidFill>
                  <a:srgbClr val="000000"/>
                </a:solidFill>
                <a:latin typeface="Wigrum Web 1"/>
              </a:rPr>
              <a:t>Mihin asioihin kiinnitän kouluttajana erityisesti huomiota seuraavassa koulutuksessa</a:t>
            </a:r>
            <a:r>
              <a:rPr lang="en-US" sz="1613">
                <a:solidFill>
                  <a:srgbClr val="000000"/>
                </a:solidFill>
                <a:latin typeface="Wigrum Web 1"/>
              </a:rPr>
              <a:t>?</a:t>
            </a:r>
          </a:p>
          <a:p>
            <a:pPr algn="ctr">
              <a:lnSpc>
                <a:spcPts val="2259"/>
              </a:lnSpc>
            </a:pPr>
            <a:endParaRPr lang="en-US" sz="1613">
              <a:solidFill>
                <a:srgbClr val="000000"/>
              </a:solidFill>
              <a:latin typeface="Wigrum Web 1"/>
            </a:endParaRPr>
          </a:p>
          <a:p>
            <a:pPr marL="152604" lvl="1">
              <a:lnSpc>
                <a:spcPts val="1979"/>
              </a:lnSpc>
            </a:pPr>
            <a:endParaRPr lang="en-US" sz="1400">
              <a:solidFill>
                <a:srgbClr val="000000"/>
              </a:solidFill>
              <a:latin typeface="Wigrum Web 2"/>
            </a:endParaRPr>
          </a:p>
          <a:p>
            <a:pPr algn="ctr">
              <a:lnSpc>
                <a:spcPts val="2530"/>
              </a:lnSpc>
            </a:pPr>
            <a:endParaRPr lang="en-US" sz="1400">
              <a:solidFill>
                <a:srgbClr val="000000"/>
              </a:solidFill>
              <a:latin typeface="Wigrum Web 2"/>
            </a:endParaRPr>
          </a:p>
          <a:p>
            <a:pPr algn="ctr">
              <a:lnSpc>
                <a:spcPts val="3617"/>
              </a:lnSpc>
            </a:pPr>
            <a:endParaRPr lang="en-US" sz="1413">
              <a:solidFill>
                <a:srgbClr val="000000"/>
              </a:solidFill>
              <a:latin typeface="Wigrum Web 2"/>
            </a:endParaRPr>
          </a:p>
        </p:txBody>
      </p:sp>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34070" y="3469221"/>
            <a:ext cx="452662" cy="452662"/>
          </a:xfrm>
          <a:prstGeom prst="rect">
            <a:avLst/>
          </a:prstGeom>
        </p:spPr>
      </p:pic>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51889" y="5568813"/>
            <a:ext cx="439061" cy="439061"/>
          </a:xfrm>
          <a:prstGeom prst="rect">
            <a:avLst/>
          </a:prstGeom>
        </p:spPr>
      </p:pic>
      <p:pic>
        <p:nvPicPr>
          <p:cNvPr id="24" name="Kuva 23">
            <a:extLst>
              <a:ext uri="{FF2B5EF4-FFF2-40B4-BE49-F238E27FC236}">
                <a16:creationId xmlns:a16="http://schemas.microsoft.com/office/drawing/2014/main" id="{24C6D010-C81F-48CA-93D0-B1930E1709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3107" y="6453558"/>
            <a:ext cx="770889" cy="963611"/>
          </a:xfrm>
          <a:prstGeom prst="rect">
            <a:avLst/>
          </a:prstGeom>
        </p:spPr>
      </p:pic>
      <p:sp>
        <p:nvSpPr>
          <p:cNvPr id="2" name="Tekstiruutu 1">
            <a:extLst>
              <a:ext uri="{FF2B5EF4-FFF2-40B4-BE49-F238E27FC236}">
                <a16:creationId xmlns:a16="http://schemas.microsoft.com/office/drawing/2014/main" id="{A4367FDF-2572-470A-A12C-9462C5B068C4}"/>
              </a:ext>
            </a:extLst>
          </p:cNvPr>
          <p:cNvSpPr txBox="1"/>
          <p:nvPr/>
        </p:nvSpPr>
        <p:spPr>
          <a:xfrm>
            <a:off x="908162" y="3184663"/>
            <a:ext cx="4153927" cy="369332"/>
          </a:xfrm>
          <a:prstGeom prst="rect">
            <a:avLst/>
          </a:prstGeom>
          <a:noFill/>
        </p:spPr>
        <p:txBody>
          <a:bodyPr wrap="square" rtlCol="0">
            <a:spAutoFit/>
          </a:bodyPr>
          <a:lstStyle/>
          <a:p>
            <a:r>
              <a:rPr lang="fi-FI" sz="1600" b="1">
                <a:latin typeface="Century Gothic" panose="020B0502020202020204" pitchFamily="34" charset="0"/>
              </a:rPr>
              <a:t>Millaista palautetta sain koulutuksesta</a:t>
            </a:r>
            <a:r>
              <a:rPr lang="fi-FI" b="1"/>
              <a:t>?</a:t>
            </a:r>
          </a:p>
        </p:txBody>
      </p:sp>
      <p:sp>
        <p:nvSpPr>
          <p:cNvPr id="3" name="Tekstiruutu 2">
            <a:extLst>
              <a:ext uri="{FF2B5EF4-FFF2-40B4-BE49-F238E27FC236}">
                <a16:creationId xmlns:a16="http://schemas.microsoft.com/office/drawing/2014/main" id="{C4BA2522-AFE3-456B-BFEB-ED2A5B4797F6}"/>
              </a:ext>
            </a:extLst>
          </p:cNvPr>
          <p:cNvSpPr txBox="1"/>
          <p:nvPr/>
        </p:nvSpPr>
        <p:spPr>
          <a:xfrm>
            <a:off x="6262407" y="1509231"/>
            <a:ext cx="3936144" cy="2862322"/>
          </a:xfrm>
          <a:prstGeom prst="rect">
            <a:avLst/>
          </a:prstGeom>
          <a:noFill/>
        </p:spPr>
        <p:txBody>
          <a:bodyPr wrap="square" rtlCol="0">
            <a:spAutoFit/>
          </a:bodyPr>
          <a:lstStyle/>
          <a:p>
            <a:r>
              <a:rPr lang="fi-FI"/>
              <a:t>Viimeistään koulutuksen jälkeen on aika miettiä, miten koulutus sujui ja miten sitä jatkossa kehitetään.  Kerää palaute mahdollisimman pian, mielellään osin jo koulutuksen aikana.  Palautetta voi kerätä monin eri tavoin (lomakkeet, post it-laput, ääneen kysyminen ryhmältä). Olennaista on pohtia, millä kysymyksillä saat tarvitsemaasi tietoa koulutuksen kehittämisen tueksi.</a:t>
            </a:r>
          </a:p>
        </p:txBody>
      </p:sp>
      <p:sp>
        <p:nvSpPr>
          <p:cNvPr id="25" name="Tekstiruutu 24">
            <a:extLst>
              <a:ext uri="{FF2B5EF4-FFF2-40B4-BE49-F238E27FC236}">
                <a16:creationId xmlns:a16="http://schemas.microsoft.com/office/drawing/2014/main" id="{DF363C68-CA77-4985-972E-A60C5D076EE1}"/>
              </a:ext>
            </a:extLst>
          </p:cNvPr>
          <p:cNvSpPr txBox="1"/>
          <p:nvPr/>
        </p:nvSpPr>
        <p:spPr>
          <a:xfrm>
            <a:off x="908162" y="5306923"/>
            <a:ext cx="4678585" cy="523220"/>
          </a:xfrm>
          <a:prstGeom prst="rect">
            <a:avLst/>
          </a:prstGeom>
          <a:noFill/>
        </p:spPr>
        <p:txBody>
          <a:bodyPr wrap="square" rtlCol="0">
            <a:spAutoFit/>
          </a:bodyPr>
          <a:lstStyle/>
          <a:p>
            <a:r>
              <a:rPr lang="fi-FI" sz="1400" b="1">
                <a:latin typeface="Century Gothic" panose="020B0502020202020204" pitchFamily="34" charset="0"/>
              </a:rPr>
              <a:t>Itsearviointi (mitkä asiat onnistuivat erityisen hyvin, missä olisi vielä kehitettävää) </a:t>
            </a:r>
          </a:p>
        </p:txBody>
      </p:sp>
      <p:sp>
        <p:nvSpPr>
          <p:cNvPr id="26" name="Tekstiruutu 25">
            <a:extLst>
              <a:ext uri="{FF2B5EF4-FFF2-40B4-BE49-F238E27FC236}">
                <a16:creationId xmlns:a16="http://schemas.microsoft.com/office/drawing/2014/main" id="{9FB08B9D-8FA7-4014-BC50-5775D4B94645}"/>
              </a:ext>
            </a:extLst>
          </p:cNvPr>
          <p:cNvSpPr txBox="1"/>
          <p:nvPr/>
        </p:nvSpPr>
        <p:spPr>
          <a:xfrm>
            <a:off x="756000" y="1137295"/>
            <a:ext cx="5069635" cy="338554"/>
          </a:xfrm>
          <a:prstGeom prst="rect">
            <a:avLst/>
          </a:prstGeom>
          <a:noFill/>
        </p:spPr>
        <p:txBody>
          <a:bodyPr wrap="square" rtlCol="0">
            <a:spAutoFit/>
          </a:bodyPr>
          <a:lstStyle/>
          <a:p>
            <a:r>
              <a:rPr lang="fi-FI" sz="1600" b="1">
                <a:latin typeface="Century Gothic" panose="020B0502020202020204" pitchFamily="34" charset="0"/>
              </a:rPr>
              <a:t>Mitä tietoa tarvitsen koulutuksen kehittämiseen? </a:t>
            </a:r>
          </a:p>
        </p:txBody>
      </p:sp>
      <p:pic>
        <p:nvPicPr>
          <p:cNvPr id="19" name="Kuva 18">
            <a:extLst>
              <a:ext uri="{FF2B5EF4-FFF2-40B4-BE49-F238E27FC236}">
                <a16:creationId xmlns:a16="http://schemas.microsoft.com/office/drawing/2014/main" id="{BE0988C6-3931-4B17-A0BD-758A09DA9B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4782" y="107099"/>
            <a:ext cx="931395" cy="908110"/>
          </a:xfrm>
          <a:prstGeom prst="rect">
            <a:avLst/>
          </a:prstGeom>
        </p:spPr>
      </p:pic>
    </p:spTree>
    <p:extLst>
      <p:ext uri="{BB962C8B-B14F-4D97-AF65-F5344CB8AC3E}">
        <p14:creationId xmlns:p14="http://schemas.microsoft.com/office/powerpoint/2010/main" val="2374831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755999" y="1469877"/>
            <a:ext cx="9391301" cy="4983682"/>
            <a:chOff x="0" y="0"/>
            <a:chExt cx="2363342" cy="2750899"/>
          </a:xfrm>
        </p:grpSpPr>
        <p:sp>
          <p:nvSpPr>
            <p:cNvPr id="12" name="Freeform 12"/>
            <p:cNvSpPr/>
            <p:nvPr/>
          </p:nvSpPr>
          <p:spPr>
            <a:xfrm>
              <a:off x="0" y="0"/>
              <a:ext cx="2363342" cy="2750899"/>
            </a:xfrm>
            <a:custGeom>
              <a:avLst/>
              <a:gdLst/>
              <a:ahLst/>
              <a:cxnLst/>
              <a:rect l="l" t="t" r="r" b="b"/>
              <a:pathLst>
                <a:path w="2363342" h="717267">
                  <a:moveTo>
                    <a:pt x="2238882" y="717266"/>
                  </a:moveTo>
                  <a:lnTo>
                    <a:pt x="124460" y="717266"/>
                  </a:lnTo>
                  <a:cubicBezTo>
                    <a:pt x="55880" y="717266"/>
                    <a:pt x="0" y="661386"/>
                    <a:pt x="0" y="592806"/>
                  </a:cubicBezTo>
                  <a:lnTo>
                    <a:pt x="0" y="124460"/>
                  </a:lnTo>
                  <a:cubicBezTo>
                    <a:pt x="0" y="55880"/>
                    <a:pt x="55880" y="0"/>
                    <a:pt x="124460" y="0"/>
                  </a:cubicBezTo>
                  <a:lnTo>
                    <a:pt x="2238882" y="0"/>
                  </a:lnTo>
                  <a:cubicBezTo>
                    <a:pt x="2307462" y="0"/>
                    <a:pt x="2363342" y="55880"/>
                    <a:pt x="2363342" y="124460"/>
                  </a:cubicBezTo>
                  <a:lnTo>
                    <a:pt x="2363342" y="592807"/>
                  </a:lnTo>
                  <a:cubicBezTo>
                    <a:pt x="2363342" y="661387"/>
                    <a:pt x="2307462" y="717267"/>
                    <a:pt x="2238882" y="717267"/>
                  </a:cubicBezTo>
                  <a:close/>
                </a:path>
              </a:pathLst>
            </a:custGeom>
            <a:solidFill>
              <a:srgbClr val="BDEBEE"/>
            </a:solidFill>
          </p:spPr>
          <p:txBody>
            <a:bodyPr/>
            <a:lstStyle/>
            <a:p>
              <a:pPr>
                <a:lnSpc>
                  <a:spcPct val="107000"/>
                </a:lnSpc>
                <a:spcAft>
                  <a:spcPts val="800"/>
                </a:spcAft>
              </a:pP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b="1">
                  <a:latin typeface="Calibri" panose="020F0502020204030204" pitchFamily="34" charset="0"/>
                  <a:ea typeface="Calibri" panose="020F0502020204030204" pitchFamily="34" charset="0"/>
                  <a:cs typeface="Times New Roman" panose="02020603050405020304" pitchFamily="18" charset="0"/>
                </a:rPr>
                <a:t>Lisää laatua koulutukseen – opas järjestön kouluttajille, Sivis:</a:t>
              </a:r>
              <a:br>
                <a:rPr lang="fi-FI"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br>
              <a:r>
                <a:rPr lang="fi-FI"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https://www.ok-sivis.fi/media/koulutuksen-laatu/laatuopas.pdf</a:t>
              </a:r>
              <a:endParaRPr lang="fi-FI"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ndParaRPr>
            </a:p>
            <a:p>
              <a:pPr>
                <a:lnSpc>
                  <a:spcPct val="107000"/>
                </a:lnSpc>
                <a:spcAft>
                  <a:spcPts val="800"/>
                </a:spcAft>
              </a:pPr>
              <a:endParaRPr lang="fi-FI" sz="1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b="1">
                  <a:effectLst/>
                  <a:latin typeface="Calibri" panose="020F0502020204030204" pitchFamily="34" charset="0"/>
                  <a:ea typeface="Calibri" panose="020F0502020204030204" pitchFamily="34" charset="0"/>
                  <a:cs typeface="Times New Roman" panose="02020603050405020304" pitchFamily="18" charset="0"/>
                </a:rPr>
                <a:t>Mitä oppimismuotoilu on:</a:t>
              </a:r>
              <a:endParaRPr lang="fi-FI" sz="1800" b="1">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07000"/>
                </a:lnSpc>
                <a:spcAft>
                  <a:spcPts val="800"/>
                </a:spcAft>
              </a:pPr>
              <a:r>
                <a:rPr lang="fi-FI" sz="1800" u="sng">
                  <a:solidFill>
                    <a:srgbClr val="80008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https://haus.fi/kehittamispalvelut/oppimismuotoilu/</a:t>
              </a:r>
              <a:endParaRPr lang="fi-FI" sz="1800">
                <a:solidFill>
                  <a:srgbClr val="800080"/>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nSpc>
                  <a:spcPct val="107000"/>
                </a:lnSpc>
                <a:spcAft>
                  <a:spcPts val="800"/>
                </a:spcAft>
              </a:pPr>
              <a:endParaRPr lang="fi-FI">
                <a:solidFill>
                  <a:srgbClr val="800080"/>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nSpc>
                  <a:spcPct val="107000"/>
                </a:lnSpc>
                <a:spcAft>
                  <a:spcPts val="800"/>
                </a:spcAft>
              </a:pPr>
              <a:r>
                <a:rPr lang="fi-FI" b="1">
                  <a:latin typeface="Calibri" panose="020F0502020204030204" pitchFamily="34" charset="0"/>
                  <a:ea typeface="Calibri" panose="020F0502020204030204" pitchFamily="34" charset="0"/>
                  <a:cs typeface="Times New Roman" panose="02020603050405020304" pitchFamily="18" charset="0"/>
                </a:rPr>
                <a:t>Palvelumuotoilu sopii myös virkatyöhön:</a:t>
              </a:r>
              <a:endParaRPr lang="fi-FI" b="1">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nSpc>
                  <a:spcPct val="107000"/>
                </a:lnSpc>
                <a:spcAft>
                  <a:spcPts val="800"/>
                </a:spcAft>
              </a:pPr>
              <a:r>
                <a:rPr lang="fi-FI" sz="1800">
                  <a:solidFill>
                    <a:srgbClr val="800080"/>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https://haus.fi/ajankohtaista/palvelumuotoilu-sopii-myos-virkatyohon/</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b="1">
                  <a:latin typeface="Calibri" panose="020F0502020204030204" pitchFamily="34" charset="0"/>
                  <a:ea typeface="Calibri" panose="020F0502020204030204" pitchFamily="34" charset="0"/>
                  <a:cs typeface="Times New Roman" panose="02020603050405020304" pitchFamily="18" charset="0"/>
                </a:rPr>
                <a:t>Miten oppimiskokemusta muotoillaan</a:t>
              </a:r>
              <a:r>
                <a:rPr lang="fi-FI">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i-FI"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https://www.eoppiva.fi/miten-oppimiskokemusta-muotoillaan/</a:t>
              </a: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8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5" name="TextBox 15"/>
          <p:cNvSpPr txBox="1"/>
          <p:nvPr/>
        </p:nvSpPr>
        <p:spPr>
          <a:xfrm>
            <a:off x="-3201615" y="561154"/>
            <a:ext cx="12676266" cy="414375"/>
          </a:xfrm>
          <a:prstGeom prst="rect">
            <a:avLst/>
          </a:prstGeom>
        </p:spPr>
        <p:txBody>
          <a:bodyPr lIns="0" tIns="0" rIns="0" bIns="0" rtlCol="0" anchor="t">
            <a:spAutoFit/>
          </a:bodyPr>
          <a:lstStyle/>
          <a:p>
            <a:pPr algn="ctr">
              <a:lnSpc>
                <a:spcPts val="3410"/>
              </a:lnSpc>
            </a:pPr>
            <a:r>
              <a:rPr lang="en-US" sz="2436">
                <a:solidFill>
                  <a:srgbClr val="45474D"/>
                </a:solidFill>
                <a:latin typeface="Gig V0.4"/>
              </a:rPr>
              <a:t>				Lähteet ja hyödyllisiä linkkejä</a:t>
            </a:r>
          </a:p>
        </p:txBody>
      </p:sp>
      <p:pic>
        <p:nvPicPr>
          <p:cNvPr id="24" name="Kuva 23">
            <a:extLst>
              <a:ext uri="{FF2B5EF4-FFF2-40B4-BE49-F238E27FC236}">
                <a16:creationId xmlns:a16="http://schemas.microsoft.com/office/drawing/2014/main" id="{24C6D010-C81F-48CA-93D0-B1930E1709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900" y="3473450"/>
            <a:ext cx="2499361" cy="3124200"/>
          </a:xfrm>
          <a:prstGeom prst="rect">
            <a:avLst/>
          </a:prstGeom>
        </p:spPr>
      </p:pic>
    </p:spTree>
    <p:extLst>
      <p:ext uri="{BB962C8B-B14F-4D97-AF65-F5344CB8AC3E}">
        <p14:creationId xmlns:p14="http://schemas.microsoft.com/office/powerpoint/2010/main" val="1677320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b96e7ea-5168-4d4d-abeb-378b8ab35c3f">
      <Terms xmlns="http://schemas.microsoft.com/office/infopath/2007/PartnerControls"/>
    </lcf76f155ced4ddcb4097134ff3c332f>
    <TaxCatchAll xmlns="1d2eac1b-02b2-4736-afce-a6c728ba97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77FC160B2A5FEB448B6F8E53313BD67A" ma:contentTypeVersion="16" ma:contentTypeDescription="Luo uusi asiakirja." ma:contentTypeScope="" ma:versionID="e4ed786940ee7a3249a1f943e4a4fb46">
  <xsd:schema xmlns:xsd="http://www.w3.org/2001/XMLSchema" xmlns:xs="http://www.w3.org/2001/XMLSchema" xmlns:p="http://schemas.microsoft.com/office/2006/metadata/properties" xmlns:ns2="5b96e7ea-5168-4d4d-abeb-378b8ab35c3f" xmlns:ns3="1d2eac1b-02b2-4736-afce-a6c728ba97a9" targetNamespace="http://schemas.microsoft.com/office/2006/metadata/properties" ma:root="true" ma:fieldsID="7fd2a465a81208c9b67886611d81ce5e" ns2:_="" ns3:_="">
    <xsd:import namespace="5b96e7ea-5168-4d4d-abeb-378b8ab35c3f"/>
    <xsd:import namespace="1d2eac1b-02b2-4736-afce-a6c728ba97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96e7ea-5168-4d4d-abeb-378b8ab35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9f50d445-c947-4a17-88a3-f66fb2c5df4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2eac1b-02b2-4736-afce-a6c728ba97a9"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21f28807-1220-474c-a33e-b26194bcb4ae}" ma:internalName="TaxCatchAll" ma:showField="CatchAllData" ma:web="1d2eac1b-02b2-4736-afce-a6c728ba97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62B7EF-0CEA-4E7E-9FF6-68935BC9CF9E}">
  <ds:schemaRefs>
    <ds:schemaRef ds:uri="http://schemas.microsoft.com/sharepoint/v3/contenttype/forms"/>
  </ds:schemaRefs>
</ds:datastoreItem>
</file>

<file path=customXml/itemProps2.xml><?xml version="1.0" encoding="utf-8"?>
<ds:datastoreItem xmlns:ds="http://schemas.openxmlformats.org/officeDocument/2006/customXml" ds:itemID="{6FD3CA54-F454-4829-A267-1CBDFABB73C3}">
  <ds:schemaRefs>
    <ds:schemaRef ds:uri="http://www.w3.org/XML/1998/namespace"/>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1d2eac1b-02b2-4736-afce-a6c728ba97a9"/>
    <ds:schemaRef ds:uri="5b96e7ea-5168-4d4d-abeb-378b8ab35c3f"/>
  </ds:schemaRefs>
</ds:datastoreItem>
</file>

<file path=customXml/itemProps3.xml><?xml version="1.0" encoding="utf-8"?>
<ds:datastoreItem xmlns:ds="http://schemas.openxmlformats.org/officeDocument/2006/customXml" ds:itemID="{1DADBF29-48BC-471C-A37A-43963ED4CE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96e7ea-5168-4d4d-abeb-378b8ab35c3f"/>
    <ds:schemaRef ds:uri="1d2eac1b-02b2-4736-afce-a6c728ba97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1606</TotalTime>
  <Words>512</Words>
  <Application>Microsoft Office PowerPoint</Application>
  <PresentationFormat>Mukautettu</PresentationFormat>
  <Paragraphs>83</Paragraphs>
  <Slides>5</Slides>
  <Notes>5</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5</vt:i4>
      </vt:variant>
    </vt:vector>
  </HeadingPairs>
  <TitlesOfParts>
    <vt:vector size="12" baseType="lpstr">
      <vt:lpstr>Century Gothic</vt:lpstr>
      <vt:lpstr>Calibri</vt:lpstr>
      <vt:lpstr>Wigrum Web 2</vt:lpstr>
      <vt:lpstr>Gig V0.4</vt:lpstr>
      <vt:lpstr>Arial</vt:lpstr>
      <vt:lpstr>Wigrum Web 1</vt:lpstr>
      <vt:lpstr>Office Theme</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Koulutussuunniitelma</dc:title>
  <dc:creator>Pia Mustonen</dc:creator>
  <cp:lastModifiedBy>Sofia Heininen</cp:lastModifiedBy>
  <cp:revision>17</cp:revision>
  <dcterms:created xsi:type="dcterms:W3CDTF">2006-08-16T00:00:00Z</dcterms:created>
  <dcterms:modified xsi:type="dcterms:W3CDTF">2022-10-18T12:06:07Z</dcterms:modified>
  <dc:identifier>DAE_zmA6LV0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0x01010077FC160B2A5FEB448B6F8E53313BD67A</vt:lpwstr>
  </property>
  <property fmtid="{D5CDD505-2E9C-101B-9397-08002B2CF9AE}" pid="3" name="MediaServiceImageTags">
    <vt:lpwstr/>
  </property>
</Properties>
</file>