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94" r:id="rId5"/>
  </p:sldMasterIdLst>
  <p:notesMasterIdLst>
    <p:notesMasterId r:id="rId40"/>
  </p:notesMasterIdLst>
  <p:sldIdLst>
    <p:sldId id="262" r:id="rId6"/>
    <p:sldId id="329" r:id="rId7"/>
    <p:sldId id="988" r:id="rId8"/>
    <p:sldId id="972" r:id="rId9"/>
    <p:sldId id="968" r:id="rId10"/>
    <p:sldId id="260" r:id="rId11"/>
    <p:sldId id="967" r:id="rId12"/>
    <p:sldId id="270" r:id="rId13"/>
    <p:sldId id="307" r:id="rId14"/>
    <p:sldId id="305" r:id="rId15"/>
    <p:sldId id="306" r:id="rId16"/>
    <p:sldId id="277" r:id="rId17"/>
    <p:sldId id="327" r:id="rId18"/>
    <p:sldId id="328" r:id="rId19"/>
    <p:sldId id="257" r:id="rId20"/>
    <p:sldId id="973" r:id="rId21"/>
    <p:sldId id="986" r:id="rId22"/>
    <p:sldId id="984" r:id="rId23"/>
    <p:sldId id="975" r:id="rId24"/>
    <p:sldId id="287" r:id="rId25"/>
    <p:sldId id="989" r:id="rId26"/>
    <p:sldId id="1012" r:id="rId27"/>
    <p:sldId id="1013" r:id="rId28"/>
    <p:sldId id="965" r:id="rId29"/>
    <p:sldId id="977" r:id="rId30"/>
    <p:sldId id="978" r:id="rId31"/>
    <p:sldId id="979" r:id="rId32"/>
    <p:sldId id="980" r:id="rId33"/>
    <p:sldId id="981" r:id="rId34"/>
    <p:sldId id="985" r:id="rId35"/>
    <p:sldId id="987" r:id="rId36"/>
    <p:sldId id="256" r:id="rId37"/>
    <p:sldId id="983" r:id="rId38"/>
    <p:sldId id="982" r:id="rId39"/>
  </p:sldIdLst>
  <p:sldSz cx="18288000" cy="10287000"/>
  <p:notesSz cx="6805613" cy="9944100"/>
  <p:embeddedFontLst>
    <p:embeddedFont>
      <p:font typeface="Assistant" pitchFamily="2" charset="-79"/>
      <p:regular r:id="rId41"/>
      <p:bold r:id="rId42"/>
    </p:embeddedFont>
    <p:embeddedFont>
      <p:font typeface="Century Gothic" panose="020B0502020202020204" pitchFamily="34" charset="0"/>
      <p:regular r:id="rId43"/>
      <p:bold r:id="rId44"/>
      <p:italic r:id="rId45"/>
      <p:boldItalic r:id="rId46"/>
    </p:embeddedFont>
    <p:embeddedFont>
      <p:font typeface="Gig V0.3" panose="020B0604020202020204" charset="0"/>
      <p:regular r:id="rId47"/>
    </p:embeddedFont>
    <p:embeddedFont>
      <p:font typeface="Wigrum" panose="020B0604020202020204" charset="0"/>
      <p:regular r:id="rId48"/>
    </p:embeddedFont>
    <p:embeddedFont>
      <p:font typeface="Wigrum 1" panose="020B0604020202020204" charset="0"/>
      <p:regular r:id="rId49"/>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58752" autoAdjust="0"/>
  </p:normalViewPr>
  <p:slideViewPr>
    <p:cSldViewPr>
      <p:cViewPr varScale="1">
        <p:scale>
          <a:sx n="18" d="100"/>
          <a:sy n="18" d="100"/>
        </p:scale>
        <p:origin x="2080"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4.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6.fntdata"/><Relationship Id="rId20" Type="http://schemas.openxmlformats.org/officeDocument/2006/relationships/slide" Target="slides/slide15.xml"/><Relationship Id="rId41" Type="http://schemas.openxmlformats.org/officeDocument/2006/relationships/font" Target="fonts/font1.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a Mustonen" userId="4731fc4c-135c-4e59-a1c8-e25b23a76574" providerId="ADAL" clId="{21C131BC-DFD3-4344-A97E-C556A0D26F0C}"/>
    <pc:docChg chg="delSld modSld">
      <pc:chgData name="Pia Mustonen" userId="4731fc4c-135c-4e59-a1c8-e25b23a76574" providerId="ADAL" clId="{21C131BC-DFD3-4344-A97E-C556A0D26F0C}" dt="2026-04-17T10:38:09.366" v="1" actId="47"/>
      <pc:docMkLst>
        <pc:docMk/>
      </pc:docMkLst>
      <pc:sldChg chg="del">
        <pc:chgData name="Pia Mustonen" userId="4731fc4c-135c-4e59-a1c8-e25b23a76574" providerId="ADAL" clId="{21C131BC-DFD3-4344-A97E-C556A0D26F0C}" dt="2026-04-17T10:38:09.366" v="1" actId="47"/>
        <pc:sldMkLst>
          <pc:docMk/>
          <pc:sldMk cId="2277921466" sldId="325"/>
        </pc:sldMkLst>
      </pc:sldChg>
      <pc:sldChg chg="modNotesTx">
        <pc:chgData name="Pia Mustonen" userId="4731fc4c-135c-4e59-a1c8-e25b23a76574" providerId="ADAL" clId="{21C131BC-DFD3-4344-A97E-C556A0D26F0C}" dt="2026-04-17T10:38:01.928" v="0" actId="6549"/>
        <pc:sldMkLst>
          <pc:docMk/>
          <pc:sldMk cId="2664660202" sldId="98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D73F5B-6FB8-45AC-8D80-D6C2943C00AC}"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fi-FI"/>
        </a:p>
      </dgm:t>
    </dgm:pt>
    <dgm:pt modelId="{973BD21B-1511-48BF-8F3E-25BCA134D987}">
      <dgm:prSet phldrT="[Teksti]">
        <dgm:style>
          <a:lnRef idx="2">
            <a:schemeClr val="accent1"/>
          </a:lnRef>
          <a:fillRef idx="1">
            <a:schemeClr val="lt1"/>
          </a:fillRef>
          <a:effectRef idx="0">
            <a:schemeClr val="accent1"/>
          </a:effectRef>
          <a:fontRef idx="minor">
            <a:schemeClr val="dk1"/>
          </a:fontRef>
        </dgm:style>
      </dgm:prSet>
      <dgm:spPr>
        <a:solidFill>
          <a:schemeClr val="accent3"/>
        </a:solidFill>
      </dgm:spPr>
      <dgm:t>
        <a:bodyPr/>
        <a:lstStyle/>
        <a:p>
          <a:r>
            <a:rPr lang="fi-FI" dirty="0"/>
            <a:t>Keskusliitto</a:t>
          </a:r>
        </a:p>
        <a:p>
          <a:r>
            <a:rPr lang="fi-FI" dirty="0"/>
            <a:t>(jäseninä alueelliset liitot / piirit) </a:t>
          </a:r>
        </a:p>
      </dgm:t>
    </dgm:pt>
    <dgm:pt modelId="{C59A615F-8776-4EC2-A0F5-7A880DF9FB4F}" type="parTrans" cxnId="{B07C9702-3EBC-45C3-83D0-3E0F0AC46BBC}">
      <dgm:prSet/>
      <dgm:spPr/>
      <dgm:t>
        <a:bodyPr/>
        <a:lstStyle/>
        <a:p>
          <a:endParaRPr lang="fi-FI"/>
        </a:p>
      </dgm:t>
    </dgm:pt>
    <dgm:pt modelId="{9002B7EB-3F95-47A4-9B7A-1E7C8A1B56AA}" type="sibTrans" cxnId="{B07C9702-3EBC-45C3-83D0-3E0F0AC46BBC}">
      <dgm:prSet/>
      <dgm:spPr/>
      <dgm:t>
        <a:bodyPr/>
        <a:lstStyle/>
        <a:p>
          <a:endParaRPr lang="fi-FI"/>
        </a:p>
      </dgm:t>
    </dgm:pt>
    <dgm:pt modelId="{B036A0DE-3A25-46A2-9E9E-369D0EC295D2}">
      <dgm:prSet phldrT="[Teksti]" custT="1"/>
      <dgm:spPr>
        <a:solidFill>
          <a:schemeClr val="accent4">
            <a:lumMod val="90000"/>
          </a:schemeClr>
        </a:solidFill>
      </dgm:spPr>
      <dgm:t>
        <a:bodyPr/>
        <a:lstStyle/>
        <a:p>
          <a:r>
            <a:rPr lang="fi-FI" sz="2800" dirty="0">
              <a:solidFill>
                <a:schemeClr val="tx1"/>
              </a:solidFill>
            </a:rPr>
            <a:t>Alueellinen liitto / piiri</a:t>
          </a:r>
          <a:br>
            <a:rPr lang="fi-FI" sz="2900" dirty="0">
              <a:solidFill>
                <a:schemeClr val="tx1"/>
              </a:solidFill>
            </a:rPr>
          </a:br>
          <a:r>
            <a:rPr lang="fi-FI" sz="2000" dirty="0">
              <a:solidFill>
                <a:schemeClr val="tx1"/>
              </a:solidFill>
            </a:rPr>
            <a:t>(jäseninä paikallisyhdistykset)</a:t>
          </a:r>
        </a:p>
      </dgm:t>
    </dgm:pt>
    <dgm:pt modelId="{5A790705-EC14-4BEB-80F0-91F135A1E0C7}" type="parTrans" cxnId="{6220611F-75F5-4D44-A0AA-57F2C74BE364}">
      <dgm:prSet/>
      <dgm:spPr/>
      <dgm:t>
        <a:bodyPr/>
        <a:lstStyle/>
        <a:p>
          <a:endParaRPr lang="fi-FI"/>
        </a:p>
      </dgm:t>
    </dgm:pt>
    <dgm:pt modelId="{641FA1A9-0F98-4150-A869-8D16CE36DE92}" type="sibTrans" cxnId="{6220611F-75F5-4D44-A0AA-57F2C74BE364}">
      <dgm:prSet/>
      <dgm:spPr/>
      <dgm:t>
        <a:bodyPr/>
        <a:lstStyle/>
        <a:p>
          <a:endParaRPr lang="fi-FI"/>
        </a:p>
      </dgm:t>
    </dgm:pt>
    <dgm:pt modelId="{145480C7-ABC1-4881-866B-4C4471A25EFA}">
      <dgm:prSet phldrT="[Teksti]"/>
      <dgm:spPr/>
      <dgm:t>
        <a:bodyPr/>
        <a:lstStyle/>
        <a:p>
          <a:r>
            <a:rPr lang="fi-FI" dirty="0"/>
            <a:t>Paikallisyhdistys</a:t>
          </a:r>
        </a:p>
        <a:p>
          <a:r>
            <a:rPr lang="fi-FI" dirty="0"/>
            <a:t>(jäseninä ihmiset)</a:t>
          </a:r>
        </a:p>
      </dgm:t>
    </dgm:pt>
    <dgm:pt modelId="{935B6882-4DB9-48C2-9B42-2028F084A6F8}" type="parTrans" cxnId="{95707B10-C16A-4BA6-BD19-7073EF72BAFF}">
      <dgm:prSet/>
      <dgm:spPr/>
      <dgm:t>
        <a:bodyPr/>
        <a:lstStyle/>
        <a:p>
          <a:endParaRPr lang="fi-FI"/>
        </a:p>
      </dgm:t>
    </dgm:pt>
    <dgm:pt modelId="{2731E9B5-82B9-42E5-AF3D-8CD40AEFEA80}" type="sibTrans" cxnId="{95707B10-C16A-4BA6-BD19-7073EF72BAFF}">
      <dgm:prSet/>
      <dgm:spPr/>
      <dgm:t>
        <a:bodyPr/>
        <a:lstStyle/>
        <a:p>
          <a:endParaRPr lang="fi-FI"/>
        </a:p>
      </dgm:t>
    </dgm:pt>
    <dgm:pt modelId="{ED75973E-80B2-46CC-B817-7B6013A49C9F}">
      <dgm:prSet phldrT="[Teksti]"/>
      <dgm:spPr/>
      <dgm:t>
        <a:bodyPr/>
        <a:lstStyle/>
        <a:p>
          <a:r>
            <a:rPr lang="fi-FI" dirty="0"/>
            <a:t>Paikallisyhdistys</a:t>
          </a:r>
        </a:p>
      </dgm:t>
    </dgm:pt>
    <dgm:pt modelId="{BC156662-5335-4394-939D-B5B9544D2DE1}" type="parTrans" cxnId="{B7F4E0E0-7296-47AD-9F52-670E54F8AE11}">
      <dgm:prSet/>
      <dgm:spPr/>
      <dgm:t>
        <a:bodyPr/>
        <a:lstStyle/>
        <a:p>
          <a:endParaRPr lang="fi-FI"/>
        </a:p>
      </dgm:t>
    </dgm:pt>
    <dgm:pt modelId="{A97C31B6-89DE-4275-AE94-5D88857091B3}" type="sibTrans" cxnId="{B7F4E0E0-7296-47AD-9F52-670E54F8AE11}">
      <dgm:prSet/>
      <dgm:spPr/>
      <dgm:t>
        <a:bodyPr/>
        <a:lstStyle/>
        <a:p>
          <a:endParaRPr lang="fi-FI"/>
        </a:p>
      </dgm:t>
    </dgm:pt>
    <dgm:pt modelId="{1A888DD0-E6D4-4735-82A8-D0F65DB7ECA5}">
      <dgm:prSet phldrT="[Teksti]" custT="1"/>
      <dgm:spPr>
        <a:solidFill>
          <a:schemeClr val="accent4">
            <a:lumMod val="90000"/>
          </a:schemeClr>
        </a:solidFill>
      </dgm:spPr>
      <dgm:t>
        <a:bodyPr/>
        <a:lstStyle/>
        <a:p>
          <a:r>
            <a:rPr lang="fi-FI" sz="2800" dirty="0">
              <a:solidFill>
                <a:schemeClr val="tx1"/>
              </a:solidFill>
            </a:rPr>
            <a:t>Alueellinen liitto / piiri</a:t>
          </a:r>
        </a:p>
      </dgm:t>
    </dgm:pt>
    <dgm:pt modelId="{A78ECB84-62A3-426E-8835-EB42AEB0050C}" type="parTrans" cxnId="{A7F3E1A4-A7D4-407A-BBE7-26BF0C97A3D7}">
      <dgm:prSet/>
      <dgm:spPr/>
      <dgm:t>
        <a:bodyPr/>
        <a:lstStyle/>
        <a:p>
          <a:endParaRPr lang="fi-FI"/>
        </a:p>
      </dgm:t>
    </dgm:pt>
    <dgm:pt modelId="{CAC149A9-824C-4F21-91CD-D7F76F1ECA40}" type="sibTrans" cxnId="{A7F3E1A4-A7D4-407A-BBE7-26BF0C97A3D7}">
      <dgm:prSet/>
      <dgm:spPr/>
      <dgm:t>
        <a:bodyPr/>
        <a:lstStyle/>
        <a:p>
          <a:endParaRPr lang="fi-FI"/>
        </a:p>
      </dgm:t>
    </dgm:pt>
    <dgm:pt modelId="{C5B6A7BC-A896-45BB-9774-7AB083AEA363}">
      <dgm:prSet phldrT="[Teksti]"/>
      <dgm:spPr/>
      <dgm:t>
        <a:bodyPr/>
        <a:lstStyle/>
        <a:p>
          <a:r>
            <a:rPr lang="fi-FI" dirty="0"/>
            <a:t>Paikallisyhdistys</a:t>
          </a:r>
        </a:p>
      </dgm:t>
    </dgm:pt>
    <dgm:pt modelId="{CBF9F66D-2FC9-46C2-9627-2713B579DA80}" type="parTrans" cxnId="{94D4B758-D867-47B5-810B-D7F2ABF2AC10}">
      <dgm:prSet/>
      <dgm:spPr/>
      <dgm:t>
        <a:bodyPr/>
        <a:lstStyle/>
        <a:p>
          <a:endParaRPr lang="fi-FI"/>
        </a:p>
      </dgm:t>
    </dgm:pt>
    <dgm:pt modelId="{A9591916-6DBC-467A-93BF-8583514D88DF}" type="sibTrans" cxnId="{94D4B758-D867-47B5-810B-D7F2ABF2AC10}">
      <dgm:prSet/>
      <dgm:spPr/>
      <dgm:t>
        <a:bodyPr/>
        <a:lstStyle/>
        <a:p>
          <a:endParaRPr lang="fi-FI"/>
        </a:p>
      </dgm:t>
    </dgm:pt>
    <dgm:pt modelId="{CDD7D183-CA79-4060-B6C7-DC0B8DE0A93C}">
      <dgm:prSet/>
      <dgm:spPr/>
      <dgm:t>
        <a:bodyPr/>
        <a:lstStyle/>
        <a:p>
          <a:r>
            <a:rPr lang="fi-FI" dirty="0"/>
            <a:t>Paikallisyhdistys</a:t>
          </a:r>
        </a:p>
      </dgm:t>
    </dgm:pt>
    <dgm:pt modelId="{BED03ABC-D882-45C8-B244-8014D464807C}" type="parTrans" cxnId="{85D4E62D-587D-4B0F-9849-CBC29C0A0B33}">
      <dgm:prSet/>
      <dgm:spPr/>
      <dgm:t>
        <a:bodyPr/>
        <a:lstStyle/>
        <a:p>
          <a:endParaRPr lang="fi-FI"/>
        </a:p>
      </dgm:t>
    </dgm:pt>
    <dgm:pt modelId="{EE720C88-CD10-4456-8B06-F614C83AB47D}" type="sibTrans" cxnId="{85D4E62D-587D-4B0F-9849-CBC29C0A0B33}">
      <dgm:prSet/>
      <dgm:spPr/>
      <dgm:t>
        <a:bodyPr/>
        <a:lstStyle/>
        <a:p>
          <a:endParaRPr lang="fi-FI"/>
        </a:p>
      </dgm:t>
    </dgm:pt>
    <dgm:pt modelId="{F7E33B3C-369F-4A8A-A8F6-44612133A5EC}" type="pres">
      <dgm:prSet presAssocID="{27D73F5B-6FB8-45AC-8D80-D6C2943C00AC}" presName="Name0" presStyleCnt="0">
        <dgm:presLayoutVars>
          <dgm:chPref val="1"/>
          <dgm:dir/>
          <dgm:animOne val="branch"/>
          <dgm:animLvl val="lvl"/>
          <dgm:resizeHandles/>
        </dgm:presLayoutVars>
      </dgm:prSet>
      <dgm:spPr/>
    </dgm:pt>
    <dgm:pt modelId="{04971324-BE16-4A82-85B8-AC4DEB123582}" type="pres">
      <dgm:prSet presAssocID="{973BD21B-1511-48BF-8F3E-25BCA134D987}" presName="vertOne" presStyleCnt="0"/>
      <dgm:spPr/>
    </dgm:pt>
    <dgm:pt modelId="{330DA416-FC57-42D5-911D-9B46C6E8FC59}" type="pres">
      <dgm:prSet presAssocID="{973BD21B-1511-48BF-8F3E-25BCA134D987}" presName="txOne" presStyleLbl="node0" presStyleIdx="0" presStyleCnt="1" custScaleX="99944" custLinFactY="-8668" custLinFactNeighborX="2256" custLinFactNeighborY="-100000">
        <dgm:presLayoutVars>
          <dgm:chPref val="3"/>
        </dgm:presLayoutVars>
      </dgm:prSet>
      <dgm:spPr/>
    </dgm:pt>
    <dgm:pt modelId="{3068E08B-3877-44B8-B64A-AEC4441FD37C}" type="pres">
      <dgm:prSet presAssocID="{973BD21B-1511-48BF-8F3E-25BCA134D987}" presName="parTransOne" presStyleCnt="0"/>
      <dgm:spPr/>
    </dgm:pt>
    <dgm:pt modelId="{13391264-FDB2-4602-B8CA-B3FECAB77418}" type="pres">
      <dgm:prSet presAssocID="{973BD21B-1511-48BF-8F3E-25BCA134D987}" presName="horzOne" presStyleCnt="0"/>
      <dgm:spPr/>
    </dgm:pt>
    <dgm:pt modelId="{7689E447-3DF8-4232-85B8-45383840E75A}" type="pres">
      <dgm:prSet presAssocID="{B036A0DE-3A25-46A2-9E9E-369D0EC295D2}" presName="vertTwo" presStyleCnt="0"/>
      <dgm:spPr/>
    </dgm:pt>
    <dgm:pt modelId="{130AF1A2-6240-4F86-9016-88EBA73078E4}" type="pres">
      <dgm:prSet presAssocID="{B036A0DE-3A25-46A2-9E9E-369D0EC295D2}" presName="txTwo" presStyleLbl="node2" presStyleIdx="0" presStyleCnt="2" custScaleX="104948" custLinFactNeighborX="-16031" custLinFactNeighborY="-26226">
        <dgm:presLayoutVars>
          <dgm:chPref val="3"/>
        </dgm:presLayoutVars>
      </dgm:prSet>
      <dgm:spPr/>
    </dgm:pt>
    <dgm:pt modelId="{35ED60F3-FD8F-443B-A96A-76509EE900D7}" type="pres">
      <dgm:prSet presAssocID="{B036A0DE-3A25-46A2-9E9E-369D0EC295D2}" presName="parTransTwo" presStyleCnt="0"/>
      <dgm:spPr/>
    </dgm:pt>
    <dgm:pt modelId="{9C8455F4-7057-4FB7-B841-880C3FC11E18}" type="pres">
      <dgm:prSet presAssocID="{B036A0DE-3A25-46A2-9E9E-369D0EC295D2}" presName="horzTwo" presStyleCnt="0"/>
      <dgm:spPr/>
    </dgm:pt>
    <dgm:pt modelId="{4CE79DAF-518C-4115-A9B2-6724032B8763}" type="pres">
      <dgm:prSet presAssocID="{145480C7-ABC1-4881-866B-4C4471A25EFA}" presName="vertThree" presStyleCnt="0"/>
      <dgm:spPr/>
    </dgm:pt>
    <dgm:pt modelId="{A9FDA5D3-5A99-4179-8B1D-25C08AC5ED65}" type="pres">
      <dgm:prSet presAssocID="{145480C7-ABC1-4881-866B-4C4471A25EFA}" presName="txThree" presStyleLbl="node3" presStyleIdx="0" presStyleCnt="4" custLinFactNeighborX="-5478" custLinFactNeighborY="5561">
        <dgm:presLayoutVars>
          <dgm:chPref val="3"/>
        </dgm:presLayoutVars>
      </dgm:prSet>
      <dgm:spPr/>
    </dgm:pt>
    <dgm:pt modelId="{ABCE36E6-1121-4929-922C-030F9A087E05}" type="pres">
      <dgm:prSet presAssocID="{145480C7-ABC1-4881-866B-4C4471A25EFA}" presName="horzThree" presStyleCnt="0"/>
      <dgm:spPr/>
    </dgm:pt>
    <dgm:pt modelId="{19732666-3546-4975-80C7-04D5F683AA89}" type="pres">
      <dgm:prSet presAssocID="{2731E9B5-82B9-42E5-AF3D-8CD40AEFEA80}" presName="sibSpaceThree" presStyleCnt="0"/>
      <dgm:spPr/>
    </dgm:pt>
    <dgm:pt modelId="{394D4926-E360-4FE2-8CE2-C25E4C2AA25E}" type="pres">
      <dgm:prSet presAssocID="{ED75973E-80B2-46CC-B817-7B6013A49C9F}" presName="vertThree" presStyleCnt="0"/>
      <dgm:spPr/>
    </dgm:pt>
    <dgm:pt modelId="{107F1401-3F7E-4C22-9B19-BD3B0B09E5E8}" type="pres">
      <dgm:prSet presAssocID="{ED75973E-80B2-46CC-B817-7B6013A49C9F}" presName="txThree" presStyleLbl="node3" presStyleIdx="1" presStyleCnt="4" custLinFactNeighborX="-1263" custLinFactNeighborY="18186">
        <dgm:presLayoutVars>
          <dgm:chPref val="3"/>
        </dgm:presLayoutVars>
      </dgm:prSet>
      <dgm:spPr/>
    </dgm:pt>
    <dgm:pt modelId="{0E4B42D0-813E-467A-B454-815907F63721}" type="pres">
      <dgm:prSet presAssocID="{ED75973E-80B2-46CC-B817-7B6013A49C9F}" presName="horzThree" presStyleCnt="0"/>
      <dgm:spPr/>
    </dgm:pt>
    <dgm:pt modelId="{9847871B-A127-4653-AAA9-4DD9759948AD}" type="pres">
      <dgm:prSet presAssocID="{641FA1A9-0F98-4150-A869-8D16CE36DE92}" presName="sibSpaceTwo" presStyleCnt="0"/>
      <dgm:spPr/>
    </dgm:pt>
    <dgm:pt modelId="{8E9F9434-A087-4A36-8A80-56079B09CD98}" type="pres">
      <dgm:prSet presAssocID="{1A888DD0-E6D4-4735-82A8-D0F65DB7ECA5}" presName="vertTwo" presStyleCnt="0"/>
      <dgm:spPr/>
    </dgm:pt>
    <dgm:pt modelId="{A681D09A-3405-4653-BD4C-78670C3929E0}" type="pres">
      <dgm:prSet presAssocID="{1A888DD0-E6D4-4735-82A8-D0F65DB7ECA5}" presName="txTwo" presStyleLbl="node2" presStyleIdx="1" presStyleCnt="2" custScaleX="108923" custLinFactNeighborX="-277" custLinFactNeighborY="-39807">
        <dgm:presLayoutVars>
          <dgm:chPref val="3"/>
        </dgm:presLayoutVars>
      </dgm:prSet>
      <dgm:spPr/>
    </dgm:pt>
    <dgm:pt modelId="{3D918E06-F823-456D-A5FE-011C5FEFE4BF}" type="pres">
      <dgm:prSet presAssocID="{1A888DD0-E6D4-4735-82A8-D0F65DB7ECA5}" presName="parTransTwo" presStyleCnt="0"/>
      <dgm:spPr/>
    </dgm:pt>
    <dgm:pt modelId="{B72A38B0-1AB5-4523-95EA-D9299FA44B87}" type="pres">
      <dgm:prSet presAssocID="{1A888DD0-E6D4-4735-82A8-D0F65DB7ECA5}" presName="horzTwo" presStyleCnt="0"/>
      <dgm:spPr/>
    </dgm:pt>
    <dgm:pt modelId="{3E97031F-6311-4038-9D53-55C6FEE9BBAF}" type="pres">
      <dgm:prSet presAssocID="{C5B6A7BC-A896-45BB-9774-7AB083AEA363}" presName="vertThree" presStyleCnt="0"/>
      <dgm:spPr/>
    </dgm:pt>
    <dgm:pt modelId="{E8BE6EFE-9C31-4A28-84F2-9E5207F466D9}" type="pres">
      <dgm:prSet presAssocID="{C5B6A7BC-A896-45BB-9774-7AB083AEA363}" presName="txThree" presStyleLbl="node3" presStyleIdx="2" presStyleCnt="4" custLinFactNeighborX="-10471" custLinFactNeighborY="33631">
        <dgm:presLayoutVars>
          <dgm:chPref val="3"/>
        </dgm:presLayoutVars>
      </dgm:prSet>
      <dgm:spPr/>
    </dgm:pt>
    <dgm:pt modelId="{671437E4-B218-486D-B085-F2E13312DC56}" type="pres">
      <dgm:prSet presAssocID="{C5B6A7BC-A896-45BB-9774-7AB083AEA363}" presName="horzThree" presStyleCnt="0"/>
      <dgm:spPr/>
    </dgm:pt>
    <dgm:pt modelId="{8896997C-82C6-403D-8128-FFA180801FEF}" type="pres">
      <dgm:prSet presAssocID="{A9591916-6DBC-467A-93BF-8583514D88DF}" presName="sibSpaceThree" presStyleCnt="0"/>
      <dgm:spPr/>
    </dgm:pt>
    <dgm:pt modelId="{3F6CE48B-9956-4290-8B8E-70EB7C92B19A}" type="pres">
      <dgm:prSet presAssocID="{CDD7D183-CA79-4060-B6C7-DC0B8DE0A93C}" presName="vertThree" presStyleCnt="0"/>
      <dgm:spPr/>
    </dgm:pt>
    <dgm:pt modelId="{625EE009-2C88-4E4D-A070-78037784E373}" type="pres">
      <dgm:prSet presAssocID="{CDD7D183-CA79-4060-B6C7-DC0B8DE0A93C}" presName="txThree" presStyleLbl="node3" presStyleIdx="3" presStyleCnt="4" custScaleX="107351" custLinFactNeighborX="-3008" custLinFactNeighborY="27661">
        <dgm:presLayoutVars>
          <dgm:chPref val="3"/>
        </dgm:presLayoutVars>
      </dgm:prSet>
      <dgm:spPr/>
    </dgm:pt>
    <dgm:pt modelId="{94240B06-78B7-4E70-830A-A501B8B599A7}" type="pres">
      <dgm:prSet presAssocID="{CDD7D183-CA79-4060-B6C7-DC0B8DE0A93C}" presName="horzThree" presStyleCnt="0"/>
      <dgm:spPr/>
    </dgm:pt>
  </dgm:ptLst>
  <dgm:cxnLst>
    <dgm:cxn modelId="{B07C9702-3EBC-45C3-83D0-3E0F0AC46BBC}" srcId="{27D73F5B-6FB8-45AC-8D80-D6C2943C00AC}" destId="{973BD21B-1511-48BF-8F3E-25BCA134D987}" srcOrd="0" destOrd="0" parTransId="{C59A615F-8776-4EC2-A0F5-7A880DF9FB4F}" sibTransId="{9002B7EB-3F95-47A4-9B7A-1E7C8A1B56AA}"/>
    <dgm:cxn modelId="{95707B10-C16A-4BA6-BD19-7073EF72BAFF}" srcId="{B036A0DE-3A25-46A2-9E9E-369D0EC295D2}" destId="{145480C7-ABC1-4881-866B-4C4471A25EFA}" srcOrd="0" destOrd="0" parTransId="{935B6882-4DB9-48C2-9B42-2028F084A6F8}" sibTransId="{2731E9B5-82B9-42E5-AF3D-8CD40AEFEA80}"/>
    <dgm:cxn modelId="{6220611F-75F5-4D44-A0AA-57F2C74BE364}" srcId="{973BD21B-1511-48BF-8F3E-25BCA134D987}" destId="{B036A0DE-3A25-46A2-9E9E-369D0EC295D2}" srcOrd="0" destOrd="0" parTransId="{5A790705-EC14-4BEB-80F0-91F135A1E0C7}" sibTransId="{641FA1A9-0F98-4150-A869-8D16CE36DE92}"/>
    <dgm:cxn modelId="{3A9E1328-1CC3-4B79-BC72-419BEE07EAAA}" type="presOf" srcId="{CDD7D183-CA79-4060-B6C7-DC0B8DE0A93C}" destId="{625EE009-2C88-4E4D-A070-78037784E373}" srcOrd="0" destOrd="0" presId="urn:microsoft.com/office/officeart/2005/8/layout/hierarchy4"/>
    <dgm:cxn modelId="{0385362D-6535-47E7-9D49-FF4BF1C33CFB}" type="presOf" srcId="{1A888DD0-E6D4-4735-82A8-D0F65DB7ECA5}" destId="{A681D09A-3405-4653-BD4C-78670C3929E0}" srcOrd="0" destOrd="0" presId="urn:microsoft.com/office/officeart/2005/8/layout/hierarchy4"/>
    <dgm:cxn modelId="{85D4E62D-587D-4B0F-9849-CBC29C0A0B33}" srcId="{1A888DD0-E6D4-4735-82A8-D0F65DB7ECA5}" destId="{CDD7D183-CA79-4060-B6C7-DC0B8DE0A93C}" srcOrd="1" destOrd="0" parTransId="{BED03ABC-D882-45C8-B244-8014D464807C}" sibTransId="{EE720C88-CD10-4456-8B06-F614C83AB47D}"/>
    <dgm:cxn modelId="{86172630-79CD-48F5-9976-8DA92F0DF6EA}" type="presOf" srcId="{ED75973E-80B2-46CC-B817-7B6013A49C9F}" destId="{107F1401-3F7E-4C22-9B19-BD3B0B09E5E8}" srcOrd="0" destOrd="0" presId="urn:microsoft.com/office/officeart/2005/8/layout/hierarchy4"/>
    <dgm:cxn modelId="{94D4B758-D867-47B5-810B-D7F2ABF2AC10}" srcId="{1A888DD0-E6D4-4735-82A8-D0F65DB7ECA5}" destId="{C5B6A7BC-A896-45BB-9774-7AB083AEA363}" srcOrd="0" destOrd="0" parTransId="{CBF9F66D-2FC9-46C2-9627-2713B579DA80}" sibTransId="{A9591916-6DBC-467A-93BF-8583514D88DF}"/>
    <dgm:cxn modelId="{65CC2480-281E-487A-9842-58877504045E}" type="presOf" srcId="{973BD21B-1511-48BF-8F3E-25BCA134D987}" destId="{330DA416-FC57-42D5-911D-9B46C6E8FC59}" srcOrd="0" destOrd="0" presId="urn:microsoft.com/office/officeart/2005/8/layout/hierarchy4"/>
    <dgm:cxn modelId="{00982687-6B29-4B95-B7A0-30ACDAAA1AB5}" type="presOf" srcId="{27D73F5B-6FB8-45AC-8D80-D6C2943C00AC}" destId="{F7E33B3C-369F-4A8A-A8F6-44612133A5EC}" srcOrd="0" destOrd="0" presId="urn:microsoft.com/office/officeart/2005/8/layout/hierarchy4"/>
    <dgm:cxn modelId="{A7F3E1A4-A7D4-407A-BBE7-26BF0C97A3D7}" srcId="{973BD21B-1511-48BF-8F3E-25BCA134D987}" destId="{1A888DD0-E6D4-4735-82A8-D0F65DB7ECA5}" srcOrd="1" destOrd="0" parTransId="{A78ECB84-62A3-426E-8835-EB42AEB0050C}" sibTransId="{CAC149A9-824C-4F21-91CD-D7F76F1ECA40}"/>
    <dgm:cxn modelId="{B7F4E0E0-7296-47AD-9F52-670E54F8AE11}" srcId="{B036A0DE-3A25-46A2-9E9E-369D0EC295D2}" destId="{ED75973E-80B2-46CC-B817-7B6013A49C9F}" srcOrd="1" destOrd="0" parTransId="{BC156662-5335-4394-939D-B5B9544D2DE1}" sibTransId="{A97C31B6-89DE-4275-AE94-5D88857091B3}"/>
    <dgm:cxn modelId="{1E767EE4-D155-4903-A811-95612EA451D0}" type="presOf" srcId="{145480C7-ABC1-4881-866B-4C4471A25EFA}" destId="{A9FDA5D3-5A99-4179-8B1D-25C08AC5ED65}" srcOrd="0" destOrd="0" presId="urn:microsoft.com/office/officeart/2005/8/layout/hierarchy4"/>
    <dgm:cxn modelId="{645996F0-1849-4201-A040-A98B5F3E04C9}" type="presOf" srcId="{C5B6A7BC-A896-45BB-9774-7AB083AEA363}" destId="{E8BE6EFE-9C31-4A28-84F2-9E5207F466D9}" srcOrd="0" destOrd="0" presId="urn:microsoft.com/office/officeart/2005/8/layout/hierarchy4"/>
    <dgm:cxn modelId="{A1C59BFC-B16A-42B3-B7F8-7A98C22066CB}" type="presOf" srcId="{B036A0DE-3A25-46A2-9E9E-369D0EC295D2}" destId="{130AF1A2-6240-4F86-9016-88EBA73078E4}" srcOrd="0" destOrd="0" presId="urn:microsoft.com/office/officeart/2005/8/layout/hierarchy4"/>
    <dgm:cxn modelId="{EB7EA0F1-BF59-40E4-A3C2-2D6CA8F5B37C}" type="presParOf" srcId="{F7E33B3C-369F-4A8A-A8F6-44612133A5EC}" destId="{04971324-BE16-4A82-85B8-AC4DEB123582}" srcOrd="0" destOrd="0" presId="urn:microsoft.com/office/officeart/2005/8/layout/hierarchy4"/>
    <dgm:cxn modelId="{D480CF9C-6112-4480-A732-9367C0E18556}" type="presParOf" srcId="{04971324-BE16-4A82-85B8-AC4DEB123582}" destId="{330DA416-FC57-42D5-911D-9B46C6E8FC59}" srcOrd="0" destOrd="0" presId="urn:microsoft.com/office/officeart/2005/8/layout/hierarchy4"/>
    <dgm:cxn modelId="{7C83953F-FBA6-425C-B12F-55A5F7CEF3BA}" type="presParOf" srcId="{04971324-BE16-4A82-85B8-AC4DEB123582}" destId="{3068E08B-3877-44B8-B64A-AEC4441FD37C}" srcOrd="1" destOrd="0" presId="urn:microsoft.com/office/officeart/2005/8/layout/hierarchy4"/>
    <dgm:cxn modelId="{9A357F23-E070-4D91-B474-53414D3F0E04}" type="presParOf" srcId="{04971324-BE16-4A82-85B8-AC4DEB123582}" destId="{13391264-FDB2-4602-B8CA-B3FECAB77418}" srcOrd="2" destOrd="0" presId="urn:microsoft.com/office/officeart/2005/8/layout/hierarchy4"/>
    <dgm:cxn modelId="{55381626-5127-441C-A9D5-C485B76AA49F}" type="presParOf" srcId="{13391264-FDB2-4602-B8CA-B3FECAB77418}" destId="{7689E447-3DF8-4232-85B8-45383840E75A}" srcOrd="0" destOrd="0" presId="urn:microsoft.com/office/officeart/2005/8/layout/hierarchy4"/>
    <dgm:cxn modelId="{AE66A849-4A37-4934-931F-98058AD4AA95}" type="presParOf" srcId="{7689E447-3DF8-4232-85B8-45383840E75A}" destId="{130AF1A2-6240-4F86-9016-88EBA73078E4}" srcOrd="0" destOrd="0" presId="urn:microsoft.com/office/officeart/2005/8/layout/hierarchy4"/>
    <dgm:cxn modelId="{03BA55B8-0649-4032-B0EA-5AF3E6A91A7D}" type="presParOf" srcId="{7689E447-3DF8-4232-85B8-45383840E75A}" destId="{35ED60F3-FD8F-443B-A96A-76509EE900D7}" srcOrd="1" destOrd="0" presId="urn:microsoft.com/office/officeart/2005/8/layout/hierarchy4"/>
    <dgm:cxn modelId="{BC90331B-8CF8-4DC2-AD84-B21D3402B9F7}" type="presParOf" srcId="{7689E447-3DF8-4232-85B8-45383840E75A}" destId="{9C8455F4-7057-4FB7-B841-880C3FC11E18}" srcOrd="2" destOrd="0" presId="urn:microsoft.com/office/officeart/2005/8/layout/hierarchy4"/>
    <dgm:cxn modelId="{0D1DF0EB-0CB0-4FB1-BAC5-151F09FD5FB3}" type="presParOf" srcId="{9C8455F4-7057-4FB7-B841-880C3FC11E18}" destId="{4CE79DAF-518C-4115-A9B2-6724032B8763}" srcOrd="0" destOrd="0" presId="urn:microsoft.com/office/officeart/2005/8/layout/hierarchy4"/>
    <dgm:cxn modelId="{042C09A3-CF74-4D8A-B520-B4D433FBE12B}" type="presParOf" srcId="{4CE79DAF-518C-4115-A9B2-6724032B8763}" destId="{A9FDA5D3-5A99-4179-8B1D-25C08AC5ED65}" srcOrd="0" destOrd="0" presId="urn:microsoft.com/office/officeart/2005/8/layout/hierarchy4"/>
    <dgm:cxn modelId="{BAA92044-C06B-4544-9046-ED9C8095DE6A}" type="presParOf" srcId="{4CE79DAF-518C-4115-A9B2-6724032B8763}" destId="{ABCE36E6-1121-4929-922C-030F9A087E05}" srcOrd="1" destOrd="0" presId="urn:microsoft.com/office/officeart/2005/8/layout/hierarchy4"/>
    <dgm:cxn modelId="{3B37B57E-C9C0-468B-B8C0-102ABB67FB68}" type="presParOf" srcId="{9C8455F4-7057-4FB7-B841-880C3FC11E18}" destId="{19732666-3546-4975-80C7-04D5F683AA89}" srcOrd="1" destOrd="0" presId="urn:microsoft.com/office/officeart/2005/8/layout/hierarchy4"/>
    <dgm:cxn modelId="{25A359B5-6BA5-4568-A08C-9739126D455E}" type="presParOf" srcId="{9C8455F4-7057-4FB7-B841-880C3FC11E18}" destId="{394D4926-E360-4FE2-8CE2-C25E4C2AA25E}" srcOrd="2" destOrd="0" presId="urn:microsoft.com/office/officeart/2005/8/layout/hierarchy4"/>
    <dgm:cxn modelId="{8344A876-CECC-4F48-B1CD-944442A0B6E2}" type="presParOf" srcId="{394D4926-E360-4FE2-8CE2-C25E4C2AA25E}" destId="{107F1401-3F7E-4C22-9B19-BD3B0B09E5E8}" srcOrd="0" destOrd="0" presId="urn:microsoft.com/office/officeart/2005/8/layout/hierarchy4"/>
    <dgm:cxn modelId="{3CC8B2E0-DA83-468F-B55A-A56EB10FC3A2}" type="presParOf" srcId="{394D4926-E360-4FE2-8CE2-C25E4C2AA25E}" destId="{0E4B42D0-813E-467A-B454-815907F63721}" srcOrd="1" destOrd="0" presId="urn:microsoft.com/office/officeart/2005/8/layout/hierarchy4"/>
    <dgm:cxn modelId="{E7119545-A72F-4D65-98B7-C5AA88241311}" type="presParOf" srcId="{13391264-FDB2-4602-B8CA-B3FECAB77418}" destId="{9847871B-A127-4653-AAA9-4DD9759948AD}" srcOrd="1" destOrd="0" presId="urn:microsoft.com/office/officeart/2005/8/layout/hierarchy4"/>
    <dgm:cxn modelId="{312AE7D0-BBDA-4E3F-B82E-155A8798A344}" type="presParOf" srcId="{13391264-FDB2-4602-B8CA-B3FECAB77418}" destId="{8E9F9434-A087-4A36-8A80-56079B09CD98}" srcOrd="2" destOrd="0" presId="urn:microsoft.com/office/officeart/2005/8/layout/hierarchy4"/>
    <dgm:cxn modelId="{D906A4D6-7503-4DEB-9F0F-0DAFF17C7504}" type="presParOf" srcId="{8E9F9434-A087-4A36-8A80-56079B09CD98}" destId="{A681D09A-3405-4653-BD4C-78670C3929E0}" srcOrd="0" destOrd="0" presId="urn:microsoft.com/office/officeart/2005/8/layout/hierarchy4"/>
    <dgm:cxn modelId="{1E39A7F6-F4F8-42BC-977B-9FB73E959626}" type="presParOf" srcId="{8E9F9434-A087-4A36-8A80-56079B09CD98}" destId="{3D918E06-F823-456D-A5FE-011C5FEFE4BF}" srcOrd="1" destOrd="0" presId="urn:microsoft.com/office/officeart/2005/8/layout/hierarchy4"/>
    <dgm:cxn modelId="{C0EA0648-BA38-42D1-BEC6-DF168DA9FE94}" type="presParOf" srcId="{8E9F9434-A087-4A36-8A80-56079B09CD98}" destId="{B72A38B0-1AB5-4523-95EA-D9299FA44B87}" srcOrd="2" destOrd="0" presId="urn:microsoft.com/office/officeart/2005/8/layout/hierarchy4"/>
    <dgm:cxn modelId="{0CB5CE8E-B88F-4712-A0AC-BA577D512897}" type="presParOf" srcId="{B72A38B0-1AB5-4523-95EA-D9299FA44B87}" destId="{3E97031F-6311-4038-9D53-55C6FEE9BBAF}" srcOrd="0" destOrd="0" presId="urn:microsoft.com/office/officeart/2005/8/layout/hierarchy4"/>
    <dgm:cxn modelId="{0556463D-E466-4D31-BB08-ED924C6BCCC0}" type="presParOf" srcId="{3E97031F-6311-4038-9D53-55C6FEE9BBAF}" destId="{E8BE6EFE-9C31-4A28-84F2-9E5207F466D9}" srcOrd="0" destOrd="0" presId="urn:microsoft.com/office/officeart/2005/8/layout/hierarchy4"/>
    <dgm:cxn modelId="{23D2A2EF-7B72-4C86-A7FB-AF8344EAB42A}" type="presParOf" srcId="{3E97031F-6311-4038-9D53-55C6FEE9BBAF}" destId="{671437E4-B218-486D-B085-F2E13312DC56}" srcOrd="1" destOrd="0" presId="urn:microsoft.com/office/officeart/2005/8/layout/hierarchy4"/>
    <dgm:cxn modelId="{B4693E06-FD04-4610-93B7-BA4E83B8DD8D}" type="presParOf" srcId="{B72A38B0-1AB5-4523-95EA-D9299FA44B87}" destId="{8896997C-82C6-403D-8128-FFA180801FEF}" srcOrd="1" destOrd="0" presId="urn:microsoft.com/office/officeart/2005/8/layout/hierarchy4"/>
    <dgm:cxn modelId="{B6774726-1A37-4EE2-B929-08A1F11890B5}" type="presParOf" srcId="{B72A38B0-1AB5-4523-95EA-D9299FA44B87}" destId="{3F6CE48B-9956-4290-8B8E-70EB7C92B19A}" srcOrd="2" destOrd="0" presId="urn:microsoft.com/office/officeart/2005/8/layout/hierarchy4"/>
    <dgm:cxn modelId="{98F82B52-AEC5-45F0-A5E2-8290A100F9F4}" type="presParOf" srcId="{3F6CE48B-9956-4290-8B8E-70EB7C92B19A}" destId="{625EE009-2C88-4E4D-A070-78037784E373}" srcOrd="0" destOrd="0" presId="urn:microsoft.com/office/officeart/2005/8/layout/hierarchy4"/>
    <dgm:cxn modelId="{7B960686-E4A9-4643-89F5-B4943C5E9452}" type="presParOf" srcId="{3F6CE48B-9956-4290-8B8E-70EB7C92B19A}" destId="{94240B06-78B7-4E70-830A-A501B8B599A7}" srcOrd="1" destOrd="0" presId="urn:microsoft.com/office/officeart/2005/8/layout/hierarchy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DA416-FC57-42D5-911D-9B46C6E8FC59}">
      <dsp:nvSpPr>
        <dsp:cNvPr id="0" name=""/>
        <dsp:cNvSpPr/>
      </dsp:nvSpPr>
      <dsp:spPr>
        <a:xfrm>
          <a:off x="4189" y="0"/>
          <a:ext cx="8641174" cy="1556719"/>
        </a:xfrm>
        <a:prstGeom prst="roundRect">
          <a:avLst>
            <a:gd name="adj" fmla="val 10000"/>
          </a:avLst>
        </a:prstGeom>
        <a:solidFill>
          <a:schemeClr val="accent3"/>
        </a:solidFill>
        <a:ln w="12700" cap="flat" cmpd="sng" algn="ctr">
          <a:solidFill>
            <a:schemeClr val="accent1"/>
          </a:solidFill>
          <a:prstDash val="solid"/>
          <a:miter lim="800000"/>
        </a:ln>
        <a:effectLst/>
      </dsp:spPr>
      <dsp:style>
        <a:lnRef idx="2">
          <a:schemeClr val="accent1"/>
        </a:lnRef>
        <a:fillRef idx="1">
          <a:schemeClr val="lt1"/>
        </a:fillRef>
        <a:effectRef idx="0">
          <a:schemeClr val="accent1"/>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fi-FI" sz="3500" kern="1200" dirty="0"/>
            <a:t>Keskusliitto</a:t>
          </a:r>
        </a:p>
        <a:p>
          <a:pPr marL="0" lvl="0" indent="0" algn="ctr" defTabSz="1555750">
            <a:lnSpc>
              <a:spcPct val="90000"/>
            </a:lnSpc>
            <a:spcBef>
              <a:spcPct val="0"/>
            </a:spcBef>
            <a:spcAft>
              <a:spcPct val="35000"/>
            </a:spcAft>
            <a:buNone/>
          </a:pPr>
          <a:r>
            <a:rPr lang="fi-FI" sz="3500" kern="1200" dirty="0"/>
            <a:t>(jäseninä alueelliset liitot / piirit) </a:t>
          </a:r>
        </a:p>
      </dsp:txBody>
      <dsp:txXfrm>
        <a:off x="49784" y="45595"/>
        <a:ext cx="8549984" cy="1465529"/>
      </dsp:txXfrm>
    </dsp:sp>
    <dsp:sp modelId="{130AF1A2-6240-4F86-9016-88EBA73078E4}">
      <dsp:nvSpPr>
        <dsp:cNvPr id="0" name=""/>
        <dsp:cNvSpPr/>
      </dsp:nvSpPr>
      <dsp:spPr>
        <a:xfrm>
          <a:off x="0" y="1668765"/>
          <a:ext cx="4081060" cy="1556719"/>
        </a:xfrm>
        <a:prstGeom prst="roundRect">
          <a:avLst>
            <a:gd name="adj" fmla="val 10000"/>
          </a:avLst>
        </a:prstGeom>
        <a:solidFill>
          <a:schemeClr val="accent4">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kern="1200" dirty="0">
              <a:solidFill>
                <a:schemeClr val="tx1"/>
              </a:solidFill>
            </a:rPr>
            <a:t>Alueellinen liitto / piiri</a:t>
          </a:r>
          <a:br>
            <a:rPr lang="fi-FI" sz="2900" kern="1200" dirty="0">
              <a:solidFill>
                <a:schemeClr val="tx1"/>
              </a:solidFill>
            </a:rPr>
          </a:br>
          <a:r>
            <a:rPr lang="fi-FI" sz="2000" kern="1200" dirty="0">
              <a:solidFill>
                <a:schemeClr val="tx1"/>
              </a:solidFill>
            </a:rPr>
            <a:t>(jäseninä paikallisyhdistykset)</a:t>
          </a:r>
        </a:p>
      </dsp:txBody>
      <dsp:txXfrm>
        <a:off x="45595" y="1714360"/>
        <a:ext cx="3989870" cy="1465529"/>
      </dsp:txXfrm>
    </dsp:sp>
    <dsp:sp modelId="{A9FDA5D3-5A99-4179-8B1D-25C08AC5ED65}">
      <dsp:nvSpPr>
        <dsp:cNvPr id="0" name=""/>
        <dsp:cNvSpPr/>
      </dsp:nvSpPr>
      <dsp:spPr>
        <a:xfrm>
          <a:off x="0" y="3417012"/>
          <a:ext cx="1904333" cy="15567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Paikallisyhdistys</a:t>
          </a:r>
        </a:p>
        <a:p>
          <a:pPr marL="0" lvl="0" indent="0" algn="ctr" defTabSz="755650">
            <a:lnSpc>
              <a:spcPct val="90000"/>
            </a:lnSpc>
            <a:spcBef>
              <a:spcPct val="0"/>
            </a:spcBef>
            <a:spcAft>
              <a:spcPct val="35000"/>
            </a:spcAft>
            <a:buNone/>
          </a:pPr>
          <a:r>
            <a:rPr lang="fi-FI" sz="1700" kern="1200" dirty="0"/>
            <a:t>(jäseninä ihmiset)</a:t>
          </a:r>
        </a:p>
      </dsp:txBody>
      <dsp:txXfrm>
        <a:off x="45595" y="3462607"/>
        <a:ext cx="1813143" cy="1465529"/>
      </dsp:txXfrm>
    </dsp:sp>
    <dsp:sp modelId="{107F1401-3F7E-4C22-9B19-BD3B0B09E5E8}">
      <dsp:nvSpPr>
        <dsp:cNvPr id="0" name=""/>
        <dsp:cNvSpPr/>
      </dsp:nvSpPr>
      <dsp:spPr>
        <a:xfrm>
          <a:off x="2064582" y="3417012"/>
          <a:ext cx="1904333" cy="15567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Paikallisyhdistys</a:t>
          </a:r>
        </a:p>
      </dsp:txBody>
      <dsp:txXfrm>
        <a:off x="2110177" y="3462607"/>
        <a:ext cx="1813143" cy="1465529"/>
      </dsp:txXfrm>
    </dsp:sp>
    <dsp:sp modelId="{A681D09A-3405-4653-BD4C-78670C3929E0}">
      <dsp:nvSpPr>
        <dsp:cNvPr id="0" name=""/>
        <dsp:cNvSpPr/>
      </dsp:nvSpPr>
      <dsp:spPr>
        <a:xfrm>
          <a:off x="4237978" y="1648186"/>
          <a:ext cx="4388112" cy="1556719"/>
        </a:xfrm>
        <a:prstGeom prst="roundRect">
          <a:avLst>
            <a:gd name="adj" fmla="val 10000"/>
          </a:avLst>
        </a:prstGeom>
        <a:solidFill>
          <a:schemeClr val="accent4">
            <a:lumMod val="9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i-FI" sz="2800" kern="1200" dirty="0">
              <a:solidFill>
                <a:schemeClr val="tx1"/>
              </a:solidFill>
            </a:rPr>
            <a:t>Alueellinen liitto / piiri</a:t>
          </a:r>
        </a:p>
      </dsp:txBody>
      <dsp:txXfrm>
        <a:off x="4283573" y="1693781"/>
        <a:ext cx="4296922" cy="1465529"/>
      </dsp:txXfrm>
    </dsp:sp>
    <dsp:sp modelId="{E8BE6EFE-9C31-4A28-84F2-9E5207F466D9}">
      <dsp:nvSpPr>
        <dsp:cNvPr id="0" name=""/>
        <dsp:cNvSpPr/>
      </dsp:nvSpPr>
      <dsp:spPr>
        <a:xfrm>
          <a:off x="4229472" y="3417012"/>
          <a:ext cx="1904333" cy="15567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Paikallisyhdistys</a:t>
          </a:r>
        </a:p>
      </dsp:txBody>
      <dsp:txXfrm>
        <a:off x="4275067" y="3462607"/>
        <a:ext cx="1813143" cy="1465529"/>
      </dsp:txXfrm>
    </dsp:sp>
    <dsp:sp modelId="{625EE009-2C88-4E4D-A070-78037784E373}">
      <dsp:nvSpPr>
        <dsp:cNvPr id="0" name=""/>
        <dsp:cNvSpPr/>
      </dsp:nvSpPr>
      <dsp:spPr>
        <a:xfrm>
          <a:off x="6355909" y="3417012"/>
          <a:ext cx="2044321" cy="15567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i-FI" sz="1700" kern="1200" dirty="0"/>
            <a:t>Paikallisyhdistys</a:t>
          </a:r>
        </a:p>
      </dsp:txBody>
      <dsp:txXfrm>
        <a:off x="6401504" y="3462607"/>
        <a:ext cx="1953131" cy="146552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9099" cy="498932"/>
          </a:xfrm>
          <a:prstGeom prst="rect">
            <a:avLst/>
          </a:prstGeom>
        </p:spPr>
        <p:txBody>
          <a:bodyPr vert="horz" lIns="91577" tIns="45789" rIns="91577" bIns="45789" rtlCol="0"/>
          <a:lstStyle>
            <a:lvl1pPr algn="l">
              <a:defRPr sz="1200"/>
            </a:lvl1pPr>
          </a:lstStyle>
          <a:p>
            <a:endParaRPr lang="fi-FI"/>
          </a:p>
        </p:txBody>
      </p:sp>
      <p:sp>
        <p:nvSpPr>
          <p:cNvPr id="3" name="Päivämäärän paikkamerkki 2"/>
          <p:cNvSpPr>
            <a:spLocks noGrp="1"/>
          </p:cNvSpPr>
          <p:nvPr>
            <p:ph type="dt" idx="1"/>
          </p:nvPr>
        </p:nvSpPr>
        <p:spPr>
          <a:xfrm>
            <a:off x="3854940" y="0"/>
            <a:ext cx="2949099" cy="498932"/>
          </a:xfrm>
          <a:prstGeom prst="rect">
            <a:avLst/>
          </a:prstGeom>
        </p:spPr>
        <p:txBody>
          <a:bodyPr vert="horz" lIns="91577" tIns="45789" rIns="91577" bIns="45789" rtlCol="0"/>
          <a:lstStyle>
            <a:lvl1pPr algn="r">
              <a:defRPr sz="1200"/>
            </a:lvl1pPr>
          </a:lstStyle>
          <a:p>
            <a:fld id="{180C5F7F-431E-4F24-B6CB-12C5FFCC2BBF}" type="datetimeFigureOut">
              <a:rPr lang="fi-FI" smtClean="0"/>
              <a:t>17.4.2026</a:t>
            </a:fld>
            <a:endParaRPr lang="fi-FI"/>
          </a:p>
        </p:txBody>
      </p:sp>
      <p:sp>
        <p:nvSpPr>
          <p:cNvPr id="4" name="Dian kuvan paikkamerkki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577" tIns="45789" rIns="91577" bIns="45789" rtlCol="0" anchor="ctr"/>
          <a:lstStyle/>
          <a:p>
            <a:endParaRPr lang="fi-FI"/>
          </a:p>
        </p:txBody>
      </p:sp>
      <p:sp>
        <p:nvSpPr>
          <p:cNvPr id="5" name="Huomautusten paikkamerkki 4"/>
          <p:cNvSpPr>
            <a:spLocks noGrp="1"/>
          </p:cNvSpPr>
          <p:nvPr>
            <p:ph type="body" sz="quarter" idx="3"/>
          </p:nvPr>
        </p:nvSpPr>
        <p:spPr>
          <a:xfrm>
            <a:off x="680562" y="4785597"/>
            <a:ext cx="5444490" cy="3915490"/>
          </a:xfrm>
          <a:prstGeom prst="rect">
            <a:avLst/>
          </a:prstGeom>
        </p:spPr>
        <p:txBody>
          <a:bodyPr vert="horz" lIns="91577" tIns="45789" rIns="91577" bIns="45789"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45170"/>
            <a:ext cx="2949099" cy="498931"/>
          </a:xfrm>
          <a:prstGeom prst="rect">
            <a:avLst/>
          </a:prstGeom>
        </p:spPr>
        <p:txBody>
          <a:bodyPr vert="horz" lIns="91577" tIns="45789" rIns="91577" bIns="45789" rtlCol="0" anchor="b"/>
          <a:lstStyle>
            <a:lvl1pPr algn="l">
              <a:defRPr sz="1200"/>
            </a:lvl1pPr>
          </a:lstStyle>
          <a:p>
            <a:endParaRPr lang="fi-FI"/>
          </a:p>
        </p:txBody>
      </p:sp>
      <p:sp>
        <p:nvSpPr>
          <p:cNvPr id="7" name="Dian numeron paikkamerkki 6"/>
          <p:cNvSpPr>
            <a:spLocks noGrp="1"/>
          </p:cNvSpPr>
          <p:nvPr>
            <p:ph type="sldNum" sz="quarter" idx="5"/>
          </p:nvPr>
        </p:nvSpPr>
        <p:spPr>
          <a:xfrm>
            <a:off x="3854940" y="9445170"/>
            <a:ext cx="2949099" cy="498931"/>
          </a:xfrm>
          <a:prstGeom prst="rect">
            <a:avLst/>
          </a:prstGeom>
        </p:spPr>
        <p:txBody>
          <a:bodyPr vert="horz" lIns="91577" tIns="45789" rIns="91577" bIns="45789" rtlCol="0" anchor="b"/>
          <a:lstStyle>
            <a:lvl1pPr algn="r">
              <a:defRPr sz="1200"/>
            </a:lvl1pPr>
          </a:lstStyle>
          <a:p>
            <a:fld id="{48F5C47B-38B1-418F-BB44-FEEE7D6F8F81}" type="slidenum">
              <a:rPr lang="fi-FI" smtClean="0"/>
              <a:t>‹#›</a:t>
            </a:fld>
            <a:endParaRPr lang="fi-FI"/>
          </a:p>
        </p:txBody>
      </p:sp>
    </p:spTree>
    <p:extLst>
      <p:ext uri="{BB962C8B-B14F-4D97-AF65-F5344CB8AC3E}">
        <p14:creationId xmlns:p14="http://schemas.microsoft.com/office/powerpoint/2010/main" val="5407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inlex.fi/fi/laki/ajantasa/1989/19890503#a503-1989"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finlex.fi/fi/laki/ajantasa/1989/19890503#a8.7.2022-663" TargetMode="External"/><Relationship Id="rId5" Type="http://schemas.openxmlformats.org/officeDocument/2006/relationships/hyperlink" Target="https://www.finlex.fi/fi/laki/ajantasa/1989/19890503#a16.7.2010-678" TargetMode="External"/><Relationship Id="rId4" Type="http://schemas.openxmlformats.org/officeDocument/2006/relationships/hyperlink" Target="https://www.finlex.fi/fi/laki/ajantasa/1989/19890503#a3.2.2023-135"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Maaseudun Sivistysliiton turvallisemman tilan periaatteet. Voit käyttää vaihtoehtoisesti oman järjestösi </a:t>
            </a:r>
            <a:r>
              <a:rPr lang="fi-FI" dirty="0" err="1"/>
              <a:t>periaatteeita</a:t>
            </a:r>
            <a:r>
              <a:rPr lang="fi-FI" dirty="0"/>
              <a:t>.</a:t>
            </a:r>
          </a:p>
        </p:txBody>
      </p:sp>
      <p:sp>
        <p:nvSpPr>
          <p:cNvPr id="4" name="Dian numeron paikkamerkki 3"/>
          <p:cNvSpPr>
            <a:spLocks noGrp="1"/>
          </p:cNvSpPr>
          <p:nvPr>
            <p:ph type="sldNum" sz="quarter" idx="5"/>
          </p:nvPr>
        </p:nvSpPr>
        <p:spPr/>
        <p:txBody>
          <a:bodyPr/>
          <a:lstStyle/>
          <a:p>
            <a:fld id="{48F5C47B-38B1-418F-BB44-FEEE7D6F8F81}" type="slidenum">
              <a:rPr lang="fi-FI" smtClean="0"/>
              <a:t>2</a:t>
            </a:fld>
            <a:endParaRPr lang="fi-FI"/>
          </a:p>
        </p:txBody>
      </p:sp>
    </p:spTree>
    <p:extLst>
      <p:ext uri="{BB962C8B-B14F-4D97-AF65-F5344CB8AC3E}">
        <p14:creationId xmlns:p14="http://schemas.microsoft.com/office/powerpoint/2010/main" val="3721352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12</a:t>
            </a:fld>
            <a:endParaRPr lang="fi-FI"/>
          </a:p>
        </p:txBody>
      </p:sp>
    </p:spTree>
    <p:extLst>
      <p:ext uri="{BB962C8B-B14F-4D97-AF65-F5344CB8AC3E}">
        <p14:creationId xmlns:p14="http://schemas.microsoft.com/office/powerpoint/2010/main" val="1212064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dirty="0">
                <a:solidFill>
                  <a:srgbClr val="000000"/>
                </a:solidFill>
                <a:effectLst/>
                <a:latin typeface="Arial" panose="020B0604020202020204" pitchFamily="34" charset="0"/>
              </a:rPr>
              <a:t>PRH pitää yhdistysrekisteriä, johon merkitään rekisteröityjä yhdistyksiä koskevia tietoja. Rekisteriin merkitään esimerkiksi yhdistyksen säännöt ja nimenkirjoittajat eli henkilöt, joilla on oikeus toimia yhdistyksen puolesta.</a:t>
            </a:r>
          </a:p>
          <a:p>
            <a:pPr algn="l"/>
            <a:endParaRPr lang="fi-FI" b="0" i="0" dirty="0">
              <a:solidFill>
                <a:srgbClr val="000000"/>
              </a:solidFill>
              <a:effectLst/>
              <a:latin typeface="Arial" panose="020B0604020202020204" pitchFamily="34" charset="0"/>
            </a:endParaRPr>
          </a:p>
          <a:p>
            <a:pPr algn="l"/>
            <a:r>
              <a:rPr lang="fi-FI" b="0" i="0" dirty="0">
                <a:solidFill>
                  <a:srgbClr val="000000"/>
                </a:solidFill>
                <a:effectLst/>
                <a:latin typeface="Arial" panose="020B0604020202020204" pitchFamily="34" charset="0"/>
              </a:rPr>
              <a:t>Yhdistyksen täytyy huolehtia, että sen tiedot ovat ajantasaiset yhdistysrekisterissä. PRH tekee merkinnät pääsääntöisesti yhdistysrekisteriin ilmoitusten perusteella. </a:t>
            </a:r>
          </a:p>
          <a:p>
            <a:pPr defTabSz="915383">
              <a:defRPr/>
            </a:pPr>
            <a:r>
              <a:rPr lang="fi-FI" b="0" i="0" dirty="0">
                <a:solidFill>
                  <a:srgbClr val="000000"/>
                </a:solidFill>
                <a:effectLst/>
                <a:latin typeface="Arial" panose="020B0604020202020204" pitchFamily="34" charset="0"/>
              </a:rPr>
              <a:t>Jos yhdistys on ilmoittanut yhdistyksen hallituksen yhdistysrekisteriin, voi myös täysivaltainen hallituksen jäsen allekirjoittaa ilmoituksen. Yhdistykset ovat voineet ilmoittaa hallituksen rekisteröitäväksi 18. syyskuuta 2019 alkaen. </a:t>
            </a:r>
          </a:p>
          <a:p>
            <a:pPr defTabSz="915383">
              <a:defRPr/>
            </a:pPr>
            <a:endParaRPr lang="fi-FI" b="0" i="0" dirty="0">
              <a:solidFill>
                <a:srgbClr val="000000"/>
              </a:solidFill>
              <a:effectLst/>
              <a:latin typeface="Arial" panose="020B0604020202020204" pitchFamily="34" charset="0"/>
            </a:endParaRPr>
          </a:p>
          <a:p>
            <a:pPr defTabSz="915383">
              <a:defRPr/>
            </a:pPr>
            <a:r>
              <a:rPr lang="fi-FI" b="0" i="0" dirty="0">
                <a:solidFill>
                  <a:srgbClr val="000000"/>
                </a:solidFill>
                <a:effectLst/>
                <a:latin typeface="Arial" panose="020B0604020202020204" pitchFamily="34" charset="0"/>
              </a:rPr>
              <a:t>Yhdistyksen hallituksen ilmoittaminen on vapaaehtoista. Jos yhdistyksen hallitus on rekisteröity yhdistysrekisteriin, tee muutosilmoitus aina, kun hallituksen kokoonpanossa tapahtuu muutoksia tai yhdistys haluaa poistaa hallituksen tiedot. Ilmoita muutokset viivytyksettä. https://www.prh.fi/fi/yhdistysrekisteri/rekisteroidylle_yhdistykselle/hallitus.html </a:t>
            </a:r>
          </a:p>
          <a:p>
            <a:pPr algn="l"/>
            <a:br>
              <a:rPr lang="fi-FI" b="0" i="0" dirty="0">
                <a:solidFill>
                  <a:srgbClr val="000000"/>
                </a:solidFill>
                <a:effectLst/>
                <a:latin typeface="Arial" panose="020B0604020202020204" pitchFamily="34" charset="0"/>
              </a:rPr>
            </a:br>
            <a:r>
              <a:rPr lang="fi-FI" dirty="0">
                <a:solidFill>
                  <a:srgbClr val="000000"/>
                </a:solidFill>
                <a:effectLst/>
                <a:latin typeface="Arial" panose="020B0604020202020204" pitchFamily="34" charset="0"/>
              </a:rPr>
              <a:t>Huomio! Jos hallituksen jäsen on ilmoitettu vain yhdistyksen nimenkirjoittajaksi, hänellä ei ole ilmoituksen allekirjoitusoikeutta. </a:t>
            </a:r>
            <a:r>
              <a:rPr lang="fi-FI" b="0" i="0" dirty="0">
                <a:solidFill>
                  <a:srgbClr val="000000"/>
                </a:solidFill>
                <a:effectLst/>
                <a:latin typeface="Arial" panose="020B0604020202020204" pitchFamily="34" charset="0"/>
              </a:rPr>
              <a:t>Jos joku muu kuin allekirjoittaja tekee ilmoituksen netissä, anna silloin ilmoituksen asiointitunnus allekirjoittajalle, jotta hän voi mennä palveluun allekirjoittamaan ilmoituksen.</a:t>
            </a:r>
          </a:p>
          <a:p>
            <a:pPr algn="l"/>
            <a:endParaRPr lang="fi-FI" b="0" i="0" dirty="0">
              <a:solidFill>
                <a:srgbClr val="000000"/>
              </a:solidFill>
              <a:effectLst/>
              <a:latin typeface="Arial" panose="020B0604020202020204" pitchFamily="34" charset="0"/>
            </a:endParaRPr>
          </a:p>
          <a:p>
            <a:pPr algn="l"/>
            <a:r>
              <a:rPr lang="fi-FI" b="0" i="0" dirty="0">
                <a:solidFill>
                  <a:srgbClr val="000000"/>
                </a:solidFill>
                <a:effectLst/>
                <a:latin typeface="Arial" panose="020B0604020202020204" pitchFamily="34" charset="0"/>
              </a:rPr>
              <a:t>Voit myös itse tehdä ilmoituksen yhdistysrekisteriin, kun olet eronnut yhdistysrekisteriin merkitystä tehtävästä tai tehtävä on muutoin päättynyt. Huomio! Tee ilmoitus vasta sen jälkeen, kun tehtävä on päättynyt. Henkilön oma ilmoitus erosta tai rekisteriin merkityn tehtävän päättymisestä on maksuton.</a:t>
            </a:r>
          </a:p>
          <a:p>
            <a:pPr defTabSz="915383">
              <a:defRPr/>
            </a:pPr>
            <a:br>
              <a:rPr lang="fi-FI" b="0" i="0" dirty="0">
                <a:solidFill>
                  <a:srgbClr val="000000"/>
                </a:solidFill>
                <a:effectLst/>
                <a:latin typeface="Arial" panose="020B0604020202020204" pitchFamily="34" charset="0"/>
              </a:rPr>
            </a:br>
            <a:r>
              <a:rPr lang="fi-FI" b="0" i="0" dirty="0">
                <a:solidFill>
                  <a:srgbClr val="000000"/>
                </a:solidFill>
                <a:effectLst/>
                <a:latin typeface="Arial" panose="020B0604020202020204" pitchFamily="34" charset="0"/>
              </a:rPr>
              <a:t>Muutosilmoitukset voi tehdä netissä sähköisessä palvelussa tai paperilomakkeella. Jos teet ilmoituksen paperilomakkeella, käsittelyaika on pitempi kuin netissä ilmoitettaessa. Tee muutosilmoitus myös, kun rekisteröit ja/tai muutat rekisteröidyn hallituksen tietoja. </a:t>
            </a:r>
          </a:p>
          <a:p>
            <a:pPr algn="l"/>
            <a:br>
              <a:rPr lang="fi-FI" b="0" i="0" dirty="0">
                <a:solidFill>
                  <a:srgbClr val="000000"/>
                </a:solidFill>
                <a:effectLst/>
                <a:latin typeface="Arial" panose="020B0604020202020204" pitchFamily="34" charset="0"/>
              </a:rPr>
            </a:br>
            <a:r>
              <a:rPr lang="fi-FI" b="0" i="0" dirty="0">
                <a:solidFill>
                  <a:srgbClr val="000000"/>
                </a:solidFill>
                <a:effectLst/>
                <a:latin typeface="Arial" panose="020B0604020202020204" pitchFamily="34" charset="0"/>
              </a:rPr>
              <a:t>PRH rekisteröi ilmoitukset, kun yhdistyslaissa asetetut edellytykset täyttyvät, eikä lakiin perustuvaa estettä rekisteröimiselle ole. Ilmoituksen käsittelyssä tarkistetaan, että</a:t>
            </a:r>
          </a:p>
          <a:p>
            <a:pPr algn="l">
              <a:buFont typeface="Arial" panose="020B0604020202020204" pitchFamily="34" charset="0"/>
              <a:buChar char="•"/>
            </a:pPr>
            <a:r>
              <a:rPr lang="fi-FI" b="0" i="0" dirty="0">
                <a:solidFill>
                  <a:srgbClr val="000000"/>
                </a:solidFill>
                <a:effectLst/>
                <a:latin typeface="Arial" panose="020B0604020202020204" pitchFamily="34" charset="0"/>
              </a:rPr>
              <a:t>ilmoitus on allekirjoitettu oikein</a:t>
            </a:r>
          </a:p>
          <a:p>
            <a:pPr algn="l">
              <a:buFont typeface="Arial" panose="020B0604020202020204" pitchFamily="34" charset="0"/>
              <a:buChar char="•"/>
            </a:pPr>
            <a:r>
              <a:rPr lang="fi-FI" b="0" i="0" dirty="0">
                <a:solidFill>
                  <a:srgbClr val="000000"/>
                </a:solidFill>
                <a:effectLst/>
                <a:latin typeface="Arial" panose="020B0604020202020204" pitchFamily="34" charset="0"/>
              </a:rPr>
              <a:t>oikea käsittelymaksu on suoritettu PRH:n tilille</a:t>
            </a:r>
          </a:p>
          <a:p>
            <a:pPr algn="l">
              <a:buFont typeface="Arial" panose="020B0604020202020204" pitchFamily="34" charset="0"/>
              <a:buChar char="•"/>
            </a:pPr>
            <a:r>
              <a:rPr lang="fi-FI" b="0" i="0" dirty="0">
                <a:solidFill>
                  <a:srgbClr val="000000"/>
                </a:solidFill>
                <a:effectLst/>
                <a:latin typeface="Arial" panose="020B0604020202020204" pitchFamily="34" charset="0"/>
              </a:rPr>
              <a:t>ilmoituksessa mukana olevat säännöt sekä yhdistystä perustettaessa perustamiskirja täyttävät lain niille asettamat edellytykset.</a:t>
            </a:r>
          </a:p>
          <a:p>
            <a:pPr algn="l"/>
            <a:r>
              <a:rPr lang="fi-FI" b="0" i="0" dirty="0">
                <a:solidFill>
                  <a:srgbClr val="000000"/>
                </a:solidFill>
                <a:effectLst/>
                <a:latin typeface="Arial" panose="020B0604020202020204" pitchFamily="34" charset="0"/>
              </a:rPr>
              <a:t>Lisäksi tarkistetaan, että ilmoituksen rekisteröimiselle ei ole muuta lakiin perustuvaa estettä.</a:t>
            </a:r>
          </a:p>
          <a:p>
            <a:pPr algn="l"/>
            <a:endParaRPr lang="fi-FI" b="0" i="0" dirty="0">
              <a:solidFill>
                <a:srgbClr val="000000"/>
              </a:solidFill>
              <a:effectLst/>
              <a:latin typeface="Arial" panose="020B0604020202020204" pitchFamily="34" charset="0"/>
            </a:endParaRPr>
          </a:p>
          <a:p>
            <a:pPr defTabSz="915383">
              <a:defRPr/>
            </a:pPr>
            <a:r>
              <a:rPr lang="fi-FI" b="0" i="0" dirty="0">
                <a:solidFill>
                  <a:srgbClr val="000000"/>
                </a:solidFill>
                <a:effectLst/>
                <a:latin typeface="Arial" panose="020B0604020202020204" pitchFamily="34" charset="0"/>
              </a:rPr>
              <a:t>Esimerkiksi yhdistyksen nimen muuttaminen edellyttää sääntöjen muuttamista.</a:t>
            </a:r>
          </a:p>
          <a:p>
            <a:pPr defTabSz="915383">
              <a:defRPr/>
            </a:pPr>
            <a:endParaRPr lang="fi-FI" b="0" i="0" dirty="0">
              <a:solidFill>
                <a:srgbClr val="000000"/>
              </a:solidFill>
              <a:effectLst/>
              <a:latin typeface="Arial" panose="020B0604020202020204" pitchFamily="34" charset="0"/>
            </a:endParaRPr>
          </a:p>
          <a:p>
            <a:pPr defTabSz="915383">
              <a:defRPr/>
            </a:pPr>
            <a:r>
              <a:rPr lang="fi-FI" b="0" i="0" dirty="0">
                <a:solidFill>
                  <a:srgbClr val="000000"/>
                </a:solidFill>
                <a:effectLst/>
                <a:latin typeface="Arial" panose="020B0604020202020204" pitchFamily="34" charset="0"/>
              </a:rPr>
              <a:t>Yhdistysrekisteriin ilmoitettavat yhdistyksen osoite- ja yhteystiedot ovat julkisia. Tiedot näkyvät kaikille PRH:n yhdistysrekisterin tietopalvelussa ja ytj.fi-verkkosivustolla YTJ-yrityshaussa.</a:t>
            </a:r>
          </a:p>
          <a:p>
            <a:pPr algn="l"/>
            <a:endParaRPr lang="fi-FI" b="0" i="0" dirty="0">
              <a:solidFill>
                <a:srgbClr val="000000"/>
              </a:solidFill>
              <a:effectLst/>
              <a:latin typeface="Arial" panose="020B0604020202020204" pitchFamily="34" charset="0"/>
            </a:endParaRPr>
          </a:p>
          <a:p>
            <a:pPr algn="l"/>
            <a:endParaRPr lang="fi-FI" b="0" i="0" dirty="0">
              <a:solidFill>
                <a:srgbClr val="000000"/>
              </a:solidFill>
              <a:effectLst/>
              <a:latin typeface="Arial" panose="020B0604020202020204" pitchFamily="34" charset="0"/>
            </a:endParaRPr>
          </a:p>
          <a:p>
            <a:pPr defTabSz="915383">
              <a:defRPr/>
            </a:pPr>
            <a:endParaRPr lang="fi-FI" dirty="0"/>
          </a:p>
          <a:p>
            <a:endParaRPr lang="fi-FI" dirty="0"/>
          </a:p>
        </p:txBody>
      </p:sp>
      <p:sp>
        <p:nvSpPr>
          <p:cNvPr id="4" name="Dian numeron paikkamerkki 3"/>
          <p:cNvSpPr>
            <a:spLocks noGrp="1"/>
          </p:cNvSpPr>
          <p:nvPr>
            <p:ph type="sldNum" sz="quarter" idx="5"/>
          </p:nvPr>
        </p:nvSpPr>
        <p:spPr/>
        <p:txBody>
          <a:bodyPr/>
          <a:lstStyle/>
          <a:p>
            <a:fld id="{2C689E77-D64B-415F-AE9C-0C06608F5A68}" type="slidenum">
              <a:rPr lang="fi-FI" smtClean="0"/>
              <a:t>13</a:t>
            </a:fld>
            <a:endParaRPr lang="fi-FI"/>
          </a:p>
        </p:txBody>
      </p:sp>
    </p:spTree>
    <p:extLst>
      <p:ext uri="{BB962C8B-B14F-4D97-AF65-F5344CB8AC3E}">
        <p14:creationId xmlns:p14="http://schemas.microsoft.com/office/powerpoint/2010/main" val="41793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i="1" dirty="0"/>
              <a:t>Poikkeuksena:</a:t>
            </a:r>
          </a:p>
          <a:p>
            <a:pPr algn="l"/>
            <a:r>
              <a:rPr lang="fi-FI" b="0" i="0" dirty="0">
                <a:solidFill>
                  <a:srgbClr val="000000"/>
                </a:solidFill>
                <a:effectLst/>
                <a:latin typeface="Arial" panose="020B0604020202020204" pitchFamily="34" charset="0"/>
              </a:rPr>
              <a:t>Puheenjohtajalla on yhdistyslain mukaan yhdistyksen edustamisoikeus yksin. Yhdistyksen säännöissä edustamisoikeutta voidaan rajoittaa siten, että puheenjohtaja kirjoittaa yhdistyksen nimen yhdessä yhden tai useamman muun nimenkirjoittajan kanssa. Puheenjohtajan täytyy asua Suomessa. Jos hänellä ei ole pysyvää asuinpaikkaa Suomessa, tarvitaan PRH:lta poikkeuslupa.</a:t>
            </a:r>
          </a:p>
          <a:p>
            <a:pPr algn="l"/>
            <a:endParaRPr lang="fi-FI" b="0" i="0" dirty="0">
              <a:solidFill>
                <a:srgbClr val="000000"/>
              </a:solidFill>
              <a:effectLst/>
              <a:latin typeface="Arial" panose="020B0604020202020204" pitchFamily="34" charset="0"/>
            </a:endParaRPr>
          </a:p>
          <a:p>
            <a:r>
              <a:rPr lang="fi-FI" dirty="0"/>
              <a:t>Yhdistyksen säännöissä voidaan määrätä, että oikeus yhdistyksen nimen kirjoittamiseen on lisäksi:</a:t>
            </a:r>
          </a:p>
          <a:p>
            <a:r>
              <a:rPr lang="fi-FI" dirty="0"/>
              <a:t>1) yhdellä tai useammalla hallituksen jäsenellä;</a:t>
            </a:r>
          </a:p>
          <a:p>
            <a:r>
              <a:rPr lang="fi-FI" dirty="0"/>
              <a:t>2) asemansa perusteella muulla henkilöllä; tai</a:t>
            </a:r>
          </a:p>
          <a:p>
            <a:r>
              <a:rPr lang="fi-FI" dirty="0"/>
              <a:t>3) henkilöllä, jolla on siihen hallituksen erikseen antama henkilökohtainen oikeus.</a:t>
            </a:r>
          </a:p>
          <a:p>
            <a:pPr algn="l"/>
            <a:endParaRPr lang="fi-FI" b="0" i="0" dirty="0">
              <a:solidFill>
                <a:srgbClr val="000000"/>
              </a:solidFill>
              <a:effectLst/>
              <a:latin typeface="Arial" panose="020B0604020202020204" pitchFamily="34" charset="0"/>
            </a:endParaRPr>
          </a:p>
          <a:p>
            <a:pPr defTabSz="915383">
              <a:defRPr/>
            </a:pPr>
            <a:r>
              <a:rPr lang="fi-FI" b="0" i="0" dirty="0">
                <a:solidFill>
                  <a:srgbClr val="000000"/>
                </a:solidFill>
                <a:effectLst/>
                <a:latin typeface="Arial" panose="020B0604020202020204" pitchFamily="34" charset="0"/>
              </a:rPr>
              <a:t>Yhdistysrekisteriin ilmoitetaan hallituksen puheenjohtaja sekä kahdenlaisia nimenkirjoittajia: sääntömääräisiä nimenkirjoittajia ja määrättyjä nimenkirjoittajia.</a:t>
            </a:r>
            <a:r>
              <a:rPr lang="fi-FI" i="1" dirty="0">
                <a:solidFill>
                  <a:srgbClr val="000000"/>
                </a:solidFill>
                <a:latin typeface="Arial" panose="020B0604020202020204" pitchFamily="34" charset="0"/>
              </a:rPr>
              <a:t> </a:t>
            </a:r>
            <a:endParaRPr lang="fi-FI" i="1" dirty="0"/>
          </a:p>
          <a:p>
            <a:pPr algn="l"/>
            <a:endParaRPr lang="fi-FI" b="0" i="0" dirty="0">
              <a:solidFill>
                <a:srgbClr val="000000"/>
              </a:solidFill>
              <a:effectLst/>
              <a:latin typeface="Arial" panose="020B0604020202020204" pitchFamily="34" charset="0"/>
            </a:endParaRPr>
          </a:p>
          <a:p>
            <a:pPr algn="l"/>
            <a:r>
              <a:rPr lang="fi-FI" b="0" i="0" dirty="0">
                <a:solidFill>
                  <a:srgbClr val="000000"/>
                </a:solidFill>
                <a:effectLst/>
                <a:latin typeface="Arial" panose="020B0604020202020204" pitchFamily="34" charset="0"/>
              </a:rPr>
              <a:t>Sääntömääräiset nimenkirjoittajat: Säännöissä voidaan määrätä, että nimenkirjoittajia ovat puheenjohtajan lisäksi</a:t>
            </a:r>
          </a:p>
          <a:p>
            <a:pPr algn="l">
              <a:buFont typeface="Arial" panose="020B0604020202020204" pitchFamily="34" charset="0"/>
              <a:buChar char="•"/>
            </a:pPr>
            <a:r>
              <a:rPr lang="fi-FI" b="0" i="0" dirty="0">
                <a:solidFill>
                  <a:srgbClr val="000000"/>
                </a:solidFill>
                <a:effectLst/>
                <a:latin typeface="Arial" panose="020B0604020202020204" pitchFamily="34" charset="0"/>
              </a:rPr>
              <a:t>yksi tai useampi hallituksen jäsen</a:t>
            </a:r>
          </a:p>
          <a:p>
            <a:pPr algn="l">
              <a:buFont typeface="Arial" panose="020B0604020202020204" pitchFamily="34" charset="0"/>
              <a:buChar char="•"/>
            </a:pPr>
            <a:r>
              <a:rPr lang="fi-FI" b="0" i="0" dirty="0">
                <a:solidFill>
                  <a:srgbClr val="000000"/>
                </a:solidFill>
                <a:effectLst/>
                <a:latin typeface="Arial" panose="020B0604020202020204" pitchFamily="34" charset="0"/>
              </a:rPr>
              <a:t>asemansa perusteella muu henkilö, esimerkiksi varapuheenjohtaja, taloudenhoitaja tai sihteeri.</a:t>
            </a:r>
          </a:p>
          <a:p>
            <a:pPr algn="l"/>
            <a:r>
              <a:rPr lang="fi-FI" b="0" i="0" dirty="0">
                <a:solidFill>
                  <a:srgbClr val="000000"/>
                </a:solidFill>
                <a:effectLst/>
                <a:latin typeface="Arial" panose="020B0604020202020204" pitchFamily="34" charset="0"/>
              </a:rPr>
              <a:t>Sääntömääräisellä nimenkirjoittajalla on oikeus edustaa yhdistystä yksin, ellei säännöissä ole rajoituksia. Oikeutta voidaan säännöissä rajoittaa niin, että kahdella tai useammalla henkilöllä on vain yhdessä oikeus kirjoittaa yhdistyksen nimi.</a:t>
            </a:r>
          </a:p>
          <a:p>
            <a:pPr algn="l"/>
            <a:endParaRPr lang="fi-FI" b="0" i="0" dirty="0">
              <a:solidFill>
                <a:srgbClr val="000000"/>
              </a:solidFill>
              <a:effectLst/>
              <a:latin typeface="Arial" panose="020B0604020202020204" pitchFamily="34" charset="0"/>
            </a:endParaRPr>
          </a:p>
          <a:p>
            <a:pPr algn="l"/>
            <a:r>
              <a:rPr lang="fi-FI" b="0" i="0" dirty="0">
                <a:solidFill>
                  <a:srgbClr val="000000"/>
                </a:solidFill>
                <a:effectLst/>
                <a:latin typeface="Arial" panose="020B0604020202020204" pitchFamily="34" charset="0"/>
              </a:rPr>
              <a:t>Määrätyt nimenkirjoittajat: Yhdistyksen sääntöihin voidaan ottaa myös määräys, että hallitus voi antaa jollekin henkilölle oikeuden kirjoittaa yhdistyksen nimi yksin tai yhdessä jonkun muun nimenkirjoittajan kanssa.</a:t>
            </a:r>
          </a:p>
          <a:p>
            <a:pPr algn="l"/>
            <a:endParaRPr lang="fi-FI" b="0" i="0" dirty="0">
              <a:solidFill>
                <a:srgbClr val="000000"/>
              </a:solidFill>
              <a:effectLst/>
              <a:latin typeface="Arial" panose="020B0604020202020204" pitchFamily="34" charset="0"/>
            </a:endParaRPr>
          </a:p>
          <a:p>
            <a:r>
              <a:rPr lang="fi-FI" i="1" dirty="0"/>
              <a:t>Vajaavaltainen tai konkurssissa oleva ei voi edustaa yhdistystä eikä toimia sen nimenkirjoittajana. Oikeutta yhdistyksen nimen kirjoittamiseen voidaan säännöissä rajoittaa niin, että kahdella tai useammalla henkilöllä on vain yhdessä oikeus kirjoittaa yhdistyksen nimi. Muuta rajoitusta ei saa merkitä yhdistysrekisteriin.</a:t>
            </a:r>
          </a:p>
          <a:p>
            <a:endParaRPr lang="fi-FI" i="1" dirty="0"/>
          </a:p>
          <a:p>
            <a:endParaRPr lang="fi-FI" i="1" dirty="0"/>
          </a:p>
          <a:p>
            <a:endParaRPr lang="fi-FI" dirty="0"/>
          </a:p>
        </p:txBody>
      </p:sp>
      <p:sp>
        <p:nvSpPr>
          <p:cNvPr id="4" name="Dian numeron paikkamerkki 3"/>
          <p:cNvSpPr>
            <a:spLocks noGrp="1"/>
          </p:cNvSpPr>
          <p:nvPr>
            <p:ph type="sldNum" sz="quarter" idx="5"/>
          </p:nvPr>
        </p:nvSpPr>
        <p:spPr/>
        <p:txBody>
          <a:bodyPr/>
          <a:lstStyle/>
          <a:p>
            <a:fld id="{2C689E77-D64B-415F-AE9C-0C06608F5A68}" type="slidenum">
              <a:rPr lang="fi-FI" smtClean="0"/>
              <a:t>14</a:t>
            </a:fld>
            <a:endParaRPr lang="fi-FI"/>
          </a:p>
        </p:txBody>
      </p:sp>
    </p:spTree>
    <p:extLst>
      <p:ext uri="{BB962C8B-B14F-4D97-AF65-F5344CB8AC3E}">
        <p14:creationId xmlns:p14="http://schemas.microsoft.com/office/powerpoint/2010/main" val="1475161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15</a:t>
            </a:fld>
            <a:endParaRPr lang="fi-FI"/>
          </a:p>
        </p:txBody>
      </p:sp>
    </p:spTree>
    <p:extLst>
      <p:ext uri="{BB962C8B-B14F-4D97-AF65-F5344CB8AC3E}">
        <p14:creationId xmlns:p14="http://schemas.microsoft.com/office/powerpoint/2010/main" val="2624455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Voitte myös tutkia mitä säännöissä sanotaan etäosallistumisesta</a:t>
            </a:r>
          </a:p>
        </p:txBody>
      </p:sp>
      <p:sp>
        <p:nvSpPr>
          <p:cNvPr id="4" name="Dian numeron paikkamerkki 3"/>
          <p:cNvSpPr>
            <a:spLocks noGrp="1"/>
          </p:cNvSpPr>
          <p:nvPr>
            <p:ph type="sldNum" sz="quarter" idx="5"/>
          </p:nvPr>
        </p:nvSpPr>
        <p:spPr/>
        <p:txBody>
          <a:bodyPr/>
          <a:lstStyle/>
          <a:p>
            <a:fld id="{48F5C47B-38B1-418F-BB44-FEEE7D6F8F81}" type="slidenum">
              <a:rPr lang="fi-FI" smtClean="0"/>
              <a:t>16</a:t>
            </a:fld>
            <a:endParaRPr lang="fi-FI"/>
          </a:p>
        </p:txBody>
      </p:sp>
    </p:spTree>
    <p:extLst>
      <p:ext uri="{BB962C8B-B14F-4D97-AF65-F5344CB8AC3E}">
        <p14:creationId xmlns:p14="http://schemas.microsoft.com/office/powerpoint/2010/main" val="496788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19</a:t>
            </a:fld>
            <a:endParaRPr lang="fi-FI"/>
          </a:p>
        </p:txBody>
      </p:sp>
    </p:spTree>
    <p:extLst>
      <p:ext uri="{BB962C8B-B14F-4D97-AF65-F5344CB8AC3E}">
        <p14:creationId xmlns:p14="http://schemas.microsoft.com/office/powerpoint/2010/main" val="30892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1" dirty="0"/>
              <a:t>Kysymyksiä: </a:t>
            </a:r>
          </a:p>
          <a:p>
            <a:pPr marL="171707" indent="-171707">
              <a:buFont typeface="Arial" panose="020B0604020202020204" pitchFamily="34" charset="0"/>
              <a:buChar char="•"/>
            </a:pPr>
            <a:r>
              <a:rPr lang="fi-FI" dirty="0"/>
              <a:t>Miten säännöissä on määritelty yhdistyksen toimintavuosi? </a:t>
            </a:r>
          </a:p>
          <a:p>
            <a:pPr marL="171707" indent="-171707">
              <a:buFont typeface="Arial" panose="020B0604020202020204" pitchFamily="34" charset="0"/>
              <a:buChar char="•"/>
            </a:pPr>
            <a:r>
              <a:rPr lang="fi-FI" dirty="0"/>
              <a:t>Mitä säännöissä sanotaan etäosallistumisesta. </a:t>
            </a:r>
          </a:p>
        </p:txBody>
      </p:sp>
      <p:sp>
        <p:nvSpPr>
          <p:cNvPr id="4" name="Dian numeron paikkamerkki 3"/>
          <p:cNvSpPr>
            <a:spLocks noGrp="1"/>
          </p:cNvSpPr>
          <p:nvPr>
            <p:ph type="sldNum" sz="quarter" idx="5"/>
          </p:nvPr>
        </p:nvSpPr>
        <p:spPr/>
        <p:txBody>
          <a:bodyPr/>
          <a:lstStyle/>
          <a:p>
            <a:fld id="{48F5C47B-38B1-418F-BB44-FEEE7D6F8F81}" type="slidenum">
              <a:rPr lang="fi-FI" smtClean="0"/>
              <a:t>20</a:t>
            </a:fld>
            <a:endParaRPr lang="fi-FI"/>
          </a:p>
        </p:txBody>
      </p:sp>
    </p:spTree>
    <p:extLst>
      <p:ext uri="{BB962C8B-B14F-4D97-AF65-F5344CB8AC3E}">
        <p14:creationId xmlns:p14="http://schemas.microsoft.com/office/powerpoint/2010/main" val="475660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Sääntömääräiset kokoukset</a:t>
            </a:r>
          </a:p>
          <a:p>
            <a:endParaRPr lang="fi-FI"/>
          </a:p>
          <a:p>
            <a:r>
              <a:rPr lang="fi-FI"/>
              <a:t>Tilinpäätöksen </a:t>
            </a:r>
            <a:r>
              <a:rPr lang="fi-FI" dirty="0"/>
              <a:t>aikataulu vaikuttaa kevät (tai yhden kokouksen mallissa vuosi-) kokouksen aikatauluun; kirjanpito valmiiksi, toiminnantarkastajalle vähintään 2 viikkoa aikaa tutustua aineistoon ja kirjoittaa lausunto ennen vuosikokousta.</a:t>
            </a:r>
            <a:br>
              <a:rPr lang="fi-FI" dirty="0"/>
            </a:br>
            <a:br>
              <a:rPr lang="fi-FI"/>
            </a:br>
            <a:endParaRPr lang="fi-FI" dirty="0"/>
          </a:p>
        </p:txBody>
      </p:sp>
      <p:sp>
        <p:nvSpPr>
          <p:cNvPr id="4" name="Dian numeron paikkamerkki 3"/>
          <p:cNvSpPr>
            <a:spLocks noGrp="1"/>
          </p:cNvSpPr>
          <p:nvPr>
            <p:ph type="sldNum" sz="quarter" idx="5"/>
          </p:nvPr>
        </p:nvSpPr>
        <p:spPr/>
        <p:txBody>
          <a:bodyPr/>
          <a:lstStyle/>
          <a:p>
            <a:fld id="{2C689E77-D64B-415F-AE9C-0C06608F5A68}" type="slidenum">
              <a:rPr lang="fi-FI" smtClean="0"/>
              <a:t>21</a:t>
            </a:fld>
            <a:endParaRPr lang="fi-FI"/>
          </a:p>
        </p:txBody>
      </p:sp>
    </p:spTree>
    <p:extLst>
      <p:ext uri="{BB962C8B-B14F-4D97-AF65-F5344CB8AC3E}">
        <p14:creationId xmlns:p14="http://schemas.microsoft.com/office/powerpoint/2010/main" val="29046835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301E4-AEC8-AA5D-B2A9-929066C205BE}"/>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C1BEB641-0EAF-1EEB-E8E4-2B6BDB1A5616}"/>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0316B6CE-58E6-CB6E-0021-BD883CF14A63}"/>
              </a:ext>
            </a:extLst>
          </p:cNvPr>
          <p:cNvSpPr>
            <a:spLocks noGrp="1"/>
          </p:cNvSpPr>
          <p:nvPr>
            <p:ph type="body" idx="1"/>
          </p:nvPr>
        </p:nvSpPr>
        <p:spPr/>
        <p:txBody>
          <a:bodyPr/>
          <a:lstStyle/>
          <a:p>
            <a:r>
              <a:rPr lang="fi-FI" dirty="0"/>
              <a:t>Käytetään myös nimeä Yhdistyksen kokous. (Kommentti: tai yleiskokous)</a:t>
            </a:r>
          </a:p>
        </p:txBody>
      </p:sp>
      <p:sp>
        <p:nvSpPr>
          <p:cNvPr id="4" name="Dian numeron paikkamerkki 3">
            <a:extLst>
              <a:ext uri="{FF2B5EF4-FFF2-40B4-BE49-F238E27FC236}">
                <a16:creationId xmlns:a16="http://schemas.microsoft.com/office/drawing/2014/main" id="{7BCA9EA5-DA21-31F9-098B-DC7F597135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689E77-D64B-415F-AE9C-0C06608F5A68}" type="slidenum">
              <a:rPr kumimoji="0" lang="fi-FI"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i-FI"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13031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Käykää lyhyesti läpi mitä eroa yhdistyksen kokouksella ja hallituksen kokouksella</a:t>
            </a:r>
          </a:p>
        </p:txBody>
      </p:sp>
      <p:sp>
        <p:nvSpPr>
          <p:cNvPr id="4" name="Dian numeron paikkamerkki 3"/>
          <p:cNvSpPr>
            <a:spLocks noGrp="1"/>
          </p:cNvSpPr>
          <p:nvPr>
            <p:ph type="sldNum" sz="quarter" idx="5"/>
          </p:nvPr>
        </p:nvSpPr>
        <p:spPr/>
        <p:txBody>
          <a:bodyPr/>
          <a:lstStyle/>
          <a:p>
            <a:fld id="{2C689E77-D64B-415F-AE9C-0C06608F5A68}" type="slidenum">
              <a:rPr lang="fi-FI" smtClean="0"/>
              <a:t>24</a:t>
            </a:fld>
            <a:endParaRPr lang="fi-FI"/>
          </a:p>
        </p:txBody>
      </p:sp>
    </p:spTree>
    <p:extLst>
      <p:ext uri="{BB962C8B-B14F-4D97-AF65-F5344CB8AC3E}">
        <p14:creationId xmlns:p14="http://schemas.microsoft.com/office/powerpoint/2010/main" val="1478251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Omavalintainen tehtävä virittäytymiseen ja tutustumiseen. Tämä voi olla yksinkertaisimmillaan esittäytymiskierros.</a:t>
            </a:r>
          </a:p>
        </p:txBody>
      </p:sp>
      <p:sp>
        <p:nvSpPr>
          <p:cNvPr id="4" name="Dian numeron paikkamerkki 3"/>
          <p:cNvSpPr>
            <a:spLocks noGrp="1"/>
          </p:cNvSpPr>
          <p:nvPr>
            <p:ph type="sldNum" sz="quarter" idx="5"/>
          </p:nvPr>
        </p:nvSpPr>
        <p:spPr/>
        <p:txBody>
          <a:bodyPr/>
          <a:lstStyle/>
          <a:p>
            <a:fld id="{48F5C47B-38B1-418F-BB44-FEEE7D6F8F81}" type="slidenum">
              <a:rPr lang="fi-FI" smtClean="0"/>
              <a:t>3</a:t>
            </a:fld>
            <a:endParaRPr lang="fi-FI"/>
          </a:p>
        </p:txBody>
      </p:sp>
    </p:spTree>
    <p:extLst>
      <p:ext uri="{BB962C8B-B14F-4D97-AF65-F5344CB8AC3E}">
        <p14:creationId xmlns:p14="http://schemas.microsoft.com/office/powerpoint/2010/main" val="36209118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Voitte keskustella siitä miten teidän yhdistyksessänne tehdään vuosisuunnittelua</a:t>
            </a:r>
          </a:p>
        </p:txBody>
      </p:sp>
      <p:sp>
        <p:nvSpPr>
          <p:cNvPr id="4" name="Dian numeron paikkamerkki 3"/>
          <p:cNvSpPr>
            <a:spLocks noGrp="1"/>
          </p:cNvSpPr>
          <p:nvPr>
            <p:ph type="sldNum" sz="quarter" idx="5"/>
          </p:nvPr>
        </p:nvSpPr>
        <p:spPr/>
        <p:txBody>
          <a:bodyPr/>
          <a:lstStyle/>
          <a:p>
            <a:fld id="{48F5C47B-38B1-418F-BB44-FEEE7D6F8F81}" type="slidenum">
              <a:rPr lang="fi-FI" smtClean="0"/>
              <a:t>25</a:t>
            </a:fld>
            <a:endParaRPr lang="fi-FI"/>
          </a:p>
        </p:txBody>
      </p:sp>
    </p:spTree>
    <p:extLst>
      <p:ext uri="{BB962C8B-B14F-4D97-AF65-F5344CB8AC3E}">
        <p14:creationId xmlns:p14="http://schemas.microsoft.com/office/powerpoint/2010/main" val="27348671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5383">
              <a:defRPr/>
            </a:pPr>
            <a:r>
              <a:rPr lang="fi-FI" b="0" i="0" dirty="0">
                <a:solidFill>
                  <a:srgbClr val="333333"/>
                </a:solidFill>
                <a:effectLst/>
                <a:latin typeface="ingra"/>
              </a:rPr>
              <a:t>Yhdistyksen toiminnan suunnittelu, toiminnasta päättäminen, toteutus sekä toiminnan seuranta ja arviointi </a:t>
            </a:r>
            <a:r>
              <a:rPr lang="fi-FI" b="1" i="0" dirty="0">
                <a:solidFill>
                  <a:srgbClr val="333333"/>
                </a:solidFill>
                <a:effectLst/>
                <a:latin typeface="ingra"/>
              </a:rPr>
              <a:t>on jatkuva prosessi</a:t>
            </a:r>
            <a:r>
              <a:rPr lang="fi-FI" b="0" i="0" dirty="0">
                <a:solidFill>
                  <a:srgbClr val="333333"/>
                </a:solidFill>
                <a:effectLst/>
                <a:latin typeface="ingra"/>
              </a:rPr>
              <a:t>. Jokaiselle vuodelle tehtävä kirjallinen toimintasuunnitelma on tuon prosessin yksi osa. </a:t>
            </a:r>
            <a:r>
              <a:rPr lang="fi-FI" dirty="0"/>
              <a:t>Yhdistyksen hallitus esittää ehdotuksensa tulevan vuoden toiminta- ja taloussuunnitelmasta vuosikokouksessa, joka pidetään sääntöjen määräämällä aikataululla. Yhdistyksen kokous hyväksyy suunnitelmat. Mikäli yhdistys noudattaa kahden vuosikokouksen mallia, suunnitelmat esitetään syyskokouksessa. </a:t>
            </a:r>
          </a:p>
          <a:p>
            <a:endParaRPr lang="fi-FI" b="0" i="0" dirty="0">
              <a:solidFill>
                <a:srgbClr val="333333"/>
              </a:solidFill>
              <a:effectLst/>
              <a:latin typeface="ingra"/>
            </a:endParaRPr>
          </a:p>
          <a:p>
            <a:pPr defTabSz="915383">
              <a:defRPr/>
            </a:pPr>
            <a:r>
              <a:rPr lang="fi-FI" dirty="0"/>
              <a:t>Toiminta- ja taloussuunnitelmat ovat sitovia, ellei vuosikokouksessa ole toisin päätetty. </a:t>
            </a:r>
          </a:p>
          <a:p>
            <a:pPr defTabSz="915383">
              <a:defRPr/>
            </a:pPr>
            <a:endParaRPr lang="fi-FI" dirty="0"/>
          </a:p>
          <a:p>
            <a:pPr defTabSz="915383">
              <a:defRPr/>
            </a:pPr>
            <a:br>
              <a:rPr lang="fi-FI" dirty="0"/>
            </a:br>
            <a:endParaRPr lang="fi-FI" dirty="0"/>
          </a:p>
        </p:txBody>
      </p:sp>
      <p:sp>
        <p:nvSpPr>
          <p:cNvPr id="4" name="Dian numeron paikkamerkki 3"/>
          <p:cNvSpPr>
            <a:spLocks noGrp="1"/>
          </p:cNvSpPr>
          <p:nvPr>
            <p:ph type="sldNum" sz="quarter" idx="5"/>
          </p:nvPr>
        </p:nvSpPr>
        <p:spPr/>
        <p:txBody>
          <a:bodyPr/>
          <a:lstStyle/>
          <a:p>
            <a:pPr defTabSz="915772">
              <a:defRPr/>
            </a:pPr>
            <a:fld id="{2C689E77-D64B-415F-AE9C-0C06608F5A68}" type="slidenum">
              <a:rPr lang="fi-FI">
                <a:solidFill>
                  <a:prstClr val="black"/>
                </a:solidFill>
                <a:latin typeface="Calibri" panose="020F0502020204030204"/>
              </a:rPr>
              <a:pPr defTabSz="915772">
                <a:defRPr/>
              </a:pPr>
              <a:t>26</a:t>
            </a:fld>
            <a:endParaRPr lang="fi-FI">
              <a:solidFill>
                <a:prstClr val="black"/>
              </a:solidFill>
              <a:latin typeface="Calibri" panose="020F0502020204030204"/>
            </a:endParaRPr>
          </a:p>
        </p:txBody>
      </p:sp>
    </p:spTree>
    <p:extLst>
      <p:ext uri="{BB962C8B-B14F-4D97-AF65-F5344CB8AC3E}">
        <p14:creationId xmlns:p14="http://schemas.microsoft.com/office/powerpoint/2010/main" val="5223984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pPr algn="l"/>
            <a:r>
              <a:rPr lang="fi-FI" b="0" i="0" dirty="0">
                <a:solidFill>
                  <a:srgbClr val="333333"/>
                </a:solidFill>
                <a:effectLst/>
                <a:latin typeface="ingra"/>
              </a:rPr>
              <a:t>Jotta jäsenistön tarpeet ja toiveet näkyisivät yhdistyksen toiminnassa, kannattaa jäsenistö ottaa mukaan toiminnan suunnittelun eri vaiheisiin.</a:t>
            </a:r>
          </a:p>
          <a:p>
            <a:pPr defTabSz="915383">
              <a:defRPr/>
            </a:pPr>
            <a:r>
              <a:rPr lang="fi-FI" dirty="0"/>
              <a:t>Toimintasuunnitelman tekemiseen voi </a:t>
            </a:r>
            <a:r>
              <a:rPr lang="fi-FI" dirty="0" err="1"/>
              <a:t>osallistaa</a:t>
            </a:r>
            <a:r>
              <a:rPr lang="fi-FI" dirty="0"/>
              <a:t> jäsenistön lisäksi tarvittaessa myös sidosryhmiä. Toimintaan liittyvät ehdotukset ja ideat kannattaa rajata pysymään sääntöjen (ja mahdollisen pitkän tähtäimen suunnitelman tai strategian) puitteissa, jollei toimintaa ole tarpeen muuttaa enemmänkin. Yhteinen suunnittelu motivoi ja sitouttaa. </a:t>
            </a:r>
          </a:p>
          <a:p>
            <a:pPr algn="l"/>
            <a:endParaRPr lang="fi-FI" b="0" i="0" dirty="0">
              <a:solidFill>
                <a:srgbClr val="333333"/>
              </a:solidFill>
              <a:effectLst/>
              <a:latin typeface="ingra"/>
            </a:endParaRPr>
          </a:p>
          <a:p>
            <a:pPr algn="l"/>
            <a:r>
              <a:rPr lang="fi-FI" b="0" i="0" dirty="0">
                <a:solidFill>
                  <a:srgbClr val="333333"/>
                </a:solidFill>
                <a:effectLst/>
                <a:latin typeface="ingra"/>
              </a:rPr>
              <a:t>Toiminnan suunnittelun alkuvaiheessa on hyvä tehdä yhdistyksen nykytilan kartoitus ja arviointi sekä peilata yhdistyksen toimintaa suhteessa sen perustehtävään.</a:t>
            </a:r>
          </a:p>
          <a:p>
            <a:pPr defTabSz="915383">
              <a:defRPr/>
            </a:pPr>
            <a:r>
              <a:rPr lang="fi-FI" dirty="0"/>
              <a:t>Hallitus vastaa myös näiden suunnitelmien toimeenpanosta. </a:t>
            </a:r>
          </a:p>
          <a:p>
            <a:pPr defTabSz="915383">
              <a:defRPr/>
            </a:pPr>
            <a:endParaRPr lang="fi-FI" dirty="0"/>
          </a:p>
          <a:p>
            <a:pPr algn="l"/>
            <a:r>
              <a:rPr lang="fi-FI" b="0" i="0" dirty="0">
                <a:solidFill>
                  <a:srgbClr val="333333"/>
                </a:solidFill>
                <a:effectLst/>
                <a:latin typeface="ingra"/>
              </a:rPr>
              <a:t>Toiminnan painopistealueet ja niihin liittyvät yleistavoitteet voivat olla samoja vuosiakin, mutta toimintasuunnitelmatasolla / vuositasolla mietitään, mitä tämän asian eteen tehdään juuri tänä vuonna, ja mitä aiomme saada asian suhteen aikaiseksi vuoden loppuun mennessä – mitkä ovat (vuosi)tavoitteemme asian suhteen?</a:t>
            </a:r>
          </a:p>
          <a:p>
            <a:pPr algn="l"/>
            <a:r>
              <a:rPr lang="fi-FI" b="0" i="0" dirty="0">
                <a:solidFill>
                  <a:srgbClr val="333333"/>
                </a:solidFill>
                <a:effectLst/>
                <a:latin typeface="ingra"/>
              </a:rPr>
              <a:t>Tavoitteet asetetaan niin, että ne on mahdollista saavuttaa.  Tavoitteiden toteuttamiseen pitää löytyä riittävästi tekijöitä, aikaa, rahaa, tietotaitoa ja kumppanuuksia.</a:t>
            </a:r>
          </a:p>
          <a:p>
            <a:pPr defTabSz="915383">
              <a:defRPr/>
            </a:pPr>
            <a:endParaRPr lang="fi-FI" dirty="0"/>
          </a:p>
          <a:p>
            <a:pPr defTabSz="915383">
              <a:defRPr/>
            </a:pPr>
            <a:r>
              <a:rPr lang="fi-FI" b="0" i="0" dirty="0">
                <a:solidFill>
                  <a:srgbClr val="333333"/>
                </a:solidFill>
                <a:effectLst/>
                <a:latin typeface="ingra"/>
              </a:rPr>
              <a:t>Talousarvio </a:t>
            </a:r>
            <a:r>
              <a:rPr lang="fi-FI" b="0" i="0" dirty="0">
                <a:solidFill>
                  <a:srgbClr val="333333"/>
                </a:solidFill>
                <a:effectLst/>
                <a:latin typeface="ingra"/>
                <a:sym typeface="Wingdings" panose="05000000000000000000" pitchFamily="2" charset="2"/>
              </a:rPr>
              <a:t> </a:t>
            </a:r>
            <a:r>
              <a:rPr lang="fi-FI" b="0" i="0" dirty="0">
                <a:solidFill>
                  <a:srgbClr val="333333"/>
                </a:solidFill>
                <a:effectLst/>
                <a:latin typeface="ingra"/>
              </a:rPr>
              <a:t>Toimintasuunnitelmaan ei voi kirjata toimintoja, joille ei ole rahoitusta tai suunnitelmaa siitä, miten rahoitus hankitaan.  Kaikille suunnitelluille toiminnoille täytyy löytyä myös tekijät – </a:t>
            </a:r>
            <a:r>
              <a:rPr lang="fi-FI" b="0" i="0" dirty="0" err="1">
                <a:solidFill>
                  <a:srgbClr val="333333"/>
                </a:solidFill>
                <a:effectLst/>
                <a:latin typeface="ingra"/>
              </a:rPr>
              <a:t>osallistakaa</a:t>
            </a:r>
            <a:r>
              <a:rPr lang="fi-FI" b="0" i="0" dirty="0">
                <a:solidFill>
                  <a:srgbClr val="333333"/>
                </a:solidFill>
                <a:effectLst/>
                <a:latin typeface="ingra"/>
              </a:rPr>
              <a:t> jäseniä, tehkää työnjakoa!</a:t>
            </a:r>
            <a:endParaRPr lang="fi-FI" dirty="0"/>
          </a:p>
          <a:p>
            <a:pPr defTabSz="915383">
              <a:defRPr/>
            </a:pPr>
            <a:endParaRPr lang="fi-FI" dirty="0"/>
          </a:p>
          <a:p>
            <a:pPr defTabSz="915383">
              <a:defRPr/>
            </a:pPr>
            <a:endParaRPr lang="fi-FI" dirty="0"/>
          </a:p>
          <a:p>
            <a:pPr defTabSz="915383">
              <a:defRPr/>
            </a:pPr>
            <a:r>
              <a:rPr lang="fi-FI" dirty="0"/>
              <a:t>Seuraava vaihe on suunnitelmien toteuttaminen ja toteutumisen seuraaminen. Suunnitelmia on tärkeä seurata, koska muutoin ne ovat hyödyttömiä. </a:t>
            </a:r>
          </a:p>
          <a:p>
            <a:endParaRPr lang="fi-FI" dirty="0"/>
          </a:p>
          <a:p>
            <a:endParaRPr lang="fi-FI" dirty="0"/>
          </a:p>
        </p:txBody>
      </p:sp>
      <p:sp>
        <p:nvSpPr>
          <p:cNvPr id="4" name="Dian numeron paikkamerkki 3"/>
          <p:cNvSpPr>
            <a:spLocks noGrp="1"/>
          </p:cNvSpPr>
          <p:nvPr>
            <p:ph type="sldNum" sz="quarter" idx="5"/>
          </p:nvPr>
        </p:nvSpPr>
        <p:spPr/>
        <p:txBody>
          <a:bodyPr/>
          <a:lstStyle/>
          <a:p>
            <a:pPr defTabSz="915772">
              <a:defRPr/>
            </a:pPr>
            <a:fld id="{2C689E77-D64B-415F-AE9C-0C06608F5A68}" type="slidenum">
              <a:rPr lang="fi-FI">
                <a:solidFill>
                  <a:prstClr val="black"/>
                </a:solidFill>
                <a:latin typeface="Calibri" panose="020F0502020204030204"/>
              </a:rPr>
              <a:pPr defTabSz="915772">
                <a:defRPr/>
              </a:pPr>
              <a:t>27</a:t>
            </a:fld>
            <a:endParaRPr lang="fi-FI">
              <a:solidFill>
                <a:prstClr val="black"/>
              </a:solidFill>
              <a:latin typeface="Calibri" panose="020F0502020204030204"/>
            </a:endParaRPr>
          </a:p>
        </p:txBody>
      </p:sp>
    </p:spTree>
    <p:extLst>
      <p:ext uri="{BB962C8B-B14F-4D97-AF65-F5344CB8AC3E}">
        <p14:creationId xmlns:p14="http://schemas.microsoft.com/office/powerpoint/2010/main" val="3446876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5383">
              <a:defRPr/>
            </a:pPr>
            <a:r>
              <a:rPr lang="fi-FI" dirty="0"/>
              <a:t>Tavoitteiden taso riippuu yhdistyksen koosta ja rakenteesta. Talousarvio on myös tavoite. Tehtyjen suunnitelmien seuranta kannattaa myös tehdä yhdessä.</a:t>
            </a:r>
          </a:p>
          <a:p>
            <a:endParaRPr lang="fi-FI" dirty="0"/>
          </a:p>
          <a:p>
            <a:r>
              <a:rPr lang="fi-FI" dirty="0"/>
              <a:t>On myös hyvä sopia etukäteen mitä tehdään, jos tavoitteita ei saavuteta. Syiden selvittäminen poikkeamissa on myös oleellista. Syitä voivat olla esimerkiksi odottamattomat muutokset, epärealistiset suunnitelmat tai jäsenmäärän muutokset. Talouden seurantaa käsitellään seuraavalla kerralla, toiminnan seurantaa voi toteuttaa esim. tukikysymysten avulla. Jäsenistölle voi myös teettää kyselyn tai järjestää keskustelutilaisuuden toiminnan tavoitteiden toteutumisesta.</a:t>
            </a:r>
          </a:p>
          <a:p>
            <a:endParaRPr lang="fi-FI" dirty="0"/>
          </a:p>
          <a:p>
            <a:r>
              <a:rPr lang="fi-FI" dirty="0"/>
              <a:t>Vuosikertomus vs. toimintakertomus</a:t>
            </a:r>
          </a:p>
          <a:p>
            <a:r>
              <a:rPr lang="fi-FI" dirty="0"/>
              <a:t>Toimintakertomus eli vuosikertomus laaditaan toimintasuunnitelman pohjalta; suunnitelmaan lisätään toimintavuoden aikana toteutetut toimenpiteet, missä ei olla onnistuttu ja saavutettiinko tavoitteet. Toimintakertomus ja tilinpäätös laaditaan tilikauden päättymisen jälkeen ja ne on hyväksyttävä yhdistyksen vuosikokouksessa.</a:t>
            </a:r>
          </a:p>
          <a:p>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pPr defTabSz="915772">
              <a:defRPr/>
            </a:pPr>
            <a:fld id="{2C689E77-D64B-415F-AE9C-0C06608F5A68}" type="slidenum">
              <a:rPr lang="fi-FI">
                <a:solidFill>
                  <a:prstClr val="black"/>
                </a:solidFill>
                <a:latin typeface="Calibri" panose="020F0502020204030204"/>
              </a:rPr>
              <a:pPr defTabSz="915772">
                <a:defRPr/>
              </a:pPr>
              <a:t>28</a:t>
            </a:fld>
            <a:endParaRPr lang="fi-FI">
              <a:solidFill>
                <a:prstClr val="black"/>
              </a:solidFill>
              <a:latin typeface="Calibri" panose="020F0502020204030204"/>
            </a:endParaRPr>
          </a:p>
        </p:txBody>
      </p:sp>
    </p:spTree>
    <p:extLst>
      <p:ext uri="{BB962C8B-B14F-4D97-AF65-F5344CB8AC3E}">
        <p14:creationId xmlns:p14="http://schemas.microsoft.com/office/powerpoint/2010/main" val="2743329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defTabSz="915383">
              <a:defRPr/>
            </a:pPr>
            <a:r>
              <a:rPr lang="fi-FI" dirty="0"/>
              <a:t> Vuosi on yhdistykselle luonnollinen jakso. </a:t>
            </a:r>
          </a:p>
          <a:p>
            <a:pPr marL="171634" indent="-171634">
              <a:buFont typeface="Arial" panose="020B0604020202020204" pitchFamily="34" charset="0"/>
              <a:buChar char="•"/>
            </a:pPr>
            <a:r>
              <a:rPr lang="fi-FI" dirty="0"/>
              <a:t>tilikausi on yleensä kalenterivuosi</a:t>
            </a:r>
          </a:p>
          <a:p>
            <a:pPr marL="171634" indent="-171634">
              <a:buFont typeface="Arial" panose="020B0604020202020204" pitchFamily="34" charset="0"/>
              <a:buChar char="•"/>
            </a:pPr>
            <a:r>
              <a:rPr lang="fi-FI" dirty="0"/>
              <a:t>ennustettavuudenkin kannalta kohtuullinen aika</a:t>
            </a:r>
          </a:p>
          <a:p>
            <a:pPr defTabSz="915383">
              <a:defRPr/>
            </a:pPr>
            <a:r>
              <a:rPr lang="fi-FI" dirty="0"/>
              <a:t>Vuosikellon pohjana toiminta- ja taloussuunnitelma: niiden laatiminen, seuranta sekä toteutus ja päätös. Visuaalisuus voi helpottaa kokonaisuuden hahmottamista. </a:t>
            </a:r>
          </a:p>
          <a:p>
            <a:endParaRPr lang="fi-FI" dirty="0"/>
          </a:p>
          <a:p>
            <a:r>
              <a:rPr lang="fi-FI" dirty="0"/>
              <a:t>Organisaatioissa vuosikellon huonona puolena voidaan pitää sitä, että se hidastaa uusiutumista, mutta toisaalta se myös suojaa turhan tekemiseltä (Laamanen, Räsänen ja Juutilainen 2016, 188). </a:t>
            </a:r>
          </a:p>
          <a:p>
            <a:pPr defTabSz="915383">
              <a:defRPr/>
            </a:pPr>
            <a:r>
              <a:rPr lang="fi-FI" dirty="0"/>
              <a:t>Vuosikello voidaan laatia työpajana erilaisia osallistavia ideointimenetelmiä hyödyntäen (aivoriihi, miellekartta </a:t>
            </a:r>
            <a:r>
              <a:rPr lang="fi-FI" dirty="0" err="1"/>
              <a:t>ym</a:t>
            </a:r>
            <a:r>
              <a:rPr lang="fi-FI" dirty="0"/>
              <a:t>). Työpajan tarkoituksena on kerätä mahdollisimman paljon vuosikelloon aikataulutettavia toimintoja. Lootuksenkukkamenetelmä yksittäisten tapahtumien tai toimintojen tarkasteluun ja suunnitteluun.</a:t>
            </a:r>
          </a:p>
          <a:p>
            <a:pPr defTabSz="915383">
              <a:defRPr/>
            </a:pPr>
            <a:endParaRPr lang="fi-FI" dirty="0"/>
          </a:p>
          <a:p>
            <a:pPr defTabSz="915383">
              <a:defRPr/>
            </a:pPr>
            <a:r>
              <a:rPr lang="fi-FI" dirty="0"/>
              <a:t>Suunnittelua varten yhdistyksen nykytila tulee kartoittaa (Kuokkanen, Myllyviita ym. 2018, 11). Tähän hyvä työkalu on SWOT-analyysi (KUVA 20). Yhdistyksen toiminta-ajatuksen tarkasteleminen kannattaa tehdä aina aika ajoin, sillä myös toimintaympäristö muuttuu jatkuvasti ajan kuluessa. Toiminnan tarkoitus, yhdistyksen olemassaolon syy ja arvot tulee olla tiedossa koko jäsenistölle. Hyvä tukikysymys yhdistyksen toimintaa tutkiskellessa on: Miten yhdistyksen toiminta on muuttunut viime aikoina? </a:t>
            </a:r>
          </a:p>
          <a:p>
            <a:pPr defTabSz="915383">
              <a:defRPr/>
            </a:pPr>
            <a:endParaRPr lang="fi-FI" dirty="0"/>
          </a:p>
          <a:p>
            <a:pPr defTabSz="915383">
              <a:defRPr/>
            </a:pPr>
            <a:r>
              <a:rPr lang="fi-FI" dirty="0"/>
              <a:t>Kellotaulumaista vuosikelloa yhdistys voi käyttää erityisesti uusien jäsenten kanssa, sillä siitä saa yhdellä silmäyksellä kuvan yhdistyksen toimintaan liittyvistä tärkeimmistä toiminnoista ja niiden sijoittumisesta vuoteen. Kalenterimallista osiota vuosikellosta on tarkoitus hyödyntää nimenomaan resurssoinnissa ja ennakoinnissa. Siihen on aikataulutettu tärkeiden tapahtumien lisäksi myös niitä edeltäviä toimia, joita ilman kyseistä tapahtumaa ei saada toteutettua. </a:t>
            </a:r>
          </a:p>
          <a:p>
            <a:pPr defTabSz="915383">
              <a:defRPr/>
            </a:pPr>
            <a:endParaRPr lang="fi-FI" dirty="0"/>
          </a:p>
          <a:p>
            <a:pPr defTabSz="915383">
              <a:defRPr/>
            </a:pPr>
            <a:r>
              <a:rPr lang="fi-FI" dirty="0"/>
              <a:t>Vuosikello on vain yksi osa. Suoraan vuosikelloon liittyviä kehittämiskohteita on esimerkiksi vastuuhenkilöiden nimeäminen siinä oleviin tehtäviin. On myös määriteltävä mikä taho seuraa vuosikellon toteutumista. Looginen taho seuraamaan toteutumista on yhdistyksen hallitus, mutta voisiko se olla myös hallituksen ulkopuolinen henkilö (tai muutama henkilö) joka olisi niin sanottu vuosikellovastaava. </a:t>
            </a:r>
          </a:p>
          <a:p>
            <a:pPr defTabSz="915383">
              <a:defRPr/>
            </a:pPr>
            <a:endParaRPr lang="fi-FI" dirty="0"/>
          </a:p>
          <a:p>
            <a:endParaRPr lang="fi-FI" dirty="0"/>
          </a:p>
          <a:p>
            <a:pPr defTabSz="915383">
              <a:defRPr/>
            </a:pPr>
            <a:r>
              <a:rPr lang="fi-FI" dirty="0"/>
              <a:t>Vuosittaisen suunnitelman lisäksi yhdistyksissä tarvitaan pitkäjänteistä suunnittelua, joka kattaa useampia vuosia, esimerkiksi viisivuotissuunnitelma. </a:t>
            </a:r>
          </a:p>
          <a:p>
            <a:pPr defTabSz="915383">
              <a:defRPr/>
            </a:pPr>
            <a:endParaRPr lang="fi-FI" dirty="0"/>
          </a:p>
          <a:p>
            <a:pPr defTabSz="915383">
              <a:defRPr/>
            </a:pPr>
            <a:r>
              <a:rPr lang="fi-FI" dirty="0"/>
              <a:t>Työkaluna vuosikellopohja, kehittelemme myös laajempaa versiota.</a:t>
            </a:r>
          </a:p>
          <a:p>
            <a:pPr defTabSz="915383">
              <a:defRPr/>
            </a:pPr>
            <a:endParaRPr lang="fi-FI" dirty="0"/>
          </a:p>
          <a:p>
            <a:endParaRPr lang="fi-FI" dirty="0"/>
          </a:p>
        </p:txBody>
      </p:sp>
      <p:sp>
        <p:nvSpPr>
          <p:cNvPr id="4" name="Dian numeron paikkamerkki 3"/>
          <p:cNvSpPr>
            <a:spLocks noGrp="1"/>
          </p:cNvSpPr>
          <p:nvPr>
            <p:ph type="sldNum" sz="quarter" idx="5"/>
          </p:nvPr>
        </p:nvSpPr>
        <p:spPr/>
        <p:txBody>
          <a:bodyPr/>
          <a:lstStyle/>
          <a:p>
            <a:pPr defTabSz="915772">
              <a:defRPr/>
            </a:pPr>
            <a:fld id="{2C689E77-D64B-415F-AE9C-0C06608F5A68}" type="slidenum">
              <a:rPr lang="fi-FI">
                <a:solidFill>
                  <a:prstClr val="black"/>
                </a:solidFill>
                <a:latin typeface="Calibri" panose="020F0502020204030204"/>
              </a:rPr>
              <a:pPr defTabSz="915772">
                <a:defRPr/>
              </a:pPr>
              <a:t>29</a:t>
            </a:fld>
            <a:endParaRPr lang="fi-FI">
              <a:solidFill>
                <a:prstClr val="black"/>
              </a:solidFill>
              <a:latin typeface="Calibri" panose="020F0502020204030204"/>
            </a:endParaRPr>
          </a:p>
        </p:txBody>
      </p:sp>
    </p:spTree>
    <p:extLst>
      <p:ext uri="{BB962C8B-B14F-4D97-AF65-F5344CB8AC3E}">
        <p14:creationId xmlns:p14="http://schemas.microsoft.com/office/powerpoint/2010/main" val="114906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Valitkaa erilaisista vuosikellomalleista sopiva. </a:t>
            </a:r>
            <a:r>
              <a:rPr lang="fi-FI" dirty="0" err="1"/>
              <a:t>Kanvaasi</a:t>
            </a:r>
            <a:r>
              <a:rPr lang="fi-FI" dirty="0"/>
              <a:t> käy parhaiten yhdessä ideointiin, </a:t>
            </a:r>
            <a:r>
              <a:rPr lang="fi-FI" dirty="0" err="1"/>
              <a:t>excel</a:t>
            </a:r>
            <a:r>
              <a:rPr lang="fi-FI" dirty="0"/>
              <a:t> toimii jo toimintasuunnitelmanakin.</a:t>
            </a:r>
          </a:p>
        </p:txBody>
      </p:sp>
      <p:sp>
        <p:nvSpPr>
          <p:cNvPr id="4" name="Dian numeron paikkamerkki 3"/>
          <p:cNvSpPr>
            <a:spLocks noGrp="1"/>
          </p:cNvSpPr>
          <p:nvPr>
            <p:ph type="sldNum" sz="quarter" idx="5"/>
          </p:nvPr>
        </p:nvSpPr>
        <p:spPr/>
        <p:txBody>
          <a:bodyPr/>
          <a:lstStyle/>
          <a:p>
            <a:pPr defTabSz="915772">
              <a:defRPr/>
            </a:pPr>
            <a:fld id="{48F5C47B-38B1-418F-BB44-FEEE7D6F8F81}" type="slidenum">
              <a:rPr lang="fi-FI">
                <a:solidFill>
                  <a:prstClr val="black"/>
                </a:solidFill>
                <a:latin typeface="Calibri" panose="020F0502020204030204"/>
              </a:rPr>
              <a:pPr defTabSz="915772">
                <a:defRPr/>
              </a:pPr>
              <a:t>30</a:t>
            </a:fld>
            <a:endParaRPr lang="fi-FI">
              <a:solidFill>
                <a:prstClr val="black"/>
              </a:solidFill>
              <a:latin typeface="Calibri" panose="020F0502020204030204"/>
            </a:endParaRPr>
          </a:p>
        </p:txBody>
      </p:sp>
    </p:spTree>
    <p:extLst>
      <p:ext uri="{BB962C8B-B14F-4D97-AF65-F5344CB8AC3E}">
        <p14:creationId xmlns:p14="http://schemas.microsoft.com/office/powerpoint/2010/main" val="2505663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Saatte jälkeenpäin sähköpostitse esityksen sekä lisämateriaalit (kokousten esityslistamallit, hallituksen ja yhdistyksen kokousten vertailutaulukon sekä vuosikellopohjan). Lopuksi pyytäisin vielä pikaista palautetta tästä koulutuskerrasta </a:t>
            </a:r>
            <a:r>
              <a:rPr lang="fi-FI" dirty="0">
                <a:sym typeface="Wingdings" panose="05000000000000000000" pitchFamily="2" charset="2"/>
              </a:rPr>
              <a:t> </a:t>
            </a:r>
            <a:endParaRPr lang="fi-FI" dirty="0"/>
          </a:p>
        </p:txBody>
      </p:sp>
      <p:sp>
        <p:nvSpPr>
          <p:cNvPr id="4" name="Dian numeron paikkamerkki 3"/>
          <p:cNvSpPr>
            <a:spLocks noGrp="1"/>
          </p:cNvSpPr>
          <p:nvPr>
            <p:ph type="sldNum" sz="quarter" idx="5"/>
          </p:nvPr>
        </p:nvSpPr>
        <p:spPr/>
        <p:txBody>
          <a:bodyPr/>
          <a:lstStyle/>
          <a:p>
            <a:pPr defTabSz="915772">
              <a:defRPr/>
            </a:pPr>
            <a:fld id="{2C689E77-D64B-415F-AE9C-0C06608F5A68}" type="slidenum">
              <a:rPr lang="fi-FI">
                <a:solidFill>
                  <a:prstClr val="black"/>
                </a:solidFill>
                <a:latin typeface="Calibri" panose="020F0502020204030204"/>
              </a:rPr>
              <a:pPr defTabSz="915772">
                <a:defRPr/>
              </a:pPr>
              <a:t>34</a:t>
            </a:fld>
            <a:endParaRPr lang="fi-FI">
              <a:solidFill>
                <a:prstClr val="black"/>
              </a:solidFill>
              <a:latin typeface="Calibri" panose="020F0502020204030204"/>
            </a:endParaRPr>
          </a:p>
        </p:txBody>
      </p:sp>
    </p:spTree>
    <p:extLst>
      <p:ext uri="{BB962C8B-B14F-4D97-AF65-F5344CB8AC3E}">
        <p14:creationId xmlns:p14="http://schemas.microsoft.com/office/powerpoint/2010/main" val="2277881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pPr defTabSz="915772">
              <a:defRPr/>
            </a:pPr>
            <a:fld id="{48F5C47B-38B1-418F-BB44-FEEE7D6F8F81}" type="slidenum">
              <a:rPr lang="fi-FI">
                <a:solidFill>
                  <a:prstClr val="black"/>
                </a:solidFill>
                <a:latin typeface="Calibri" panose="020F0502020204030204"/>
              </a:rPr>
              <a:pPr defTabSz="915772">
                <a:defRPr/>
              </a:pPr>
              <a:t>5</a:t>
            </a:fld>
            <a:endParaRPr lang="fi-FI">
              <a:solidFill>
                <a:prstClr val="black"/>
              </a:solidFill>
              <a:latin typeface="Calibri" panose="020F0502020204030204"/>
            </a:endParaRPr>
          </a:p>
        </p:txBody>
      </p:sp>
    </p:spTree>
    <p:extLst>
      <p:ext uri="{BB962C8B-B14F-4D97-AF65-F5344CB8AC3E}">
        <p14:creationId xmlns:p14="http://schemas.microsoft.com/office/powerpoint/2010/main" val="3206727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Yhdistyksen toiminnan keskeisimmät tukipilarit ovat yhdistyslaki ja yhdistyksen säännöt.</a:t>
            </a:r>
          </a:p>
        </p:txBody>
      </p:sp>
      <p:sp>
        <p:nvSpPr>
          <p:cNvPr id="4" name="Dian numeron paikkamerkki 3"/>
          <p:cNvSpPr>
            <a:spLocks noGrp="1"/>
          </p:cNvSpPr>
          <p:nvPr>
            <p:ph type="sldNum" sz="quarter" idx="5"/>
          </p:nvPr>
        </p:nvSpPr>
        <p:spPr/>
        <p:txBody>
          <a:bodyPr/>
          <a:lstStyle/>
          <a:p>
            <a:fld id="{48F5C47B-38B1-418F-BB44-FEEE7D6F8F81}" type="slidenum">
              <a:rPr lang="fi-FI" smtClean="0"/>
              <a:t>6</a:t>
            </a:fld>
            <a:endParaRPr lang="fi-FI"/>
          </a:p>
        </p:txBody>
      </p:sp>
    </p:spTree>
    <p:extLst>
      <p:ext uri="{BB962C8B-B14F-4D97-AF65-F5344CB8AC3E}">
        <p14:creationId xmlns:p14="http://schemas.microsoft.com/office/powerpoint/2010/main" val="30892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Käykää läpi oman yhdistyksenne organisaatiorakenne. Millainen jäsenrakenne omassa järjestössänne on? </a:t>
            </a:r>
          </a:p>
        </p:txBody>
      </p:sp>
      <p:sp>
        <p:nvSpPr>
          <p:cNvPr id="4" name="Dian numeron paikkamerkki 3"/>
          <p:cNvSpPr>
            <a:spLocks noGrp="1"/>
          </p:cNvSpPr>
          <p:nvPr>
            <p:ph type="sldNum" sz="quarter" idx="5"/>
          </p:nvPr>
        </p:nvSpPr>
        <p:spPr/>
        <p:txBody>
          <a:bodyPr/>
          <a:lstStyle/>
          <a:p>
            <a:pPr defTabSz="915772">
              <a:defRPr/>
            </a:pPr>
            <a:fld id="{48F5C47B-38B1-418F-BB44-FEEE7D6F8F81}" type="slidenum">
              <a:rPr lang="fi-FI">
                <a:solidFill>
                  <a:prstClr val="black"/>
                </a:solidFill>
                <a:latin typeface="Calibri" panose="020F0502020204030204"/>
              </a:rPr>
              <a:pPr defTabSz="915772">
                <a:defRPr/>
              </a:pPr>
              <a:t>7</a:t>
            </a:fld>
            <a:endParaRPr lang="fi-FI">
              <a:solidFill>
                <a:prstClr val="black"/>
              </a:solidFill>
              <a:latin typeface="Calibri" panose="020F0502020204030204"/>
            </a:endParaRPr>
          </a:p>
        </p:txBody>
      </p:sp>
    </p:spTree>
    <p:extLst>
      <p:ext uri="{BB962C8B-B14F-4D97-AF65-F5344CB8AC3E}">
        <p14:creationId xmlns:p14="http://schemas.microsoft.com/office/powerpoint/2010/main" val="160940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Huom. Hallitus ei siis voi päättää sääntöjen muuttamisesta, vaan se valmistelee sääntömuutokseen liittyvät asiat yhdistyksen vuosikokoukselle, jossa jäsenet päättävät niiden hyväksymisestä. </a:t>
            </a:r>
          </a:p>
          <a:p>
            <a:pPr defTabSz="915383">
              <a:defRPr/>
            </a:pPr>
            <a:r>
              <a:rPr lang="fi-FI" dirty="0"/>
              <a:t>Ellei säännöissä ole toisin määrätty, esimerkiksi rajattu päätäntävalta pois kannatusjäseniltä. Säännöissä on kirjattu, mitkä esim. äänestystavat ovat yhdistyksessä mahdollisia.</a:t>
            </a:r>
          </a:p>
          <a:p>
            <a:pPr defTabSz="915383">
              <a:defRPr/>
            </a:pPr>
            <a:endParaRPr lang="fi-FI" dirty="0"/>
          </a:p>
          <a:p>
            <a:pPr algn="l" fontAlgn="base"/>
            <a:r>
              <a:rPr lang="fi-FI" b="0" i="0" u="sng" dirty="0">
                <a:solidFill>
                  <a:srgbClr val="0B5B8D"/>
                </a:solidFill>
                <a:effectLst/>
                <a:latin typeface="inherit"/>
                <a:hlinkClick r:id="rId3" tooltip="Linkki voimaantulosäännökseen"/>
              </a:rPr>
              <a:t>Yhdistyslaki 23 §</a:t>
            </a:r>
            <a:endParaRPr lang="fi-FI" b="0" i="0" dirty="0">
              <a:solidFill>
                <a:srgbClr val="4E4E4E"/>
              </a:solidFill>
              <a:effectLst/>
              <a:latin typeface="IntervalSansProSemiBold"/>
            </a:endParaRPr>
          </a:p>
          <a:p>
            <a:pPr algn="l" fontAlgn="base"/>
            <a:r>
              <a:rPr lang="fi-FI" b="0" i="0" dirty="0">
                <a:solidFill>
                  <a:srgbClr val="4E4E4E"/>
                </a:solidFill>
                <a:effectLst/>
                <a:latin typeface="IntervalSansProSemiBold"/>
              </a:rPr>
              <a:t>Kokouksessa päätettävät asiat</a:t>
            </a:r>
          </a:p>
          <a:p>
            <a:pPr algn="l" fontAlgn="base"/>
            <a:r>
              <a:rPr lang="fi-FI" b="0" i="0" dirty="0">
                <a:solidFill>
                  <a:srgbClr val="444444"/>
                </a:solidFill>
                <a:effectLst/>
                <a:latin typeface="IntervalSansProRegular"/>
              </a:rPr>
              <a:t>Yhdistyksen tai, jos säännöissä on niin määrätty, valtuutettujen kokouksessa on päätettävä:</a:t>
            </a:r>
          </a:p>
          <a:p>
            <a:pPr algn="l" fontAlgn="base"/>
            <a:r>
              <a:rPr lang="fi-FI" b="0" i="0" dirty="0">
                <a:solidFill>
                  <a:srgbClr val="444444"/>
                </a:solidFill>
                <a:effectLst/>
                <a:latin typeface="IntervalSansProRegular"/>
              </a:rPr>
              <a:t>1) yhdistyksen sääntöjen muuttamisesta;</a:t>
            </a:r>
          </a:p>
          <a:p>
            <a:pPr algn="l" fontAlgn="base"/>
            <a:r>
              <a:rPr lang="fi-FI" b="0" i="0" dirty="0">
                <a:solidFill>
                  <a:srgbClr val="444444"/>
                </a:solidFill>
                <a:effectLst/>
                <a:latin typeface="IntervalSansProRegular"/>
              </a:rPr>
              <a:t>2) kiinteistön luovuttamisesta tai kiinnittämisestä taikka yhdistyksen toiminnan kannalta huomattavan muun omaisuuden luovuttamisesta;</a:t>
            </a:r>
          </a:p>
          <a:p>
            <a:pPr algn="l" fontAlgn="base"/>
            <a:r>
              <a:rPr lang="fi-FI" b="0" i="0" dirty="0">
                <a:solidFill>
                  <a:srgbClr val="444444"/>
                </a:solidFill>
                <a:effectLst/>
                <a:latin typeface="IntervalSansProRegular"/>
              </a:rPr>
              <a:t>3) 30 §:ssä tarkoitetusta äänestys- ja vaalijärjestyksestä;</a:t>
            </a:r>
          </a:p>
          <a:p>
            <a:pPr algn="l" fontAlgn="base"/>
            <a:r>
              <a:rPr lang="fi-FI" b="0" i="0" dirty="0">
                <a:solidFill>
                  <a:srgbClr val="444444"/>
                </a:solidFill>
                <a:effectLst/>
                <a:latin typeface="IntervalSansProRegular"/>
              </a:rPr>
              <a:t>4) hallituksen tai sen jäsenen taikka tilintarkastajan tai toiminnantarkastajan valitsemisesta tai erottamisesta;</a:t>
            </a:r>
          </a:p>
          <a:p>
            <a:pPr algn="l" fontAlgn="base"/>
            <a:r>
              <a:rPr lang="fi-FI" b="0" i="0" dirty="0">
                <a:solidFill>
                  <a:srgbClr val="444444"/>
                </a:solidFill>
                <a:effectLst/>
                <a:latin typeface="IntervalSansProRegular"/>
              </a:rPr>
              <a:t>5) tilinpäätöksen tai vuosilaskelman vahvistamisesta ja vastuuvapauden myöntämisestä; sekä</a:t>
            </a:r>
          </a:p>
          <a:p>
            <a:pPr algn="l" fontAlgn="base"/>
            <a:r>
              <a:rPr lang="fi-FI" b="0" i="0" dirty="0">
                <a:solidFill>
                  <a:srgbClr val="444444"/>
                </a:solidFill>
                <a:effectLst/>
                <a:latin typeface="IntervalSansProRegular"/>
              </a:rPr>
              <a:t>6) yhdistyksen purkamisesta.</a:t>
            </a:r>
          </a:p>
          <a:p>
            <a:pPr algn="l" fontAlgn="base"/>
            <a:r>
              <a:rPr lang="fi-FI" b="0" i="0" u="sng" dirty="0">
                <a:solidFill>
                  <a:srgbClr val="0B5B8D"/>
                </a:solidFill>
                <a:effectLst/>
                <a:latin typeface="IntervalSansProRegular"/>
                <a:hlinkClick r:id="rId4" tooltip="Linkki muutossäädöksen voimaantulotietoihin"/>
              </a:rPr>
              <a:t>(3.2.2023/135)</a:t>
            </a:r>
            <a:endParaRPr lang="fi-FI" b="0" i="0" dirty="0">
              <a:solidFill>
                <a:srgbClr val="444444"/>
              </a:solidFill>
              <a:effectLst/>
              <a:latin typeface="IntervalSansProRegular"/>
            </a:endParaRPr>
          </a:p>
          <a:p>
            <a:pPr algn="l" fontAlgn="base"/>
            <a:r>
              <a:rPr lang="fi-FI" b="0" i="0" dirty="0">
                <a:solidFill>
                  <a:srgbClr val="444444"/>
                </a:solidFill>
                <a:effectLst/>
                <a:latin typeface="IntervalSansProRegular"/>
              </a:rPr>
              <a:t>Säännöissä voidaan määrätä, että hallitus voi päättää yhdistyksen omaisuuden myymisestä, vaihtamisesta ja kiinnittämisestä.</a:t>
            </a:r>
            <a:br>
              <a:rPr lang="fi-FI" b="0" i="0" dirty="0">
                <a:solidFill>
                  <a:srgbClr val="444444"/>
                </a:solidFill>
                <a:effectLst/>
                <a:latin typeface="IntervalSansProRegular"/>
              </a:rPr>
            </a:br>
            <a:endParaRPr lang="fi-FI" b="0" i="0" dirty="0">
              <a:solidFill>
                <a:srgbClr val="444444"/>
              </a:solidFill>
              <a:effectLst/>
              <a:latin typeface="IntervalSansProRegular"/>
            </a:endParaRPr>
          </a:p>
          <a:p>
            <a:pPr algn="l" fontAlgn="base"/>
            <a:r>
              <a:rPr lang="fi-FI" b="0" i="0" dirty="0">
                <a:solidFill>
                  <a:srgbClr val="4E4E4E"/>
                </a:solidFill>
                <a:effectLst/>
                <a:latin typeface="inherit"/>
              </a:rPr>
              <a:t>24 §</a:t>
            </a:r>
            <a:r>
              <a:rPr lang="fi-FI" b="0" i="0" dirty="0">
                <a:solidFill>
                  <a:srgbClr val="4E4E4E"/>
                </a:solidFill>
                <a:effectLst/>
                <a:latin typeface="IntervalSansProSemiBold"/>
              </a:rPr>
              <a:t> </a:t>
            </a:r>
            <a:r>
              <a:rPr lang="fi-FI" b="0" i="0" u="sng" dirty="0">
                <a:solidFill>
                  <a:srgbClr val="0B5B8D"/>
                </a:solidFill>
                <a:effectLst/>
                <a:latin typeface="inherit"/>
                <a:hlinkClick r:id="rId5" tooltip="Linkki muutossäädöksen voimaantulotietoihin"/>
              </a:rPr>
              <a:t>(16.7.2010/678)</a:t>
            </a:r>
            <a:endParaRPr lang="fi-FI" b="0" i="0" dirty="0">
              <a:solidFill>
                <a:srgbClr val="4E4E4E"/>
              </a:solidFill>
              <a:effectLst/>
              <a:latin typeface="IntervalSansProSemiBold"/>
            </a:endParaRPr>
          </a:p>
          <a:p>
            <a:pPr algn="l" fontAlgn="base"/>
            <a:r>
              <a:rPr lang="fi-FI" b="0" i="0" dirty="0">
                <a:solidFill>
                  <a:srgbClr val="4E4E4E"/>
                </a:solidFill>
                <a:effectLst/>
                <a:latin typeface="IntervalSansProSemiBold"/>
              </a:rPr>
              <a:t>Kokouskutsu</a:t>
            </a:r>
          </a:p>
          <a:p>
            <a:pPr algn="l" fontAlgn="base"/>
            <a:r>
              <a:rPr lang="fi-FI" b="0" i="0" dirty="0">
                <a:solidFill>
                  <a:srgbClr val="444444"/>
                </a:solidFill>
                <a:effectLst/>
                <a:latin typeface="IntervalSansProRegular"/>
              </a:rPr>
              <a:t>Yhdistyksen kokous on kutsuttava koolle siten kuin säännöissä on määrätty. Kokouskutsussa on mainittava kokouksen aika ja paikka ja mahdollinen ennakkoilmoittautumisvelvollisuus. </a:t>
            </a:r>
            <a:r>
              <a:rPr lang="fi-FI" b="0" i="0" u="sng" dirty="0">
                <a:solidFill>
                  <a:srgbClr val="0B5B8D"/>
                </a:solidFill>
                <a:effectLst/>
                <a:latin typeface="inherit"/>
                <a:hlinkClick r:id="rId6" tooltip="Linkki muutossäädöksen voimaantulotietoihin"/>
              </a:rPr>
              <a:t>(8.7.2022/663)</a:t>
            </a:r>
            <a:endParaRPr lang="fi-FI" b="0" i="0" dirty="0">
              <a:solidFill>
                <a:srgbClr val="444444"/>
              </a:solidFill>
              <a:effectLst/>
              <a:latin typeface="IntervalSansProRegular"/>
            </a:endParaRPr>
          </a:p>
          <a:p>
            <a:pPr algn="l" fontAlgn="base"/>
            <a:r>
              <a:rPr lang="fi-FI" b="0" i="0" dirty="0">
                <a:solidFill>
                  <a:srgbClr val="444444"/>
                </a:solidFill>
                <a:effectLst/>
                <a:latin typeface="IntervalSansProRegular"/>
              </a:rPr>
              <a:t>Jos kokoukseen voidaan osallistua myös postitse taikka tietoliikenneyhteyden ja teknisen apuvälineen avulla, tästä on mainittava kokouskutsussa. Kokouskutsussa on lisäksi mainittava tällaisen osallistumisen edellytyksistä, osallistumisen teknisestä toteutuksesta, siihen liittyvistä jäsenen puhevallan käyttämisen mahdollisista rajoituksista sekä siinä noudatettavasta menettelystä. </a:t>
            </a:r>
            <a:r>
              <a:rPr lang="fi-FI" b="0" i="0" u="sng" dirty="0">
                <a:solidFill>
                  <a:srgbClr val="0B5B8D"/>
                </a:solidFill>
                <a:effectLst/>
                <a:latin typeface="inherit"/>
                <a:hlinkClick r:id="rId6" tooltip="Linkki muutossäädöksen voimaantulotietoihin"/>
              </a:rPr>
              <a:t>(8.7.2022/663)</a:t>
            </a:r>
            <a:endParaRPr lang="fi-FI" b="0" i="0" dirty="0">
              <a:solidFill>
                <a:srgbClr val="444444"/>
              </a:solidFill>
              <a:effectLst/>
              <a:latin typeface="IntervalSansProRegular"/>
            </a:endParaRPr>
          </a:p>
          <a:p>
            <a:pPr algn="l" fontAlgn="base"/>
            <a:r>
              <a:rPr lang="fi-FI" b="0" i="0" dirty="0">
                <a:solidFill>
                  <a:srgbClr val="444444"/>
                </a:solidFill>
                <a:effectLst/>
                <a:latin typeface="IntervalSansProRegular"/>
              </a:rPr>
              <a:t>Päätöstä 23 §:ssä mainitussa ja muussa siihen verrattavassa asiassa ei kokouksessa saa tehdä, ellei asiaa ole mainittu kokouskutsussa.</a:t>
            </a:r>
          </a:p>
          <a:p>
            <a:pPr algn="l" fontAlgn="base"/>
            <a:endParaRPr lang="fi-FI" b="0" i="0" dirty="0">
              <a:solidFill>
                <a:srgbClr val="444444"/>
              </a:solidFill>
              <a:effectLst/>
              <a:latin typeface="IntervalSansProRegular"/>
            </a:endParaRPr>
          </a:p>
          <a:p>
            <a:pPr algn="l" fontAlgn="base"/>
            <a:r>
              <a:rPr lang="fi-FI" b="0" i="0" dirty="0">
                <a:solidFill>
                  <a:srgbClr val="444444"/>
                </a:solidFill>
                <a:effectLst/>
                <a:latin typeface="IntervalSansProRegular"/>
              </a:rPr>
              <a:t>Kirjassa Yhdistyksen ABC (2017, 33) Loimu luettelee yhdistyksen jäsenten oikeuksiksi, joita suoraan lainattuna ovat:  </a:t>
            </a:r>
          </a:p>
          <a:p>
            <a:pPr marL="171634" indent="-171634" fontAlgn="base">
              <a:buFontTx/>
              <a:buChar char="-"/>
            </a:pPr>
            <a:r>
              <a:rPr lang="fi-FI" b="0" i="0" dirty="0">
                <a:solidFill>
                  <a:srgbClr val="444444"/>
                </a:solidFill>
                <a:effectLst/>
                <a:latin typeface="IntervalSansProRegular"/>
              </a:rPr>
              <a:t>olla yhdenvertainen muiden jäsenten kanssa </a:t>
            </a:r>
          </a:p>
          <a:p>
            <a:pPr marL="171634" indent="-171634" fontAlgn="base">
              <a:buFontTx/>
              <a:buChar char="-"/>
            </a:pPr>
            <a:r>
              <a:rPr lang="fi-FI" b="0" i="0" dirty="0">
                <a:solidFill>
                  <a:srgbClr val="444444"/>
                </a:solidFill>
                <a:effectLst/>
                <a:latin typeface="IntervalSansProRegular"/>
              </a:rPr>
              <a:t>- säilyttää hänelle sääntöjen mukaan olevat erityisen etuudet </a:t>
            </a:r>
          </a:p>
          <a:p>
            <a:pPr marL="171634" indent="-171634" fontAlgn="base">
              <a:buFontTx/>
              <a:buChar char="-"/>
            </a:pPr>
            <a:r>
              <a:rPr lang="fi-FI" b="0" i="0" dirty="0">
                <a:solidFill>
                  <a:srgbClr val="444444"/>
                </a:solidFill>
                <a:effectLst/>
                <a:latin typeface="IntervalSansProRegular"/>
              </a:rPr>
              <a:t>- osallistua yhdistyksen päätöksentekoon </a:t>
            </a:r>
          </a:p>
          <a:p>
            <a:pPr marL="171634" indent="-171634" fontAlgn="base">
              <a:buFontTx/>
              <a:buChar char="-"/>
            </a:pPr>
            <a:r>
              <a:rPr lang="fi-FI" b="0" i="0" dirty="0">
                <a:solidFill>
                  <a:srgbClr val="444444"/>
                </a:solidFill>
                <a:effectLst/>
                <a:latin typeface="IntervalSansProRegular"/>
              </a:rPr>
              <a:t>- saattaa oikeuden käsiteltäväksi yhdistyksen tekemä sääntöjen tai lain vastainen, jäsenten yhdenvertaisuutta loukkaava tai jäsenelle vakuutettua erityistä etua loukannut päätös </a:t>
            </a:r>
          </a:p>
          <a:p>
            <a:pPr marL="171634" indent="-171634" fontAlgn="base">
              <a:buFontTx/>
              <a:buChar char="-"/>
            </a:pPr>
            <a:r>
              <a:rPr lang="fi-FI" b="0" i="0" dirty="0">
                <a:solidFill>
                  <a:srgbClr val="444444"/>
                </a:solidFill>
                <a:effectLst/>
                <a:latin typeface="IntervalSansProRegular"/>
              </a:rPr>
              <a:t>- saada yhdistyksen palveluita </a:t>
            </a:r>
          </a:p>
          <a:p>
            <a:pPr marL="171634" indent="-171634" fontAlgn="base">
              <a:buFontTx/>
              <a:buChar char="-"/>
            </a:pPr>
            <a:r>
              <a:rPr lang="fi-FI" b="0" i="0" dirty="0">
                <a:solidFill>
                  <a:srgbClr val="444444"/>
                </a:solidFill>
                <a:effectLst/>
                <a:latin typeface="IntervalSansProRegular"/>
              </a:rPr>
              <a:t>- tutustua yhdistyksen asiakirjoihin  </a:t>
            </a:r>
          </a:p>
          <a:p>
            <a:pPr marL="171634" indent="-171634" fontAlgn="base">
              <a:buFontTx/>
              <a:buChar char="-"/>
            </a:pPr>
            <a:endParaRPr lang="fi-FI" b="0" i="0" dirty="0">
              <a:solidFill>
                <a:srgbClr val="444444"/>
              </a:solidFill>
              <a:effectLst/>
              <a:latin typeface="IntervalSansProRegular"/>
            </a:endParaRPr>
          </a:p>
          <a:p>
            <a:pPr fontAlgn="base"/>
            <a:r>
              <a:rPr lang="fi-FI" b="0" i="0" dirty="0">
                <a:solidFill>
                  <a:srgbClr val="444444"/>
                </a:solidFill>
                <a:effectLst/>
                <a:latin typeface="IntervalSansProRegular"/>
              </a:rPr>
              <a:t>Jäsenten erilaisista oikeuksista tulee olla määräys säännöissä, mutta muutoin kaikki jäsenet ovat yhdenvertaisia keskenään. Säännöissä voidaan mainita myös jos äänioikeus yhdistyksen kokouksissa on riippuvainen esimerkiksi jäsenmaksun suorittamiseen. Kaikki jäsenet saavat asettua ehdolle hallitukseen tai muihin luottamustehtäviin. Myös yhdistyksen ylimääräisen kokouksen koollekutsuminen on jäsenen oikeus. (Loimu 2017, 33-34.) </a:t>
            </a:r>
          </a:p>
          <a:p>
            <a:pPr fontAlgn="base"/>
            <a:endParaRPr lang="fi-FI" b="0" i="0" dirty="0">
              <a:solidFill>
                <a:srgbClr val="444444"/>
              </a:solidFill>
              <a:effectLst/>
              <a:latin typeface="IntervalSansProRegular"/>
            </a:endParaRPr>
          </a:p>
          <a:p>
            <a:pPr fontAlgn="base"/>
            <a:r>
              <a:rPr lang="fi-FI" b="0" i="0" dirty="0">
                <a:solidFill>
                  <a:srgbClr val="444444"/>
                </a:solidFill>
                <a:effectLst/>
                <a:latin typeface="IntervalSansProRegular"/>
              </a:rPr>
              <a:t>Yhdistyksen jäsenellä on oikeuksien lisäksi toki myös velvollisuuksia, joihin kuuluu jäsenmaksun maksaminen ja omasta estyneisyydestä ilmoittaminen. Säännöissä voi olla mainittuna muitakin velvollisuuksia. Velvollisuuksiin ei kuitenkaan saa kuulua pakollinen luottamustehtävän vastaanotto, osallistuminen yhdistyksen toimintaan tai kokouksiin. Myöskään yhdistyksen velkojen vastuu ei ole sen jäsenillä. (Loimu 2017, 38.) </a:t>
            </a:r>
          </a:p>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8</a:t>
            </a:fld>
            <a:endParaRPr lang="fi-FI"/>
          </a:p>
        </p:txBody>
      </p:sp>
    </p:spTree>
    <p:extLst>
      <p:ext uri="{BB962C8B-B14F-4D97-AF65-F5344CB8AC3E}">
        <p14:creationId xmlns:p14="http://schemas.microsoft.com/office/powerpoint/2010/main" val="2734867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dirty="0">
                <a:solidFill>
                  <a:srgbClr val="1D1D1D"/>
                </a:solidFill>
                <a:effectLst/>
                <a:latin typeface="Assistant" pitchFamily="2" charset="-79"/>
                <a:cs typeface="Assistant" pitchFamily="2" charset="-79"/>
              </a:rPr>
              <a:t>Yhdistyslain mukaan jokaisella yhdistyksellä tulee olla vähintään kolmijäseninen hallitus (</a:t>
            </a:r>
            <a:r>
              <a:rPr lang="fi-FI" b="0" i="0" dirty="0" err="1">
                <a:solidFill>
                  <a:srgbClr val="1D1D1D"/>
                </a:solidFill>
                <a:effectLst/>
                <a:latin typeface="Assistant" pitchFamily="2" charset="-79"/>
                <a:cs typeface="Assistant" pitchFamily="2" charset="-79"/>
              </a:rPr>
              <a:t>Yhd</a:t>
            </a:r>
            <a:r>
              <a:rPr lang="fi-FI" b="0" i="0" dirty="0">
                <a:solidFill>
                  <a:srgbClr val="1D1D1D"/>
                </a:solidFill>
                <a:effectLst/>
                <a:latin typeface="Assistant" pitchFamily="2" charset="-79"/>
                <a:cs typeface="Assistant" pitchFamily="2" charset="-79"/>
              </a:rPr>
              <a:t> L § 35) ja hallituksella on oltava puheenjohtaja ja mahdollinen varapuheenjohtaja. Hallituksen koko on (yleensä) määritelty yhdistyksen säännöissä. Hallituksen tehtävät liittyvät ensisijaisesti yhdistyksen kokousten valmisteluun ja toimeenpanoon, yhdistyksen johtamiseen, toiminnan arvioimiseen sekä yhdistyksen strategia- ja suunnitteluprosessien toteuttamiseen. </a:t>
            </a:r>
          </a:p>
          <a:p>
            <a:pPr defTabSz="915383">
              <a:defRPr/>
            </a:pPr>
            <a:endParaRPr lang="fi-FI" dirty="0"/>
          </a:p>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9</a:t>
            </a:fld>
            <a:endParaRPr lang="fi-FI"/>
          </a:p>
        </p:txBody>
      </p:sp>
    </p:spTree>
    <p:extLst>
      <p:ext uri="{BB962C8B-B14F-4D97-AF65-F5344CB8AC3E}">
        <p14:creationId xmlns:p14="http://schemas.microsoft.com/office/powerpoint/2010/main" val="39068835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endParaRPr lang="fi-FI" b="0" i="0" dirty="0">
              <a:solidFill>
                <a:srgbClr val="1D1D1D"/>
              </a:solidFill>
              <a:effectLst/>
              <a:latin typeface="Assistant" pitchFamily="2" charset="-79"/>
              <a:cs typeface="Assistant" pitchFamily="2" charset="-79"/>
            </a:endParaRPr>
          </a:p>
          <a:p>
            <a:pPr algn="l"/>
            <a:r>
              <a:rPr lang="fi-FI" b="0" i="0" dirty="0">
                <a:solidFill>
                  <a:srgbClr val="1D1D1D"/>
                </a:solidFill>
                <a:effectLst/>
                <a:latin typeface="Assistant" pitchFamily="2" charset="-79"/>
                <a:cs typeface="Assistant" pitchFamily="2" charset="-79"/>
              </a:rPr>
              <a:t>Hallituksen sisäinen työskentely on useimmiten järjestynyt niin, että puheenjohtaja ja sihteeri valmistelevat asioita ja tekevät valmistelun pohjalta esityksiä hallituksen päätettäväksi. Koska hallituksessa on kuitenkin edustettuna erilaista osaamista (talous, tapahtumajärjestelyt jne.), kannattaa näitä osa-alueiden osaajia kytkeä mukaan jo asioiden valmisteluun. Toimintaan voi </a:t>
            </a:r>
            <a:r>
              <a:rPr lang="fi-FI" b="0" i="0" dirty="0" err="1">
                <a:solidFill>
                  <a:srgbClr val="1D1D1D"/>
                </a:solidFill>
                <a:effectLst/>
                <a:latin typeface="Assistant" pitchFamily="2" charset="-79"/>
                <a:cs typeface="Assistant" pitchFamily="2" charset="-79"/>
              </a:rPr>
              <a:t>osallistaa</a:t>
            </a:r>
            <a:r>
              <a:rPr lang="fi-FI" b="0" i="0" dirty="0">
                <a:solidFill>
                  <a:srgbClr val="1D1D1D"/>
                </a:solidFill>
                <a:effectLst/>
                <a:latin typeface="Assistant" pitchFamily="2" charset="-79"/>
                <a:cs typeface="Assistant" pitchFamily="2" charset="-79"/>
              </a:rPr>
              <a:t> myös yhdistyksen jäseniä esim. työryhmien muodossa.</a:t>
            </a:r>
          </a:p>
          <a:p>
            <a:pPr algn="l"/>
            <a:endParaRPr lang="fi-FI" b="0" i="0" dirty="0">
              <a:solidFill>
                <a:srgbClr val="1D1D1D"/>
              </a:solidFill>
              <a:effectLst/>
              <a:latin typeface="Assistant" pitchFamily="2" charset="-79"/>
              <a:cs typeface="Assistant" pitchFamily="2" charset="-79"/>
            </a:endParaRPr>
          </a:p>
          <a:p>
            <a:pPr algn="l"/>
            <a:r>
              <a:rPr lang="fi-FI" b="0" i="0" dirty="0">
                <a:solidFill>
                  <a:srgbClr val="1D1D1D"/>
                </a:solidFill>
                <a:effectLst/>
                <a:latin typeface="Assistant" pitchFamily="2" charset="-79"/>
                <a:cs typeface="Assistant" pitchFamily="2" charset="-79"/>
              </a:rPr>
              <a:t>Yhdistyksen kokousten valmisteluun liittyviä asioita ovat ainakin talousarvion, toimintasuunnitelman ja toimintakertomuksen valmistelu. Toimeenpanoon liittyviä asioita ovat erityisesti toimintasuunnitelman toteuttaminen ja talouden hoito talousarvion mukaisesti. Pienemmissä yhdistyksissä ja järjestöissä hallitus edustaa yhdistystä tekemällä sopimuksia, pitämällä yhteyksiä muihin järjestöihin ja keskeisiin sidosryhmiin ja antamalla lausuntoja. </a:t>
            </a:r>
          </a:p>
          <a:p>
            <a:pPr defTabSz="915383">
              <a:defRPr/>
            </a:pPr>
            <a:endParaRPr lang="fi-FI" dirty="0"/>
          </a:p>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10</a:t>
            </a:fld>
            <a:endParaRPr lang="fi-FI"/>
          </a:p>
        </p:txBody>
      </p:sp>
    </p:spTree>
    <p:extLst>
      <p:ext uri="{BB962C8B-B14F-4D97-AF65-F5344CB8AC3E}">
        <p14:creationId xmlns:p14="http://schemas.microsoft.com/office/powerpoint/2010/main" val="16863293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48F5C47B-38B1-418F-BB44-FEEE7D6F8F81}" type="slidenum">
              <a:rPr lang="fi-FI" smtClean="0"/>
              <a:t>11</a:t>
            </a:fld>
            <a:endParaRPr lang="fi-FI"/>
          </a:p>
        </p:txBody>
      </p:sp>
    </p:spTree>
    <p:extLst>
      <p:ext uri="{BB962C8B-B14F-4D97-AF65-F5344CB8AC3E}">
        <p14:creationId xmlns:p14="http://schemas.microsoft.com/office/powerpoint/2010/main" val="26137358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6.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Kansisivu 1">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114650A-F3D6-43DD-B232-B5915D7B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399" y="-2848003"/>
            <a:ext cx="15463892" cy="15463892"/>
          </a:xfrm>
          <a:prstGeom prst="rect">
            <a:avLst/>
          </a:prstGeom>
        </p:spPr>
      </p:pic>
      <p:sp>
        <p:nvSpPr>
          <p:cNvPr id="4" name="Päivämäärän paikkamerkki 3">
            <a:extLst>
              <a:ext uri="{FF2B5EF4-FFF2-40B4-BE49-F238E27FC236}">
                <a16:creationId xmlns:a16="http://schemas.microsoft.com/office/drawing/2014/main" id="{5C25200A-BF14-4A69-B790-91DCCD8E979A}"/>
              </a:ext>
            </a:extLst>
          </p:cNvPr>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4/17/2026</a:t>
            </a:fld>
            <a:endParaRPr lang="en-US"/>
          </a:p>
        </p:txBody>
      </p:sp>
      <p:sp>
        <p:nvSpPr>
          <p:cNvPr id="2" name="Otsikko 1">
            <a:extLst>
              <a:ext uri="{FF2B5EF4-FFF2-40B4-BE49-F238E27FC236}">
                <a16:creationId xmlns:a16="http://schemas.microsoft.com/office/drawing/2014/main" id="{41E73874-22B2-4FD6-A9E0-CEBA3040B644}"/>
              </a:ext>
            </a:extLst>
          </p:cNvPr>
          <p:cNvSpPr>
            <a:spLocks noGrp="1"/>
          </p:cNvSpPr>
          <p:nvPr>
            <p:ph type="ctrTitle" hasCustomPrompt="1"/>
          </p:nvPr>
        </p:nvSpPr>
        <p:spPr>
          <a:xfrm>
            <a:off x="1458930" y="3040683"/>
            <a:ext cx="7685070" cy="3581400"/>
          </a:xfrm>
        </p:spPr>
        <p:txBody>
          <a:bodyPr anchor="b"/>
          <a:lstStyle>
            <a:lvl1pPr algn="ctr">
              <a:defRPr sz="9000"/>
            </a:lvl1pPr>
          </a:lstStyle>
          <a:p>
            <a:r>
              <a:rPr lang="fi-FI" dirty="0"/>
              <a:t>Otsikko</a:t>
            </a:r>
          </a:p>
        </p:txBody>
      </p:sp>
      <p:sp>
        <p:nvSpPr>
          <p:cNvPr id="3" name="Alaotsikko 2">
            <a:extLst>
              <a:ext uri="{FF2B5EF4-FFF2-40B4-BE49-F238E27FC236}">
                <a16:creationId xmlns:a16="http://schemas.microsoft.com/office/drawing/2014/main" id="{80E08595-2D99-4305-B1D6-8F912A119D22}"/>
              </a:ext>
            </a:extLst>
          </p:cNvPr>
          <p:cNvSpPr>
            <a:spLocks noGrp="1"/>
          </p:cNvSpPr>
          <p:nvPr>
            <p:ph type="subTitle" idx="1" hasCustomPrompt="1"/>
          </p:nvPr>
        </p:nvSpPr>
        <p:spPr>
          <a:xfrm>
            <a:off x="10746768" y="3901679"/>
            <a:ext cx="5712432"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 tilaisuus ja päiväys</a:t>
            </a:r>
          </a:p>
        </p:txBody>
      </p:sp>
      <p:pic>
        <p:nvPicPr>
          <p:cNvPr id="9" name="Kuva 8">
            <a:extLst>
              <a:ext uri="{FF2B5EF4-FFF2-40B4-BE49-F238E27FC236}">
                <a16:creationId xmlns:a16="http://schemas.microsoft.com/office/drawing/2014/main" id="{8F28C9B8-BAE0-41AC-A988-F56AC76A6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414" y="7005291"/>
            <a:ext cx="4053155" cy="1762818"/>
          </a:xfrm>
          <a:prstGeom prst="rect">
            <a:avLst/>
          </a:prstGeom>
        </p:spPr>
      </p:pic>
      <p:pic>
        <p:nvPicPr>
          <p:cNvPr id="11" name="Kuva 10" descr="Kuva, joka sisältää kohteen sateenvarjo, varuste&#10;&#10;Kuvaus luotu automaattisesti">
            <a:extLst>
              <a:ext uri="{FF2B5EF4-FFF2-40B4-BE49-F238E27FC236}">
                <a16:creationId xmlns:a16="http://schemas.microsoft.com/office/drawing/2014/main" id="{53FB276F-FDDD-4C44-B374-1F6731F6C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4287" y="6114369"/>
            <a:ext cx="4244508" cy="4244508"/>
          </a:xfrm>
          <a:prstGeom prst="rect">
            <a:avLst/>
          </a:prstGeom>
        </p:spPr>
      </p:pic>
    </p:spTree>
    <p:extLst>
      <p:ext uri="{BB962C8B-B14F-4D97-AF65-F5344CB8AC3E}">
        <p14:creationId xmlns:p14="http://schemas.microsoft.com/office/powerpoint/2010/main" val="115509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kstidia kolmioelementti vasen">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8086062" y="2408275"/>
            <a:ext cx="9550695" cy="330617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Sisällön paikkamerkki 4" descr="Kuva, joka sisältää kohteen vuori&#10;&#10;Kuvaus luotu automaattisesti">
            <a:extLst>
              <a:ext uri="{FF2B5EF4-FFF2-40B4-BE49-F238E27FC236}">
                <a16:creationId xmlns:a16="http://schemas.microsoft.com/office/drawing/2014/main" id="{9F47C1DA-C474-48F0-B233-7C265E425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273" y="-2353263"/>
            <a:ext cx="14583146" cy="14583146"/>
          </a:xfrm>
          <a:prstGeom prst="rect">
            <a:avLst/>
          </a:prstGeom>
        </p:spPr>
      </p:pic>
      <p:sp>
        <p:nvSpPr>
          <p:cNvPr id="6" name="Sisällön paikkamerkki 2">
            <a:extLst>
              <a:ext uri="{FF2B5EF4-FFF2-40B4-BE49-F238E27FC236}">
                <a16:creationId xmlns:a16="http://schemas.microsoft.com/office/drawing/2014/main" id="{5DE4B07C-054F-4A70-952D-15B88F2AA49F}"/>
              </a:ext>
            </a:extLst>
          </p:cNvPr>
          <p:cNvSpPr>
            <a:spLocks noGrp="1"/>
          </p:cNvSpPr>
          <p:nvPr>
            <p:ph idx="10"/>
          </p:nvPr>
        </p:nvSpPr>
        <p:spPr>
          <a:xfrm>
            <a:off x="3551458" y="6412668"/>
            <a:ext cx="11185085" cy="313073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1113761" y="1339123"/>
            <a:ext cx="6047268" cy="1988345"/>
          </a:xfrm>
        </p:spPr>
        <p:txBody>
          <a:bodyPr/>
          <a:lstStyle>
            <a:lvl1pPr>
              <a:defRPr/>
            </a:lvl1pPr>
          </a:lstStyle>
          <a:p>
            <a:r>
              <a:rPr lang="fi-FI" dirty="0"/>
              <a:t>Otsikko</a:t>
            </a:r>
          </a:p>
        </p:txBody>
      </p:sp>
    </p:spTree>
    <p:extLst>
      <p:ext uri="{BB962C8B-B14F-4D97-AF65-F5344CB8AC3E}">
        <p14:creationId xmlns:p14="http://schemas.microsoft.com/office/powerpoint/2010/main" val="227839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8287999" cy="10287000"/>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232706" y="718689"/>
            <a:ext cx="13351395" cy="8934597"/>
          </a:xfrm>
          <a:solidFill>
            <a:schemeClr val="accent3"/>
          </a:solidFill>
        </p:spPr>
        <p:txBody>
          <a:bodyPr/>
          <a:lstStyle>
            <a:lvl1pPr>
              <a:defRPr b="1"/>
            </a:lvl1pPr>
            <a:lvl2pPr>
              <a:defRPr/>
            </a:lvl2pPr>
            <a:lvl3pPr>
              <a:defRPr/>
            </a:lvl3pPr>
          </a:lstStyle>
          <a:p>
            <a:pPr lvl="0"/>
            <a:r>
              <a:rPr lang="fi-FI" dirty="0"/>
              <a:t>Kirjoita tähän täyttä asiaa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1981459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57543" y="-215757"/>
            <a:ext cx="18945543" cy="10656869"/>
          </a:xfrm>
          <a:prstGeom prst="rect">
            <a:avLst/>
          </a:prstGeom>
        </p:spPr>
      </p:pic>
      <p:pic>
        <p:nvPicPr>
          <p:cNvPr id="3" name="Kuva 2" descr="Kuva, joka sisältää kohteen vuori&#10;&#10;Kuvaus luotu automaattisesti">
            <a:extLst>
              <a:ext uri="{FF2B5EF4-FFF2-40B4-BE49-F238E27FC236}">
                <a16:creationId xmlns:a16="http://schemas.microsoft.com/office/drawing/2014/main" id="{F0EE9B13-0B76-4B5B-A14B-D7D91947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6160">
            <a:off x="-2660717" y="-2204401"/>
            <a:ext cx="13780467" cy="15239324"/>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186473" y="903625"/>
            <a:ext cx="7957527" cy="8790044"/>
          </a:xfrm>
          <a:solidFill>
            <a:schemeClr val="accent3"/>
          </a:solidFill>
        </p:spPr>
        <p:txBody>
          <a:bodyPr/>
          <a:lstStyle>
            <a:lvl1pPr>
              <a:defRPr b="1"/>
            </a:lvl1pPr>
            <a:lvl2pPr>
              <a:defRPr/>
            </a:lvl2pPr>
            <a:lvl3pPr>
              <a:defRPr/>
            </a:lvl3pPr>
          </a:lstStyle>
          <a:p>
            <a:pPr lvl="0"/>
            <a:r>
              <a:rPr lang="fi-FI" dirty="0"/>
              <a:t>Kirjoita tähän täyttä asiaa</a:t>
            </a:r>
          </a:p>
          <a:p>
            <a:pPr lvl="1"/>
            <a:r>
              <a:rPr lang="fi-FI" dirty="0"/>
              <a:t>Toinen taso</a:t>
            </a:r>
          </a:p>
          <a:p>
            <a:pPr lvl="2"/>
            <a:r>
              <a:rPr lang="fi-FI" dirty="0"/>
              <a:t>Kolmas taso</a:t>
            </a:r>
          </a:p>
          <a:p>
            <a:pPr lvl="3"/>
            <a:r>
              <a:rPr lang="fi-FI" dirty="0"/>
              <a:t>neljäs taso</a:t>
            </a:r>
          </a:p>
          <a:p>
            <a:pPr lvl="4"/>
            <a:r>
              <a:rPr lang="fi-FI" dirty="0"/>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343783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orkea 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hasCustomPrompt="1"/>
          </p:nvPr>
        </p:nvSpPr>
        <p:spPr>
          <a:xfrm>
            <a:off x="4015911" y="424399"/>
            <a:ext cx="15773400" cy="1988345"/>
          </a:xfrm>
        </p:spPr>
        <p:txBody>
          <a:bodyPr/>
          <a:lstStyle>
            <a:lvl1pPr>
              <a:defRPr/>
            </a:lvl1pPr>
          </a:lstStyle>
          <a:p>
            <a:r>
              <a:rPr lang="fi-FI" dirty="0"/>
              <a:t>Otsikko</a:t>
            </a:r>
          </a:p>
        </p:txBody>
      </p:sp>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3821907"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4015912" y="2697956"/>
            <a:ext cx="10920413" cy="73961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3030992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uolen sivun kuva ja teks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8646288"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9144001" y="225707"/>
            <a:ext cx="9004298" cy="100612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2098568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Kaksi sisältökohdetta, vain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10862-2F19-422A-A530-73928B24BCF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052438-08FF-4860-920A-2BDD3140C6BD}"/>
              </a:ext>
            </a:extLst>
          </p:cNvPr>
          <p:cNvSpPr>
            <a:spLocks noGrp="1"/>
          </p:cNvSpPr>
          <p:nvPr>
            <p:ph sz="half" idx="1"/>
          </p:nvPr>
        </p:nvSpPr>
        <p:spPr>
          <a:xfrm>
            <a:off x="1257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4" name="Sisällön paikkamerkki 3">
            <a:extLst>
              <a:ext uri="{FF2B5EF4-FFF2-40B4-BE49-F238E27FC236}">
                <a16:creationId xmlns:a16="http://schemas.microsoft.com/office/drawing/2014/main" id="{9BC5DC41-451B-4484-B68C-6FCC26CCFB01}"/>
              </a:ext>
            </a:extLst>
          </p:cNvPr>
          <p:cNvSpPr>
            <a:spLocks noGrp="1"/>
          </p:cNvSpPr>
          <p:nvPr>
            <p:ph sz="half" idx="2"/>
          </p:nvPr>
        </p:nvSpPr>
        <p:spPr>
          <a:xfrm>
            <a:off x="9258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A8DB98C6-B612-4710-A0F6-9979A12AC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392419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endParaRPr lang="fi-FI" dirty="0"/>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9545191" y="2604566"/>
            <a:ext cx="6998066" cy="72590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5" name="Kuva 4">
            <a:extLst>
              <a:ext uri="{FF2B5EF4-FFF2-40B4-BE49-F238E27FC236}">
                <a16:creationId xmlns:a16="http://schemas.microsoft.com/office/drawing/2014/main" id="{DC5F305F-662E-4C19-B4A7-1A9C846EB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r="26268"/>
          <a:stretch/>
        </p:blipFill>
        <p:spPr>
          <a:xfrm>
            <a:off x="8120284" y="2450437"/>
            <a:ext cx="1295696" cy="7413221"/>
          </a:xfrm>
          <a:prstGeom prst="rect">
            <a:avLst/>
          </a:prstGeom>
        </p:spPr>
      </p:pic>
    </p:spTree>
    <p:extLst>
      <p:ext uri="{BB962C8B-B14F-4D97-AF65-F5344CB8AC3E}">
        <p14:creationId xmlns:p14="http://schemas.microsoft.com/office/powerpoint/2010/main" val="4191490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endParaRPr lang="fi-FI" dirty="0"/>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8630292" y="2604566"/>
            <a:ext cx="8400408" cy="72590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9" name="Kuva 8" descr="Kuva, joka sisältää kohteen ulkokäyttöön tarkoitettu esine, kasvi&#10;&#10;Kuvaus luotu automaattisesti">
            <a:extLst>
              <a:ext uri="{FF2B5EF4-FFF2-40B4-BE49-F238E27FC236}">
                <a16:creationId xmlns:a16="http://schemas.microsoft.com/office/drawing/2014/main" id="{BB93D066-EBF8-47D6-A644-E7D040FF8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4023" y="1"/>
            <a:ext cx="3251771" cy="3251771"/>
          </a:xfrm>
          <a:prstGeom prst="rect">
            <a:avLst/>
          </a:prstGeom>
        </p:spPr>
      </p:pic>
    </p:spTree>
    <p:extLst>
      <p:ext uri="{BB962C8B-B14F-4D97-AF65-F5344CB8AC3E}">
        <p14:creationId xmlns:p14="http://schemas.microsoft.com/office/powerpoint/2010/main" val="36165806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Kaksi sisältökehystä">
    <p:spTree>
      <p:nvGrpSpPr>
        <p:cNvPr id="1" name=""/>
        <p:cNvGrpSpPr/>
        <p:nvPr/>
      </p:nvGrpSpPr>
      <p:grpSpPr>
        <a:xfrm>
          <a:off x="0" y="0"/>
          <a:ext cx="0" cy="0"/>
          <a:chOff x="0" y="0"/>
          <a:chExt cx="0" cy="0"/>
        </a:xfrm>
      </p:grpSpPr>
      <p:pic>
        <p:nvPicPr>
          <p:cNvPr id="5" name="Kuva 4" descr="Kuva, joka sisältää kohteen siluetti&#10;&#10;Kuvaus luotu automaattisesti">
            <a:extLst>
              <a:ext uri="{FF2B5EF4-FFF2-40B4-BE49-F238E27FC236}">
                <a16:creationId xmlns:a16="http://schemas.microsoft.com/office/drawing/2014/main" id="{04A983D3-645D-4CE5-B0A4-52D013F04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44" y="122660"/>
            <a:ext cx="2254409" cy="2793341"/>
          </a:xfrm>
          <a:prstGeom prst="rect">
            <a:avLst/>
          </a:prstGeom>
        </p:spPr>
      </p:pic>
      <p:pic>
        <p:nvPicPr>
          <p:cNvPr id="12" name="Kuva 11" descr="Kuva, joka sisältää kohteen ulkokäyttöön tarkoitettu esine, kasvi&#10;&#10;Kuvaus luotu automaattisesti">
            <a:extLst>
              <a:ext uri="{FF2B5EF4-FFF2-40B4-BE49-F238E27FC236}">
                <a16:creationId xmlns:a16="http://schemas.microsoft.com/office/drawing/2014/main" id="{D89E5E0E-1D7C-4FF1-A9AA-452703B7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30" y="145331"/>
            <a:ext cx="4781403" cy="4781403"/>
          </a:xfrm>
          <a:prstGeom prst="rect">
            <a:avLst/>
          </a:prstGeom>
        </p:spPr>
      </p:pic>
      <p:sp>
        <p:nvSpPr>
          <p:cNvPr id="6" name="Sisällön paikkamerkki 5">
            <a:extLst>
              <a:ext uri="{FF2B5EF4-FFF2-40B4-BE49-F238E27FC236}">
                <a16:creationId xmlns:a16="http://schemas.microsoft.com/office/drawing/2014/main" id="{A5D7B1FD-0F7A-445B-934E-0FD4CEF6CB84}"/>
              </a:ext>
            </a:extLst>
          </p:cNvPr>
          <p:cNvSpPr>
            <a:spLocks noGrp="1"/>
          </p:cNvSpPr>
          <p:nvPr>
            <p:ph sz="quarter" idx="4" hasCustomPrompt="1"/>
          </p:nvPr>
        </p:nvSpPr>
        <p:spPr>
          <a:xfrm>
            <a:off x="9258300" y="2536033"/>
            <a:ext cx="7774782" cy="6748463"/>
          </a:xfrm>
        </p:spPr>
        <p:txBody>
          <a:bodyPr/>
          <a:lstStyle>
            <a:lvl1pPr>
              <a:defRPr/>
            </a:lvl1pPr>
          </a:lstStyle>
          <a:p>
            <a:pPr lvl="0"/>
            <a:r>
              <a:rPr lang="fi-FI" dirty="0"/>
              <a:t>Kuva tai jotain muuta</a:t>
            </a:r>
          </a:p>
        </p:txBody>
      </p:sp>
      <p:pic>
        <p:nvPicPr>
          <p:cNvPr id="10" name="Kuva 9">
            <a:extLst>
              <a:ext uri="{FF2B5EF4-FFF2-40B4-BE49-F238E27FC236}">
                <a16:creationId xmlns:a16="http://schemas.microsoft.com/office/drawing/2014/main" id="{E2B63C0B-AF56-4526-BDBB-41D07B8EF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4" name="Sisällön paikkamerkki 3">
            <a:extLst>
              <a:ext uri="{FF2B5EF4-FFF2-40B4-BE49-F238E27FC236}">
                <a16:creationId xmlns:a16="http://schemas.microsoft.com/office/drawing/2014/main" id="{2BC203C0-1D20-4621-A597-F36BB0412DA9}"/>
              </a:ext>
            </a:extLst>
          </p:cNvPr>
          <p:cNvSpPr>
            <a:spLocks noGrp="1"/>
          </p:cNvSpPr>
          <p:nvPr>
            <p:ph sz="half" idx="2" hasCustomPrompt="1"/>
          </p:nvPr>
        </p:nvSpPr>
        <p:spPr>
          <a:xfrm>
            <a:off x="1259683" y="2536033"/>
            <a:ext cx="7736681" cy="6748463"/>
          </a:xfrm>
        </p:spPr>
        <p:txBody>
          <a:bodyPr/>
          <a:lstStyle>
            <a:lvl1pPr>
              <a:defRPr/>
            </a:lvl1pPr>
            <a:lvl2pPr>
              <a:defRPr/>
            </a:lvl2pPr>
          </a:lstStyle>
          <a:p>
            <a:pPr lvl="0"/>
            <a:r>
              <a:rPr lang="fi-FI" dirty="0"/>
              <a:t>Teksti</a:t>
            </a:r>
          </a:p>
          <a:p>
            <a:pPr lvl="1"/>
            <a:r>
              <a:rPr lang="fi-FI" dirty="0"/>
              <a:t>Lisää tekstiä</a:t>
            </a:r>
          </a:p>
          <a:p>
            <a:pPr lvl="2"/>
            <a:r>
              <a:rPr lang="fi-FI" dirty="0"/>
              <a:t>kolmas taso</a:t>
            </a:r>
          </a:p>
          <a:p>
            <a:pPr lvl="3"/>
            <a:r>
              <a:rPr lang="fi-FI" dirty="0"/>
              <a:t>neljäs taso</a:t>
            </a:r>
          </a:p>
          <a:p>
            <a:pPr lvl="4"/>
            <a:r>
              <a:rPr lang="fi-FI" dirty="0"/>
              <a:t>viides taso</a:t>
            </a:r>
          </a:p>
        </p:txBody>
      </p:sp>
      <p:sp>
        <p:nvSpPr>
          <p:cNvPr id="2" name="Otsikko 1">
            <a:extLst>
              <a:ext uri="{FF2B5EF4-FFF2-40B4-BE49-F238E27FC236}">
                <a16:creationId xmlns:a16="http://schemas.microsoft.com/office/drawing/2014/main" id="{4C5561AA-C2D4-47F5-969C-CE49F51E8BB1}"/>
              </a:ext>
            </a:extLst>
          </p:cNvPr>
          <p:cNvSpPr>
            <a:spLocks noGrp="1"/>
          </p:cNvSpPr>
          <p:nvPr>
            <p:ph type="title" hasCustomPrompt="1"/>
          </p:nvPr>
        </p:nvSpPr>
        <p:spPr>
          <a:xfrm>
            <a:off x="2866818" y="525157"/>
            <a:ext cx="15773400" cy="1988345"/>
          </a:xfrm>
        </p:spPr>
        <p:txBody>
          <a:bodyPr/>
          <a:lstStyle>
            <a:lvl1pPr>
              <a:defRPr/>
            </a:lvl1pPr>
          </a:lstStyle>
          <a:p>
            <a:r>
              <a:rPr lang="fi-FI" dirty="0"/>
              <a:t>Otsikko</a:t>
            </a:r>
          </a:p>
        </p:txBody>
      </p:sp>
    </p:spTree>
    <p:extLst>
      <p:ext uri="{BB962C8B-B14F-4D97-AF65-F5344CB8AC3E}">
        <p14:creationId xmlns:p14="http://schemas.microsoft.com/office/powerpoint/2010/main" val="2325877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yhyt teksti ja valmis kuvitus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EF0573-5349-4C64-8E70-09894BD812C0}"/>
              </a:ext>
            </a:extLst>
          </p:cNvPr>
          <p:cNvSpPr>
            <a:spLocks noGrp="1"/>
          </p:cNvSpPr>
          <p:nvPr>
            <p:ph type="title" hasCustomPrompt="1"/>
          </p:nvPr>
        </p:nvSpPr>
        <p:spPr>
          <a:xfrm>
            <a:off x="1259683" y="685801"/>
            <a:ext cx="7171547" cy="1949522"/>
          </a:xfrm>
        </p:spPr>
        <p:txBody>
          <a:bodyPr anchor="b"/>
          <a:lstStyle>
            <a:lvl1pPr>
              <a:defRPr sz="4800"/>
            </a:lvl1pPr>
          </a:lstStyle>
          <a:p>
            <a:r>
              <a:rPr lang="fi-FI" dirty="0"/>
              <a:t>Otsikko</a:t>
            </a:r>
          </a:p>
        </p:txBody>
      </p:sp>
      <p:sp>
        <p:nvSpPr>
          <p:cNvPr id="4" name="Tekstin paikkamerkki 3">
            <a:extLst>
              <a:ext uri="{FF2B5EF4-FFF2-40B4-BE49-F238E27FC236}">
                <a16:creationId xmlns:a16="http://schemas.microsoft.com/office/drawing/2014/main" id="{67DBD329-8EAC-4B6F-AF1D-B49018E34465}"/>
              </a:ext>
            </a:extLst>
          </p:cNvPr>
          <p:cNvSpPr>
            <a:spLocks noGrp="1"/>
          </p:cNvSpPr>
          <p:nvPr>
            <p:ph type="body" sz="half" idx="2"/>
          </p:nvPr>
        </p:nvSpPr>
        <p:spPr>
          <a:xfrm>
            <a:off x="1259683" y="2851079"/>
            <a:ext cx="7171547" cy="675012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pic>
        <p:nvPicPr>
          <p:cNvPr id="5" name="Kuva 4">
            <a:extLst>
              <a:ext uri="{FF2B5EF4-FFF2-40B4-BE49-F238E27FC236}">
                <a16:creationId xmlns:a16="http://schemas.microsoft.com/office/drawing/2014/main" id="{029E6CE3-8286-4B03-8EEB-69CA2DF8F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29" y="681761"/>
            <a:ext cx="8151261" cy="8151261"/>
          </a:xfrm>
          <a:prstGeom prst="rect">
            <a:avLst/>
          </a:prstGeom>
        </p:spPr>
      </p:pic>
      <p:pic>
        <p:nvPicPr>
          <p:cNvPr id="6" name="Kuva 5">
            <a:extLst>
              <a:ext uri="{FF2B5EF4-FFF2-40B4-BE49-F238E27FC236}">
                <a16:creationId xmlns:a16="http://schemas.microsoft.com/office/drawing/2014/main" id="{B23B39C3-21DB-41B1-B11B-3C50E6903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16028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Kansisivu 2">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9CBC3F9A-07B2-4DC0-A57F-E998A3FD3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0555">
            <a:off x="-2157612" y="-872982"/>
            <a:ext cx="12421532" cy="12421532"/>
          </a:xfrm>
          <a:prstGeom prst="rect">
            <a:avLst/>
          </a:prstGeom>
        </p:spPr>
      </p:pic>
      <p:sp>
        <p:nvSpPr>
          <p:cNvPr id="3" name="Alaotsikko 2">
            <a:extLst>
              <a:ext uri="{FF2B5EF4-FFF2-40B4-BE49-F238E27FC236}">
                <a16:creationId xmlns:a16="http://schemas.microsoft.com/office/drawing/2014/main" id="{CE524157-44EC-4EF9-BC0D-4C6DE89467D6}"/>
              </a:ext>
            </a:extLst>
          </p:cNvPr>
          <p:cNvSpPr>
            <a:spLocks noGrp="1"/>
          </p:cNvSpPr>
          <p:nvPr>
            <p:ph type="subTitle" idx="1" hasCustomPrompt="1"/>
          </p:nvPr>
        </p:nvSpPr>
        <p:spPr>
          <a:xfrm>
            <a:off x="9129233" y="7052484"/>
            <a:ext cx="5152490" cy="157780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 tilaisuus ja päiväys</a:t>
            </a:r>
          </a:p>
        </p:txBody>
      </p:sp>
      <p:pic>
        <p:nvPicPr>
          <p:cNvPr id="5" name="Kuva 4">
            <a:extLst>
              <a:ext uri="{FF2B5EF4-FFF2-40B4-BE49-F238E27FC236}">
                <a16:creationId xmlns:a16="http://schemas.microsoft.com/office/drawing/2014/main" id="{19DCB2A7-7128-4E66-A7E2-B8EE4FE6E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12" name="Otsikko 11">
            <a:extLst>
              <a:ext uri="{FF2B5EF4-FFF2-40B4-BE49-F238E27FC236}">
                <a16:creationId xmlns:a16="http://schemas.microsoft.com/office/drawing/2014/main" id="{478CD843-51D2-477D-A2BB-A630086C0D7C}"/>
              </a:ext>
            </a:extLst>
          </p:cNvPr>
          <p:cNvSpPr>
            <a:spLocks noGrp="1"/>
          </p:cNvSpPr>
          <p:nvPr>
            <p:ph type="title" hasCustomPrompt="1"/>
          </p:nvPr>
        </p:nvSpPr>
        <p:spPr>
          <a:xfrm>
            <a:off x="6326313" y="4383293"/>
            <a:ext cx="10758327" cy="1908984"/>
          </a:xfrm>
        </p:spPr>
        <p:txBody>
          <a:bodyPr/>
          <a:lstStyle>
            <a:lvl1pPr algn="ctr">
              <a:defRPr/>
            </a:lvl1pPr>
          </a:lstStyle>
          <a:p>
            <a:r>
              <a:rPr lang="fi-FI" dirty="0"/>
              <a:t>Otsikko</a:t>
            </a:r>
          </a:p>
        </p:txBody>
      </p:sp>
    </p:spTree>
    <p:extLst>
      <p:ext uri="{BB962C8B-B14F-4D97-AF65-F5344CB8AC3E}">
        <p14:creationId xmlns:p14="http://schemas.microsoft.com/office/powerpoint/2010/main" val="25984664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isältödia, pilkut taustalla">
    <p:spTree>
      <p:nvGrpSpPr>
        <p:cNvPr id="1" name=""/>
        <p:cNvGrpSpPr/>
        <p:nvPr/>
      </p:nvGrpSpPr>
      <p:grpSpPr>
        <a:xfrm>
          <a:off x="0" y="0"/>
          <a:ext cx="0" cy="0"/>
          <a:chOff x="0" y="0"/>
          <a:chExt cx="0" cy="0"/>
        </a:xfrm>
      </p:grpSpPr>
      <p:pic>
        <p:nvPicPr>
          <p:cNvPr id="13" name="Kuva 12" descr="Kuva, joka sisältää kohteen pyörä, kuljetus, maski&#10;&#10;Kuvaus luotu automaattisesti">
            <a:extLst>
              <a:ext uri="{FF2B5EF4-FFF2-40B4-BE49-F238E27FC236}">
                <a16:creationId xmlns:a16="http://schemas.microsoft.com/office/drawing/2014/main" id="{7302C147-B167-4C64-BE33-2BCDAB4D34FC}"/>
              </a:ext>
            </a:extLst>
          </p:cNvPr>
          <p:cNvPicPr>
            <a:picLocks noChangeAspect="1"/>
          </p:cNvPicPr>
          <p:nvPr/>
        </p:nvPicPr>
        <p:blipFill rotWithShape="1">
          <a:blip r:embed="rId2">
            <a:extLst>
              <a:ext uri="{28A0092B-C50C-407E-A947-70E740481C1C}">
                <a14:useLocalDpi xmlns:a14="http://schemas.microsoft.com/office/drawing/2010/main" val="0"/>
              </a:ext>
            </a:extLst>
          </a:blip>
          <a:srcRect l="23901" b="18455"/>
          <a:stretch/>
        </p:blipFill>
        <p:spPr>
          <a:xfrm>
            <a:off x="-30826" y="-395437"/>
            <a:ext cx="8424059" cy="10682438"/>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11" name="Kuva 10" descr="Kuva, joka sisältää kohteen kevyt&#10;&#10;Kuvaus luotu automaattisesti">
            <a:extLst>
              <a:ext uri="{FF2B5EF4-FFF2-40B4-BE49-F238E27FC236}">
                <a16:creationId xmlns:a16="http://schemas.microsoft.com/office/drawing/2014/main" id="{E5C0A273-562B-4D12-8A0C-E16F00008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594" y="-395437"/>
            <a:ext cx="5327033" cy="5327033"/>
          </a:xfrm>
          <a:prstGeom prst="rect">
            <a:avLst/>
          </a:prstGeom>
        </p:spPr>
      </p:pic>
      <p:sp>
        <p:nvSpPr>
          <p:cNvPr id="4" name="Sisällön paikkamerkki 3">
            <a:extLst>
              <a:ext uri="{FF2B5EF4-FFF2-40B4-BE49-F238E27FC236}">
                <a16:creationId xmlns:a16="http://schemas.microsoft.com/office/drawing/2014/main" id="{4B1D4DF2-3AC5-4A4A-BB3F-091AAC19D603}"/>
              </a:ext>
            </a:extLst>
          </p:cNvPr>
          <p:cNvSpPr>
            <a:spLocks noGrp="1"/>
          </p:cNvSpPr>
          <p:nvPr>
            <p:ph sz="quarter" idx="10"/>
          </p:nvPr>
        </p:nvSpPr>
        <p:spPr>
          <a:xfrm>
            <a:off x="3025738" y="2536546"/>
            <a:ext cx="12791327"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lvl1pPr algn="ctr">
              <a:defRPr/>
            </a:lvl1pPr>
          </a:lstStyle>
          <a:p>
            <a:r>
              <a:rPr lang="fi-FI" dirty="0"/>
              <a:t>Otsikko</a:t>
            </a:r>
          </a:p>
        </p:txBody>
      </p:sp>
    </p:spTree>
    <p:extLst>
      <p:ext uri="{BB962C8B-B14F-4D97-AF65-F5344CB8AC3E}">
        <p14:creationId xmlns:p14="http://schemas.microsoft.com/office/powerpoint/2010/main" val="7400721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tsikko tai sitaatti">
    <p:spTree>
      <p:nvGrpSpPr>
        <p:cNvPr id="1" name=""/>
        <p:cNvGrpSpPr/>
        <p:nvPr/>
      </p:nvGrpSpPr>
      <p:grpSpPr>
        <a:xfrm>
          <a:off x="0" y="0"/>
          <a:ext cx="0" cy="0"/>
          <a:chOff x="0" y="0"/>
          <a:chExt cx="0" cy="0"/>
        </a:xfrm>
      </p:grpSpPr>
      <p:pic>
        <p:nvPicPr>
          <p:cNvPr id="5" name="Kuva 4" descr="Kuva, joka sisältää kohteen luonto, luola&#10;&#10;Kuvaus luotu automaattisesti">
            <a:extLst>
              <a:ext uri="{FF2B5EF4-FFF2-40B4-BE49-F238E27FC236}">
                <a16:creationId xmlns:a16="http://schemas.microsoft.com/office/drawing/2014/main" id="{94312B1D-EAC1-463D-BB92-1CF46FBB6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481" y="-1317021"/>
            <a:ext cx="12921038" cy="12921038"/>
          </a:xfrm>
          <a:prstGeom prst="rect">
            <a:avLst/>
          </a:prstGeom>
        </p:spPr>
      </p:pic>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78299244-5EA3-410D-B0DF-3F6B6534CBE2}"/>
              </a:ext>
            </a:extLst>
          </p:cNvPr>
          <p:cNvSpPr>
            <a:spLocks noGrp="1"/>
          </p:cNvSpPr>
          <p:nvPr>
            <p:ph type="body" sz="quarter" idx="10" hasCustomPrompt="1"/>
          </p:nvPr>
        </p:nvSpPr>
        <p:spPr>
          <a:xfrm>
            <a:off x="5440034" y="4758220"/>
            <a:ext cx="7922418" cy="770561"/>
          </a:xfrm>
        </p:spPr>
        <p:txBody>
          <a:bodyPr/>
          <a:lstStyle>
            <a:lvl1pPr>
              <a:defRPr b="1"/>
            </a:lvl1pPr>
            <a:lvl2pPr>
              <a:defRPr b="1"/>
            </a:lvl2pPr>
            <a:lvl3pPr>
              <a:defRPr b="1"/>
            </a:lvl3pPr>
            <a:lvl4pPr>
              <a:defRPr b="1"/>
            </a:lvl4pPr>
            <a:lvl5pPr>
              <a:defRPr b="1"/>
            </a:lvl5pPr>
          </a:lstStyle>
          <a:p>
            <a:pPr lvl="0"/>
            <a:r>
              <a:rPr lang="fi-FI" dirty="0"/>
              <a:t>Kirjoita tähän jotain iskevää!</a:t>
            </a:r>
          </a:p>
        </p:txBody>
      </p:sp>
      <p:pic>
        <p:nvPicPr>
          <p:cNvPr id="6" name="Kuva 5">
            <a:extLst>
              <a:ext uri="{FF2B5EF4-FFF2-40B4-BE49-F238E27FC236}">
                <a16:creationId xmlns:a16="http://schemas.microsoft.com/office/drawing/2014/main" id="{06E36EB5-8A8A-436F-9311-669F00172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40452" y="210973"/>
            <a:ext cx="3916509" cy="5317808"/>
          </a:xfrm>
          <a:prstGeom prst="rect">
            <a:avLst/>
          </a:prstGeom>
        </p:spPr>
      </p:pic>
    </p:spTree>
    <p:extLst>
      <p:ext uri="{BB962C8B-B14F-4D97-AF65-F5344CB8AC3E}">
        <p14:creationId xmlns:p14="http://schemas.microsoft.com/office/powerpoint/2010/main" val="12190247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Otsikko tai sitaatti 2 (nettisivun tyylillä)">
    <p:spTree>
      <p:nvGrpSpPr>
        <p:cNvPr id="1" name=""/>
        <p:cNvGrpSpPr/>
        <p:nvPr/>
      </p:nvGrpSpPr>
      <p:grpSpPr>
        <a:xfrm>
          <a:off x="0" y="0"/>
          <a:ext cx="0" cy="0"/>
          <a:chOff x="0" y="0"/>
          <a:chExt cx="0" cy="0"/>
        </a:xfrm>
      </p:grpSpPr>
      <p:pic>
        <p:nvPicPr>
          <p:cNvPr id="7" name="Kuva 6" descr="Kuva, joka sisältää kohteen siluetti&#10;&#10;Kuvaus luotu automaattisesti">
            <a:extLst>
              <a:ext uri="{FF2B5EF4-FFF2-40B4-BE49-F238E27FC236}">
                <a16:creationId xmlns:a16="http://schemas.microsoft.com/office/drawing/2014/main" id="{AEF1C0AE-0517-496A-AD46-1B157869FA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430863" flipV="1">
            <a:off x="2111375" y="1221720"/>
            <a:ext cx="6106382" cy="7566156"/>
          </a:xfrm>
          <a:prstGeom prst="rect">
            <a:avLst/>
          </a:prstGeom>
        </p:spPr>
      </p:pic>
      <p:pic>
        <p:nvPicPr>
          <p:cNvPr id="12" name="Kuva 11" descr="Kuva, joka sisältää kohteen vuori, kaari&#10;&#10;Kuvaus luotu automaattisesti">
            <a:extLst>
              <a:ext uri="{FF2B5EF4-FFF2-40B4-BE49-F238E27FC236}">
                <a16:creationId xmlns:a16="http://schemas.microsoft.com/office/drawing/2014/main" id="{D8BCA147-943D-456C-B920-95F278B9E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8445" flipH="1">
            <a:off x="-370068" y="4174695"/>
            <a:ext cx="3302649" cy="3302649"/>
          </a:xfrm>
          <a:prstGeom prst="rect">
            <a:avLst/>
          </a:prstGeom>
        </p:spPr>
      </p:pic>
      <p:pic>
        <p:nvPicPr>
          <p:cNvPr id="8" name="Kuva 7">
            <a:extLst>
              <a:ext uri="{FF2B5EF4-FFF2-40B4-BE49-F238E27FC236}">
                <a16:creationId xmlns:a16="http://schemas.microsoft.com/office/drawing/2014/main" id="{59490132-3BBF-47C6-8AD6-79267D80D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0" name="Tekstin paikkamerkki 9">
            <a:extLst>
              <a:ext uri="{FF2B5EF4-FFF2-40B4-BE49-F238E27FC236}">
                <a16:creationId xmlns:a16="http://schemas.microsoft.com/office/drawing/2014/main" id="{BF456C99-D935-487D-8EA6-6766664C0885}"/>
              </a:ext>
            </a:extLst>
          </p:cNvPr>
          <p:cNvSpPr>
            <a:spLocks noGrp="1"/>
          </p:cNvSpPr>
          <p:nvPr>
            <p:ph type="body" sz="quarter" idx="10" hasCustomPrompt="1"/>
          </p:nvPr>
        </p:nvSpPr>
        <p:spPr>
          <a:xfrm>
            <a:off x="5164565" y="3915604"/>
            <a:ext cx="12859317" cy="3820838"/>
          </a:xfrm>
        </p:spPr>
        <p:txBody>
          <a:bodyPr>
            <a:normAutofit/>
          </a:bodyPr>
          <a:lstStyle>
            <a:lvl1pPr>
              <a:defRPr sz="6600" b="1" i="1">
                <a:solidFill>
                  <a:schemeClr val="accent1"/>
                </a:solidFill>
              </a:defRPr>
            </a:lvl1pPr>
          </a:lstStyle>
          <a:p>
            <a:pPr lvl="0"/>
            <a:r>
              <a:rPr lang="fi-FI" dirty="0"/>
              <a:t>”Kirjoita tähän ytimekkäästi.”</a:t>
            </a:r>
          </a:p>
        </p:txBody>
      </p:sp>
      <p:pic>
        <p:nvPicPr>
          <p:cNvPr id="5" name="Kuva 4">
            <a:extLst>
              <a:ext uri="{FF2B5EF4-FFF2-40B4-BE49-F238E27FC236}">
                <a16:creationId xmlns:a16="http://schemas.microsoft.com/office/drawing/2014/main" id="{649FF5F1-7119-4ACB-B89B-89A53B2CE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98" y="4569433"/>
            <a:ext cx="2844458" cy="3167009"/>
          </a:xfrm>
          <a:prstGeom prst="rect">
            <a:avLst/>
          </a:prstGeom>
        </p:spPr>
      </p:pic>
    </p:spTree>
    <p:extLst>
      <p:ext uri="{BB962C8B-B14F-4D97-AF65-F5344CB8AC3E}">
        <p14:creationId xmlns:p14="http://schemas.microsoft.com/office/powerpoint/2010/main" val="15342161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Kuvakehys lämmin">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5EF93A5D-6047-4D62-A78D-AADE14BB9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a:solidFill>
            <a:schemeClr val="bg1"/>
          </a:solidFill>
        </p:spPr>
      </p:pic>
      <p:sp>
        <p:nvSpPr>
          <p:cNvPr id="9" name="Kuvan paikkamerkki 8">
            <a:extLst>
              <a:ext uri="{FF2B5EF4-FFF2-40B4-BE49-F238E27FC236}">
                <a16:creationId xmlns:a16="http://schemas.microsoft.com/office/drawing/2014/main" id="{B11B32E5-C42B-40BE-8903-FF8ADADB2285}"/>
              </a:ext>
            </a:extLst>
          </p:cNvPr>
          <p:cNvSpPr>
            <a:spLocks noGrp="1"/>
          </p:cNvSpPr>
          <p:nvPr>
            <p:ph type="pic" sz="quarter" idx="10"/>
          </p:nvPr>
        </p:nvSpPr>
        <p:spPr>
          <a:xfrm>
            <a:off x="1033463" y="909638"/>
            <a:ext cx="16197263" cy="8460582"/>
          </a:xfrm>
        </p:spPr>
        <p:txBody>
          <a:bodyPr/>
          <a:lstStyle/>
          <a:p>
            <a:r>
              <a:rPr lang="fi-FI"/>
              <a:t>Lisää kuva napsauttamalla kuvaketta</a:t>
            </a:r>
          </a:p>
        </p:txBody>
      </p:sp>
    </p:spTree>
    <p:extLst>
      <p:ext uri="{BB962C8B-B14F-4D97-AF65-F5344CB8AC3E}">
        <p14:creationId xmlns:p14="http://schemas.microsoft.com/office/powerpoint/2010/main" val="3414059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uvakehys viil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6" y="-3001749"/>
            <a:ext cx="13056705" cy="18436856"/>
          </a:xfrm>
          <a:prstGeom prst="rect">
            <a:avLst/>
          </a:prstGeom>
        </p:spPr>
      </p:pic>
      <p:sp>
        <p:nvSpPr>
          <p:cNvPr id="5" name="Kuvan paikkamerkki 4">
            <a:extLst>
              <a:ext uri="{FF2B5EF4-FFF2-40B4-BE49-F238E27FC236}">
                <a16:creationId xmlns:a16="http://schemas.microsoft.com/office/drawing/2014/main" id="{683DD9AA-4478-46FE-86E5-2CAAE7B1188D}"/>
              </a:ext>
            </a:extLst>
          </p:cNvPr>
          <p:cNvSpPr>
            <a:spLocks noGrp="1"/>
          </p:cNvSpPr>
          <p:nvPr>
            <p:ph type="pic" sz="quarter" idx="10"/>
          </p:nvPr>
        </p:nvSpPr>
        <p:spPr>
          <a:xfrm>
            <a:off x="1413673" y="1155842"/>
            <a:ext cx="15460655" cy="8249453"/>
          </a:xfrm>
        </p:spPr>
        <p:txBody>
          <a:bodyPr/>
          <a:lstStyle/>
          <a:p>
            <a:r>
              <a:rPr lang="fi-FI"/>
              <a:t>Lisää kuva napsauttamalla kuvaketta</a:t>
            </a:r>
          </a:p>
        </p:txBody>
      </p:sp>
    </p:spTree>
    <p:extLst>
      <p:ext uri="{BB962C8B-B14F-4D97-AF65-F5344CB8AC3E}">
        <p14:creationId xmlns:p14="http://schemas.microsoft.com/office/powerpoint/2010/main" val="1896209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Kuvakehys heinät">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8423C728-415B-4F11-9609-D5D7A3017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7363">
            <a:off x="-2754369" y="-1999383"/>
            <a:ext cx="14015958" cy="14015958"/>
          </a:xfrm>
          <a:prstGeom prst="rect">
            <a:avLst/>
          </a:prstGeom>
        </p:spPr>
      </p:pic>
      <p:sp>
        <p:nvSpPr>
          <p:cNvPr id="6" name="Kuvan paikkamerkki 5">
            <a:extLst>
              <a:ext uri="{FF2B5EF4-FFF2-40B4-BE49-F238E27FC236}">
                <a16:creationId xmlns:a16="http://schemas.microsoft.com/office/drawing/2014/main" id="{4D0DF61B-704C-4D36-94F4-4E7E4FDB681C}"/>
              </a:ext>
            </a:extLst>
          </p:cNvPr>
          <p:cNvSpPr>
            <a:spLocks noGrp="1"/>
          </p:cNvSpPr>
          <p:nvPr>
            <p:ph type="pic" sz="quarter" idx="10"/>
          </p:nvPr>
        </p:nvSpPr>
        <p:spPr>
          <a:xfrm>
            <a:off x="1216819" y="1028700"/>
            <a:ext cx="15854363" cy="8229600"/>
          </a:xfrm>
        </p:spPr>
        <p:txBody>
          <a:bodyPr/>
          <a:lstStyle/>
          <a:p>
            <a:r>
              <a:rPr lang="fi-FI"/>
              <a:t>Lisää kuva napsauttamalla kuvaketta</a:t>
            </a:r>
          </a:p>
        </p:txBody>
      </p:sp>
    </p:spTree>
    <p:extLst>
      <p:ext uri="{BB962C8B-B14F-4D97-AF65-F5344CB8AC3E}">
        <p14:creationId xmlns:p14="http://schemas.microsoft.com/office/powerpoint/2010/main" val="36821775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Yksi kuva ja elementi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dirty="0"/>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5456514" y="2536033"/>
            <a:ext cx="6872475" cy="7259093"/>
          </a:xfrm>
        </p:spPr>
        <p:txBody>
          <a:bodyPr/>
          <a:lstStyle>
            <a:lvl1pPr>
              <a:defRPr/>
            </a:lvl1pPr>
          </a:lstStyle>
          <a:p>
            <a:r>
              <a:rPr lang="fi-FI"/>
              <a:t>Lisää kuva napsauttamalla kuvaketta</a:t>
            </a:r>
            <a:endParaRPr lang="fi-FI" dirty="0"/>
          </a:p>
        </p:txBody>
      </p:sp>
      <p:pic>
        <p:nvPicPr>
          <p:cNvPr id="12" name="Kuva 11">
            <a:extLst>
              <a:ext uri="{FF2B5EF4-FFF2-40B4-BE49-F238E27FC236}">
                <a16:creationId xmlns:a16="http://schemas.microsoft.com/office/drawing/2014/main" id="{B5A0C58B-30C3-4C31-8F32-586DD3868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2944" y="4906274"/>
            <a:ext cx="5168363" cy="5168363"/>
          </a:xfrm>
          <a:prstGeom prst="rect">
            <a:avLst/>
          </a:prstGeom>
        </p:spPr>
      </p:pic>
      <p:pic>
        <p:nvPicPr>
          <p:cNvPr id="6" name="Kuva 5">
            <a:extLst>
              <a:ext uri="{FF2B5EF4-FFF2-40B4-BE49-F238E27FC236}">
                <a16:creationId xmlns:a16="http://schemas.microsoft.com/office/drawing/2014/main" id="{5BF9B33B-2E4C-40C8-A689-24CCDAA3F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25" y="2536034"/>
            <a:ext cx="4676427" cy="4676427"/>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4682963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Kolme kuvapaikkaa +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50D213-59B5-4936-9C30-E5F63FDD58EF}"/>
              </a:ext>
            </a:extLst>
          </p:cNvPr>
          <p:cNvSpPr>
            <a:spLocks noGrp="1"/>
          </p:cNvSpPr>
          <p:nvPr>
            <p:ph type="title" hasCustomPrompt="1"/>
          </p:nvPr>
        </p:nvSpPr>
        <p:spPr/>
        <p:txBody>
          <a:bodyPr/>
          <a:lstStyle>
            <a:lvl1pPr algn="ctr">
              <a:defRPr/>
            </a:lvl1pPr>
          </a:lstStyle>
          <a:p>
            <a:r>
              <a:rPr lang="fi-FI" dirty="0"/>
              <a:t>Otsikko</a:t>
            </a:r>
          </a:p>
        </p:txBody>
      </p:sp>
      <p:sp>
        <p:nvSpPr>
          <p:cNvPr id="4" name="Kuvan paikkamerkki 3">
            <a:extLst>
              <a:ext uri="{FF2B5EF4-FFF2-40B4-BE49-F238E27FC236}">
                <a16:creationId xmlns:a16="http://schemas.microsoft.com/office/drawing/2014/main" id="{0416BDB1-F0D6-4035-95DA-76A5CA855A78}"/>
              </a:ext>
            </a:extLst>
          </p:cNvPr>
          <p:cNvSpPr>
            <a:spLocks noGrp="1"/>
          </p:cNvSpPr>
          <p:nvPr>
            <p:ph type="pic" sz="quarter" idx="10"/>
          </p:nvPr>
        </p:nvSpPr>
        <p:spPr>
          <a:xfrm>
            <a:off x="1257300" y="2774157"/>
            <a:ext cx="5031582" cy="5727936"/>
          </a:xfrm>
        </p:spPr>
        <p:txBody>
          <a:bodyPr/>
          <a:lstStyle/>
          <a:p>
            <a:r>
              <a:rPr lang="fi-FI"/>
              <a:t>Lisää kuva napsauttamalla kuvaketta</a:t>
            </a:r>
          </a:p>
        </p:txBody>
      </p:sp>
      <p:sp>
        <p:nvSpPr>
          <p:cNvPr id="5" name="Kuvan paikkamerkki 3">
            <a:extLst>
              <a:ext uri="{FF2B5EF4-FFF2-40B4-BE49-F238E27FC236}">
                <a16:creationId xmlns:a16="http://schemas.microsoft.com/office/drawing/2014/main" id="{D071DB86-B998-44AD-971C-317DFD2810B6}"/>
              </a:ext>
            </a:extLst>
          </p:cNvPr>
          <p:cNvSpPr>
            <a:spLocks noGrp="1"/>
          </p:cNvSpPr>
          <p:nvPr>
            <p:ph type="pic" sz="quarter" idx="11"/>
          </p:nvPr>
        </p:nvSpPr>
        <p:spPr>
          <a:xfrm>
            <a:off x="6549402" y="2774157"/>
            <a:ext cx="5178549" cy="5727936"/>
          </a:xfrm>
        </p:spPr>
        <p:txBody>
          <a:bodyPr/>
          <a:lstStyle/>
          <a:p>
            <a:r>
              <a:rPr lang="fi-FI"/>
              <a:t>Lisää kuva napsauttamalla kuvaketta</a:t>
            </a:r>
          </a:p>
        </p:txBody>
      </p:sp>
      <p:sp>
        <p:nvSpPr>
          <p:cNvPr id="6" name="Kuvan paikkamerkki 3">
            <a:extLst>
              <a:ext uri="{FF2B5EF4-FFF2-40B4-BE49-F238E27FC236}">
                <a16:creationId xmlns:a16="http://schemas.microsoft.com/office/drawing/2014/main" id="{FFBCF286-97D4-4E73-9F9C-49E003B13474}"/>
              </a:ext>
            </a:extLst>
          </p:cNvPr>
          <p:cNvSpPr>
            <a:spLocks noGrp="1"/>
          </p:cNvSpPr>
          <p:nvPr>
            <p:ph type="pic" sz="quarter" idx="12"/>
          </p:nvPr>
        </p:nvSpPr>
        <p:spPr>
          <a:xfrm>
            <a:off x="11999118" y="2774157"/>
            <a:ext cx="5031582" cy="5727936"/>
          </a:xfrm>
        </p:spPr>
        <p:txBody>
          <a:bodyPr/>
          <a:lstStyle/>
          <a:p>
            <a:r>
              <a:rPr lang="fi-FI"/>
              <a:t>Lisää kuva napsauttamalla kuvaketta</a:t>
            </a:r>
          </a:p>
        </p:txBody>
      </p:sp>
      <p:pic>
        <p:nvPicPr>
          <p:cNvPr id="7" name="Kuva 6">
            <a:extLst>
              <a:ext uri="{FF2B5EF4-FFF2-40B4-BE49-F238E27FC236}">
                <a16:creationId xmlns:a16="http://schemas.microsoft.com/office/drawing/2014/main" id="{C1FF67F1-F6E1-48D6-B75A-129E76636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2122664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Kuva yksivärisellä taustall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p:nvPr>
        </p:nvSpPr>
        <p:spPr/>
        <p:txBody>
          <a:bodyPr/>
          <a:lstStyle/>
          <a:p>
            <a:r>
              <a:rPr lang="fi-FI"/>
              <a:t>Muokkaa ots. perustyyl. napsautt.</a:t>
            </a:r>
          </a:p>
        </p:txBody>
      </p:sp>
      <p:sp>
        <p:nvSpPr>
          <p:cNvPr id="3" name="Suorakulmio 2">
            <a:extLst>
              <a:ext uri="{FF2B5EF4-FFF2-40B4-BE49-F238E27FC236}">
                <a16:creationId xmlns:a16="http://schemas.microsoft.com/office/drawing/2014/main" id="{D6ED46B0-8F85-4446-882F-7FCA09BF06CF}"/>
              </a:ext>
            </a:extLst>
          </p:cNvPr>
          <p:cNvSpPr/>
          <p:nvPr/>
        </p:nvSpPr>
        <p:spPr>
          <a:xfrm>
            <a:off x="-1" y="0"/>
            <a:ext cx="18288002" cy="10287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5" name="Kuvan paikkamerkki 4">
            <a:extLst>
              <a:ext uri="{FF2B5EF4-FFF2-40B4-BE49-F238E27FC236}">
                <a16:creationId xmlns:a16="http://schemas.microsoft.com/office/drawing/2014/main" id="{3C1D049D-9218-4065-8EBD-40B48F362F4A}"/>
              </a:ext>
            </a:extLst>
          </p:cNvPr>
          <p:cNvSpPr>
            <a:spLocks noGrp="1"/>
          </p:cNvSpPr>
          <p:nvPr>
            <p:ph type="pic" sz="quarter" idx="10"/>
          </p:nvPr>
        </p:nvSpPr>
        <p:spPr>
          <a:xfrm>
            <a:off x="1257299" y="785813"/>
            <a:ext cx="15773400" cy="8715375"/>
          </a:xfrm>
        </p:spPr>
        <p:txBody>
          <a:bodyPr/>
          <a:lstStyle/>
          <a:p>
            <a:r>
              <a:rPr lang="fi-FI"/>
              <a:t>Lisää kuva napsauttamalla kuvaketta</a:t>
            </a:r>
          </a:p>
        </p:txBody>
      </p:sp>
    </p:spTree>
    <p:extLst>
      <p:ext uri="{BB962C8B-B14F-4D97-AF65-F5344CB8AC3E}">
        <p14:creationId xmlns:p14="http://schemas.microsoft.com/office/powerpoint/2010/main" val="4037667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75039"/>
            <a:ext cx="18288000" cy="1988345"/>
          </a:xfrm>
          <a:solidFill>
            <a:schemeClr val="accent3"/>
          </a:solidFill>
        </p:spPr>
        <p:txBody>
          <a:bodyPr/>
          <a:lstStyle>
            <a:lvl1pPr algn="ctr">
              <a:defRPr>
                <a:solidFill>
                  <a:schemeClr val="accent2"/>
                </a:solidFill>
              </a:defRPr>
            </a:lvl1pPr>
          </a:lstStyle>
          <a:p>
            <a:r>
              <a:rPr lang="fi-FI" dirty="0"/>
              <a:t>Otsikko</a:t>
            </a:r>
          </a:p>
        </p:txBody>
      </p:sp>
    </p:spTree>
    <p:extLst>
      <p:ext uri="{BB962C8B-B14F-4D97-AF65-F5344CB8AC3E}">
        <p14:creationId xmlns:p14="http://schemas.microsoft.com/office/powerpoint/2010/main" val="2921493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Kansisivu 3">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9508733" y="3379841"/>
            <a:ext cx="8779268" cy="3308637"/>
          </a:xfrm>
          <a:solidFill>
            <a:schemeClr val="tx2"/>
          </a:solidFill>
        </p:spPr>
        <p:txBody>
          <a:bodyPr/>
          <a:lstStyle>
            <a:lvl1pPr algn="ctr">
              <a:defRPr>
                <a:solidFill>
                  <a:schemeClr val="bg2"/>
                </a:solidFill>
              </a:defRPr>
            </a:lvl1pPr>
          </a:lstStyle>
          <a:p>
            <a:r>
              <a:rPr lang="fi-FI" dirty="0"/>
              <a:t>Otsikko</a:t>
            </a:r>
          </a:p>
        </p:txBody>
      </p:sp>
      <p:pic>
        <p:nvPicPr>
          <p:cNvPr id="4" name="Kuva 3">
            <a:extLst>
              <a:ext uri="{FF2B5EF4-FFF2-40B4-BE49-F238E27FC236}">
                <a16:creationId xmlns:a16="http://schemas.microsoft.com/office/drawing/2014/main" id="{D523B65D-CB0C-4773-B24B-F1918082B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6" name="Alaotsikko 2">
            <a:extLst>
              <a:ext uri="{FF2B5EF4-FFF2-40B4-BE49-F238E27FC236}">
                <a16:creationId xmlns:a16="http://schemas.microsoft.com/office/drawing/2014/main" id="{28DA8A7D-8689-431E-B3F2-33E79D86C92F}"/>
              </a:ext>
            </a:extLst>
          </p:cNvPr>
          <p:cNvSpPr>
            <a:spLocks noGrp="1"/>
          </p:cNvSpPr>
          <p:nvPr>
            <p:ph type="subTitle" idx="1" hasCustomPrompt="1"/>
          </p:nvPr>
        </p:nvSpPr>
        <p:spPr>
          <a:xfrm>
            <a:off x="9508733" y="6805905"/>
            <a:ext cx="8764499" cy="1516164"/>
          </a:xfrm>
          <a:solidFill>
            <a:schemeClr val="tx2"/>
          </a:solidFill>
        </p:spPr>
        <p:txBody>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dirty="0"/>
              <a:t>Esityksen pitäjän nimi</a:t>
            </a:r>
          </a:p>
        </p:txBody>
      </p:sp>
    </p:spTree>
    <p:extLst>
      <p:ext uri="{BB962C8B-B14F-4D97-AF65-F5344CB8AC3E}">
        <p14:creationId xmlns:p14="http://schemas.microsoft.com/office/powerpoint/2010/main" val="37087893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Kuvitus-/väliotsikkodia lämminsävy">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tx2"/>
          </a:solidFill>
        </p:spPr>
        <p:txBody>
          <a:bodyPr/>
          <a:lstStyle>
            <a:lvl1pPr algn="ctr">
              <a:defRPr>
                <a:solidFill>
                  <a:schemeClr val="bg2"/>
                </a:solidFill>
              </a:defRPr>
            </a:lvl1pPr>
          </a:lstStyle>
          <a:p>
            <a:r>
              <a:rPr lang="fi-FI" dirty="0"/>
              <a:t>Otsikko</a:t>
            </a:r>
          </a:p>
        </p:txBody>
      </p:sp>
    </p:spTree>
    <p:extLst>
      <p:ext uri="{BB962C8B-B14F-4D97-AF65-F5344CB8AC3E}">
        <p14:creationId xmlns:p14="http://schemas.microsoft.com/office/powerpoint/2010/main" val="3569589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Kuvitus-/väliotsikkodia sinisävy">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9" y="-3926424"/>
            <a:ext cx="13056705" cy="18436856"/>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accent1"/>
          </a:solidFill>
        </p:spPr>
        <p:txBody>
          <a:bodyPr/>
          <a:lstStyle>
            <a:lvl1pPr algn="ctr">
              <a:defRPr>
                <a:solidFill>
                  <a:schemeClr val="accent3"/>
                </a:solidFill>
              </a:defRPr>
            </a:lvl1pPr>
          </a:lstStyle>
          <a:p>
            <a:r>
              <a:rPr lang="fi-FI" dirty="0"/>
              <a:t>Otsikko</a:t>
            </a:r>
          </a:p>
        </p:txBody>
      </p:sp>
    </p:spTree>
    <p:extLst>
      <p:ext uri="{BB962C8B-B14F-4D97-AF65-F5344CB8AC3E}">
        <p14:creationId xmlns:p14="http://schemas.microsoft.com/office/powerpoint/2010/main" val="22440117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yhjä pohja logoll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2238352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24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Kansisivu 1">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8114650A-F3D6-43DD-B232-B5915D7BB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399" y="-2848003"/>
            <a:ext cx="15463892" cy="15463892"/>
          </a:xfrm>
          <a:prstGeom prst="rect">
            <a:avLst/>
          </a:prstGeom>
        </p:spPr>
      </p:pic>
      <p:sp>
        <p:nvSpPr>
          <p:cNvPr id="4" name="Päivämäärän paikkamerkki 3">
            <a:extLst>
              <a:ext uri="{FF2B5EF4-FFF2-40B4-BE49-F238E27FC236}">
                <a16:creationId xmlns:a16="http://schemas.microsoft.com/office/drawing/2014/main" id="{5C25200A-BF14-4A69-B790-91DCCD8E979A}"/>
              </a:ext>
            </a:extLst>
          </p:cNvPr>
          <p:cNvSpPr>
            <a:spLocks noGrp="1"/>
          </p:cNvSpPr>
          <p:nvPr>
            <p:ph type="dt" sz="half" idx="10"/>
          </p:nvPr>
        </p:nvSpPr>
        <p:spPr>
          <a:xfrm>
            <a:off x="1257300" y="9534526"/>
            <a:ext cx="4114800" cy="547688"/>
          </a:xfrm>
          <a:prstGeom prst="rect">
            <a:avLst/>
          </a:prstGeom>
        </p:spPr>
        <p:txBody>
          <a:bodyPr/>
          <a:lstStyle/>
          <a:p>
            <a:fld id="{1D8BD707-D9CF-40AE-B4C6-C98DA3205C09}" type="datetimeFigureOut">
              <a:rPr lang="en-US" smtClean="0"/>
              <a:pPr/>
              <a:t>4/17/2026</a:t>
            </a:fld>
            <a:endParaRPr lang="en-US"/>
          </a:p>
        </p:txBody>
      </p:sp>
      <p:sp>
        <p:nvSpPr>
          <p:cNvPr id="2" name="Otsikko 1">
            <a:extLst>
              <a:ext uri="{FF2B5EF4-FFF2-40B4-BE49-F238E27FC236}">
                <a16:creationId xmlns:a16="http://schemas.microsoft.com/office/drawing/2014/main" id="{41E73874-22B2-4FD6-A9E0-CEBA3040B644}"/>
              </a:ext>
            </a:extLst>
          </p:cNvPr>
          <p:cNvSpPr>
            <a:spLocks noGrp="1"/>
          </p:cNvSpPr>
          <p:nvPr>
            <p:ph type="ctrTitle" hasCustomPrompt="1"/>
          </p:nvPr>
        </p:nvSpPr>
        <p:spPr>
          <a:xfrm>
            <a:off x="1458930" y="3040683"/>
            <a:ext cx="7685070" cy="3581400"/>
          </a:xfrm>
        </p:spPr>
        <p:txBody>
          <a:bodyPr anchor="b"/>
          <a:lstStyle>
            <a:lvl1pPr algn="ctr">
              <a:defRPr sz="9000"/>
            </a:lvl1pPr>
          </a:lstStyle>
          <a:p>
            <a:r>
              <a:rPr lang="fi-FI"/>
              <a:t>Otsikko</a:t>
            </a:r>
          </a:p>
        </p:txBody>
      </p:sp>
      <p:sp>
        <p:nvSpPr>
          <p:cNvPr id="3" name="Alaotsikko 2">
            <a:extLst>
              <a:ext uri="{FF2B5EF4-FFF2-40B4-BE49-F238E27FC236}">
                <a16:creationId xmlns:a16="http://schemas.microsoft.com/office/drawing/2014/main" id="{80E08595-2D99-4305-B1D6-8F912A119D22}"/>
              </a:ext>
            </a:extLst>
          </p:cNvPr>
          <p:cNvSpPr>
            <a:spLocks noGrp="1"/>
          </p:cNvSpPr>
          <p:nvPr>
            <p:ph type="subTitle" idx="1" hasCustomPrompt="1"/>
          </p:nvPr>
        </p:nvSpPr>
        <p:spPr>
          <a:xfrm>
            <a:off x="10746768" y="3901679"/>
            <a:ext cx="5712432"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 tilaisuus ja päiväys</a:t>
            </a:r>
          </a:p>
        </p:txBody>
      </p:sp>
      <p:pic>
        <p:nvPicPr>
          <p:cNvPr id="9" name="Kuva 8">
            <a:extLst>
              <a:ext uri="{FF2B5EF4-FFF2-40B4-BE49-F238E27FC236}">
                <a16:creationId xmlns:a16="http://schemas.microsoft.com/office/drawing/2014/main" id="{8F28C9B8-BAE0-41AC-A988-F56AC76A6C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414" y="7005291"/>
            <a:ext cx="4053155" cy="1762818"/>
          </a:xfrm>
          <a:prstGeom prst="rect">
            <a:avLst/>
          </a:prstGeom>
        </p:spPr>
      </p:pic>
      <p:pic>
        <p:nvPicPr>
          <p:cNvPr id="11" name="Kuva 10" descr="Kuva, joka sisältää kohteen sateenvarjo, varuste&#10;&#10;Kuvaus luotu automaattisesti">
            <a:extLst>
              <a:ext uri="{FF2B5EF4-FFF2-40B4-BE49-F238E27FC236}">
                <a16:creationId xmlns:a16="http://schemas.microsoft.com/office/drawing/2014/main" id="{53FB276F-FDDD-4C44-B374-1F6731F6CC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4287" y="6114369"/>
            <a:ext cx="4244508" cy="4244508"/>
          </a:xfrm>
          <a:prstGeom prst="rect">
            <a:avLst/>
          </a:prstGeom>
        </p:spPr>
      </p:pic>
    </p:spTree>
    <p:extLst>
      <p:ext uri="{BB962C8B-B14F-4D97-AF65-F5344CB8AC3E}">
        <p14:creationId xmlns:p14="http://schemas.microsoft.com/office/powerpoint/2010/main" val="36796997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ansisivu 2">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9CBC3F9A-07B2-4DC0-A57F-E998A3FD3F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50555">
            <a:off x="-2157612" y="-872982"/>
            <a:ext cx="12421532" cy="12421532"/>
          </a:xfrm>
          <a:prstGeom prst="rect">
            <a:avLst/>
          </a:prstGeom>
        </p:spPr>
      </p:pic>
      <p:sp>
        <p:nvSpPr>
          <p:cNvPr id="3" name="Alaotsikko 2">
            <a:extLst>
              <a:ext uri="{FF2B5EF4-FFF2-40B4-BE49-F238E27FC236}">
                <a16:creationId xmlns:a16="http://schemas.microsoft.com/office/drawing/2014/main" id="{CE524157-44EC-4EF9-BC0D-4C6DE89467D6}"/>
              </a:ext>
            </a:extLst>
          </p:cNvPr>
          <p:cNvSpPr>
            <a:spLocks noGrp="1"/>
          </p:cNvSpPr>
          <p:nvPr>
            <p:ph type="subTitle" idx="1" hasCustomPrompt="1"/>
          </p:nvPr>
        </p:nvSpPr>
        <p:spPr>
          <a:xfrm>
            <a:off x="9129233" y="7052484"/>
            <a:ext cx="5152490" cy="1577808"/>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 tilaisuus ja päiväys</a:t>
            </a:r>
          </a:p>
        </p:txBody>
      </p:sp>
      <p:pic>
        <p:nvPicPr>
          <p:cNvPr id="5" name="Kuva 4">
            <a:extLst>
              <a:ext uri="{FF2B5EF4-FFF2-40B4-BE49-F238E27FC236}">
                <a16:creationId xmlns:a16="http://schemas.microsoft.com/office/drawing/2014/main" id="{19DCB2A7-7128-4E66-A7E2-B8EE4FE6E6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12" name="Otsikko 11">
            <a:extLst>
              <a:ext uri="{FF2B5EF4-FFF2-40B4-BE49-F238E27FC236}">
                <a16:creationId xmlns:a16="http://schemas.microsoft.com/office/drawing/2014/main" id="{478CD843-51D2-477D-A2BB-A630086C0D7C}"/>
              </a:ext>
            </a:extLst>
          </p:cNvPr>
          <p:cNvSpPr>
            <a:spLocks noGrp="1"/>
          </p:cNvSpPr>
          <p:nvPr>
            <p:ph type="title" hasCustomPrompt="1"/>
          </p:nvPr>
        </p:nvSpPr>
        <p:spPr>
          <a:xfrm>
            <a:off x="6326313" y="4383293"/>
            <a:ext cx="10758327" cy="1908984"/>
          </a:xfrm>
        </p:spPr>
        <p:txBody>
          <a:bodyPr/>
          <a:lstStyle>
            <a:lvl1pPr algn="ctr">
              <a:defRPr/>
            </a:lvl1pPr>
          </a:lstStyle>
          <a:p>
            <a:r>
              <a:rPr lang="fi-FI"/>
              <a:t>Otsikko</a:t>
            </a:r>
          </a:p>
        </p:txBody>
      </p:sp>
    </p:spTree>
    <p:extLst>
      <p:ext uri="{BB962C8B-B14F-4D97-AF65-F5344CB8AC3E}">
        <p14:creationId xmlns:p14="http://schemas.microsoft.com/office/powerpoint/2010/main" val="26726245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Kansisivu 3">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7"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9508733" y="3379841"/>
            <a:ext cx="8779268" cy="3308637"/>
          </a:xfrm>
          <a:solidFill>
            <a:schemeClr val="tx2"/>
          </a:solidFill>
        </p:spPr>
        <p:txBody>
          <a:bodyPr/>
          <a:lstStyle>
            <a:lvl1pPr algn="ctr">
              <a:defRPr>
                <a:solidFill>
                  <a:schemeClr val="bg2"/>
                </a:solidFill>
              </a:defRPr>
            </a:lvl1pPr>
          </a:lstStyle>
          <a:p>
            <a:r>
              <a:rPr lang="fi-FI"/>
              <a:t>Otsikko</a:t>
            </a:r>
          </a:p>
        </p:txBody>
      </p:sp>
      <p:pic>
        <p:nvPicPr>
          <p:cNvPr id="4" name="Kuva 3">
            <a:extLst>
              <a:ext uri="{FF2B5EF4-FFF2-40B4-BE49-F238E27FC236}">
                <a16:creationId xmlns:a16="http://schemas.microsoft.com/office/drawing/2014/main" id="{D523B65D-CB0C-4773-B24B-F1918082BD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4053155" cy="1762818"/>
          </a:xfrm>
          <a:prstGeom prst="rect">
            <a:avLst/>
          </a:prstGeom>
        </p:spPr>
      </p:pic>
      <p:sp>
        <p:nvSpPr>
          <p:cNvPr id="6" name="Alaotsikko 2">
            <a:extLst>
              <a:ext uri="{FF2B5EF4-FFF2-40B4-BE49-F238E27FC236}">
                <a16:creationId xmlns:a16="http://schemas.microsoft.com/office/drawing/2014/main" id="{28DA8A7D-8689-431E-B3F2-33E79D86C92F}"/>
              </a:ext>
            </a:extLst>
          </p:cNvPr>
          <p:cNvSpPr>
            <a:spLocks noGrp="1"/>
          </p:cNvSpPr>
          <p:nvPr>
            <p:ph type="subTitle" idx="1" hasCustomPrompt="1"/>
          </p:nvPr>
        </p:nvSpPr>
        <p:spPr>
          <a:xfrm>
            <a:off x="9508733" y="6805905"/>
            <a:ext cx="8764499" cy="1516164"/>
          </a:xfrm>
          <a:solidFill>
            <a:schemeClr val="tx2"/>
          </a:solidFill>
        </p:spPr>
        <p:txBody>
          <a:bodyPr/>
          <a:lstStyle>
            <a:lvl1pPr marL="0" indent="0" algn="l">
              <a:buNone/>
              <a:defRPr sz="3600">
                <a:solidFill>
                  <a:schemeClr val="bg2"/>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fi-FI"/>
              <a:t>Esityksen pitäjän nimi</a:t>
            </a:r>
          </a:p>
        </p:txBody>
      </p:sp>
    </p:spTree>
    <p:extLst>
      <p:ext uri="{BB962C8B-B14F-4D97-AF65-F5344CB8AC3E}">
        <p14:creationId xmlns:p14="http://schemas.microsoft.com/office/powerpoint/2010/main" val="21309783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2716618" y="755025"/>
            <a:ext cx="14402339"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2716619" y="2626796"/>
            <a:ext cx="14402339" cy="69051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4DAB3751-04E5-48D7-8401-637E6555C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28888" y="3515605"/>
            <a:ext cx="12318231" cy="2830301"/>
          </a:xfrm>
          <a:prstGeom prst="rect">
            <a:avLst/>
          </a:prstGeom>
        </p:spPr>
      </p:pic>
    </p:spTree>
    <p:extLst>
      <p:ext uri="{BB962C8B-B14F-4D97-AF65-F5344CB8AC3E}">
        <p14:creationId xmlns:p14="http://schemas.microsoft.com/office/powerpoint/2010/main" val="3347196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927070"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a:extLst>
              <a:ext uri="{FF2B5EF4-FFF2-40B4-BE49-F238E27FC236}">
                <a16:creationId xmlns:a16="http://schemas.microsoft.com/office/drawing/2014/main" id="{569DFBCD-D5D7-4CBA-B3E2-0DD5930BD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70" y="2738438"/>
            <a:ext cx="4676529" cy="4676529"/>
          </a:xfrm>
          <a:prstGeom prst="rect">
            <a:avLst/>
          </a:prstGeom>
        </p:spPr>
      </p:pic>
      <p:pic>
        <p:nvPicPr>
          <p:cNvPr id="9" name="Kuva 8">
            <a:extLst>
              <a:ext uri="{FF2B5EF4-FFF2-40B4-BE49-F238E27FC236}">
                <a16:creationId xmlns:a16="http://schemas.microsoft.com/office/drawing/2014/main" id="{4362AA5C-7AA8-4C53-8CA8-3AD68488CD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06895" y="5864142"/>
            <a:ext cx="1877040" cy="2346300"/>
          </a:xfrm>
          <a:prstGeom prst="rect">
            <a:avLst/>
          </a:prstGeom>
        </p:spPr>
      </p:pic>
    </p:spTree>
    <p:extLst>
      <p:ext uri="{BB962C8B-B14F-4D97-AF65-F5344CB8AC3E}">
        <p14:creationId xmlns:p14="http://schemas.microsoft.com/office/powerpoint/2010/main" val="953806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033937" cy="1701099"/>
          </a:xfrm>
        </p:spPr>
        <p:txBody>
          <a:bodyPr/>
          <a:lstStyle>
            <a:lvl1pPr>
              <a:defRPr/>
            </a:lvl1pPr>
          </a:lstStyle>
          <a:p>
            <a:r>
              <a:rPr lang="fi-FI"/>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6" name="Kuva 5">
            <a:extLst>
              <a:ext uri="{FF2B5EF4-FFF2-40B4-BE49-F238E27FC236}">
                <a16:creationId xmlns:a16="http://schemas.microsoft.com/office/drawing/2014/main" id="{71B513D4-372A-443F-B74D-7EFD7FC377CB}"/>
              </a:ext>
            </a:extLst>
          </p:cNvPr>
          <p:cNvPicPr>
            <a:picLocks noChangeAspect="1"/>
          </p:cNvPicPr>
          <p:nvPr/>
        </p:nvPicPr>
        <p:blipFill rotWithShape="1">
          <a:blip r:embed="rId3">
            <a:extLst>
              <a:ext uri="{28A0092B-C50C-407E-A947-70E740481C1C}">
                <a14:useLocalDpi xmlns:a14="http://schemas.microsoft.com/office/drawing/2010/main" val="0"/>
              </a:ext>
            </a:extLst>
          </a:blip>
          <a:srcRect l="30641" t="449" r="34603" b="-449"/>
          <a:stretch/>
        </p:blipFill>
        <p:spPr>
          <a:xfrm>
            <a:off x="-123287" y="-231170"/>
            <a:ext cx="3575403" cy="10287000"/>
          </a:xfrm>
          <a:prstGeom prst="rect">
            <a:avLst/>
          </a:prstGeom>
        </p:spPr>
      </p:pic>
    </p:spTree>
    <p:extLst>
      <p:ext uri="{BB962C8B-B14F-4D97-AF65-F5344CB8AC3E}">
        <p14:creationId xmlns:p14="http://schemas.microsoft.com/office/powerpoint/2010/main" val="3107159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2716618" y="755025"/>
            <a:ext cx="14402339"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2716619" y="2626796"/>
            <a:ext cx="14402339" cy="690518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descr="Kuva, joka sisältää kohteen teksti&#10;&#10;Kuvaus luotu automaattisesti">
            <a:extLst>
              <a:ext uri="{FF2B5EF4-FFF2-40B4-BE49-F238E27FC236}">
                <a16:creationId xmlns:a16="http://schemas.microsoft.com/office/drawing/2014/main" id="{4DAB3751-04E5-48D7-8401-637E6555C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028888" y="3515605"/>
            <a:ext cx="12318231" cy="2830301"/>
          </a:xfrm>
          <a:prstGeom prst="rect">
            <a:avLst/>
          </a:prstGeom>
        </p:spPr>
      </p:pic>
    </p:spTree>
    <p:extLst>
      <p:ext uri="{BB962C8B-B14F-4D97-AF65-F5344CB8AC3E}">
        <p14:creationId xmlns:p14="http://schemas.microsoft.com/office/powerpoint/2010/main" val="3152700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2529824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EF25AA-17A5-45B5-A722-BB862FBD7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6193">
            <a:off x="-1609700" y="3981543"/>
            <a:ext cx="6156084" cy="6156084"/>
          </a:xfrm>
          <a:prstGeom prst="rect">
            <a:avLst/>
          </a:prstGeom>
        </p:spPr>
      </p:pic>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6729462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ekstidia kolmioelementti oike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3C2B5F85-535E-4994-8185-912ED1B02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306" y="-2605902"/>
            <a:ext cx="13614543" cy="13614543"/>
          </a:xfrm>
          <a:prstGeom prst="rect">
            <a:avLst/>
          </a:prstGeom>
        </p:spPr>
      </p:pic>
      <p:pic>
        <p:nvPicPr>
          <p:cNvPr id="5" name="Kuva 4">
            <a:extLst>
              <a:ext uri="{FF2B5EF4-FFF2-40B4-BE49-F238E27FC236}">
                <a16:creationId xmlns:a16="http://schemas.microsoft.com/office/drawing/2014/main" id="{339D1B23-89DC-4CF3-9A35-6A3CAB4C6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4384" y="8494815"/>
            <a:ext cx="3179153" cy="1787400"/>
          </a:xfrm>
          <a:prstGeom prst="rect">
            <a:avLst/>
          </a:prstGeom>
        </p:spPr>
      </p:pic>
      <p:sp>
        <p:nvSpPr>
          <p:cNvPr id="3" name="Tekstin paikkamerkki 2">
            <a:extLst>
              <a:ext uri="{FF2B5EF4-FFF2-40B4-BE49-F238E27FC236}">
                <a16:creationId xmlns:a16="http://schemas.microsoft.com/office/drawing/2014/main" id="{8338E6A3-F9DF-433A-9334-49DB38AE5C81}"/>
              </a:ext>
            </a:extLst>
          </p:cNvPr>
          <p:cNvSpPr>
            <a:spLocks noGrp="1"/>
          </p:cNvSpPr>
          <p:nvPr>
            <p:ph type="body" sz="quarter" idx="10"/>
          </p:nvPr>
        </p:nvSpPr>
        <p:spPr>
          <a:xfrm>
            <a:off x="956527" y="2710403"/>
            <a:ext cx="10208585" cy="6678113"/>
          </a:xfrm>
        </p:spPr>
        <p:txBody>
          <a:bodyPr/>
          <a:lstStyle>
            <a:lvl1pPr>
              <a:buClr>
                <a:schemeClr val="tx2"/>
              </a:buClr>
              <a:defRPr/>
            </a:lvl1pPr>
            <a:lvl2pPr marL="1028700" indent="-342900">
              <a:buClr>
                <a:schemeClr val="tx2"/>
              </a:buClr>
              <a:buFont typeface="Century Gothic" panose="020B0502020202020204" pitchFamily="34" charset="0"/>
              <a:buChar cha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93F6B1C1-10C0-41F8-8AD1-72CE05F3A658}"/>
              </a:ext>
            </a:extLst>
          </p:cNvPr>
          <p:cNvSpPr>
            <a:spLocks noGrp="1"/>
          </p:cNvSpPr>
          <p:nvPr>
            <p:ph type="title" hasCustomPrompt="1"/>
          </p:nvPr>
        </p:nvSpPr>
        <p:spPr>
          <a:xfrm>
            <a:off x="956526" y="593921"/>
            <a:ext cx="15773400" cy="1988345"/>
          </a:xfrm>
        </p:spPr>
        <p:txBody>
          <a:bodyPr/>
          <a:lstStyle>
            <a:lvl1pPr>
              <a:defRPr/>
            </a:lvl1pPr>
          </a:lstStyle>
          <a:p>
            <a:r>
              <a:rPr lang="fi-FI"/>
              <a:t>Otsikko</a:t>
            </a:r>
          </a:p>
        </p:txBody>
      </p:sp>
    </p:spTree>
    <p:extLst>
      <p:ext uri="{BB962C8B-B14F-4D97-AF65-F5344CB8AC3E}">
        <p14:creationId xmlns:p14="http://schemas.microsoft.com/office/powerpoint/2010/main" val="6741472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ekstidia kolmioelementti vasen">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8086062" y="2408275"/>
            <a:ext cx="9550695" cy="330617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Sisällön paikkamerkki 4" descr="Kuva, joka sisältää kohteen vuori&#10;&#10;Kuvaus luotu automaattisesti">
            <a:extLst>
              <a:ext uri="{FF2B5EF4-FFF2-40B4-BE49-F238E27FC236}">
                <a16:creationId xmlns:a16="http://schemas.microsoft.com/office/drawing/2014/main" id="{9F47C1DA-C474-48F0-B233-7C265E4250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273" y="-2353263"/>
            <a:ext cx="14583146" cy="14583146"/>
          </a:xfrm>
          <a:prstGeom prst="rect">
            <a:avLst/>
          </a:prstGeom>
        </p:spPr>
      </p:pic>
      <p:sp>
        <p:nvSpPr>
          <p:cNvPr id="6" name="Sisällön paikkamerkki 2">
            <a:extLst>
              <a:ext uri="{FF2B5EF4-FFF2-40B4-BE49-F238E27FC236}">
                <a16:creationId xmlns:a16="http://schemas.microsoft.com/office/drawing/2014/main" id="{5DE4B07C-054F-4A70-952D-15B88F2AA49F}"/>
              </a:ext>
            </a:extLst>
          </p:cNvPr>
          <p:cNvSpPr>
            <a:spLocks noGrp="1"/>
          </p:cNvSpPr>
          <p:nvPr>
            <p:ph idx="10"/>
          </p:nvPr>
        </p:nvSpPr>
        <p:spPr>
          <a:xfrm>
            <a:off x="3551458" y="6412668"/>
            <a:ext cx="11185085" cy="313073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1113761" y="1339123"/>
            <a:ext cx="6047268" cy="1988345"/>
          </a:xfrm>
        </p:spPr>
        <p:txBody>
          <a:bodyPr/>
          <a:lstStyle>
            <a:lvl1pPr>
              <a:defRPr/>
            </a:lvl1pPr>
          </a:lstStyle>
          <a:p>
            <a:r>
              <a:rPr lang="fi-FI"/>
              <a:t>Otsikko</a:t>
            </a:r>
          </a:p>
        </p:txBody>
      </p:sp>
    </p:spTree>
    <p:extLst>
      <p:ext uri="{BB962C8B-B14F-4D97-AF65-F5344CB8AC3E}">
        <p14:creationId xmlns:p14="http://schemas.microsoft.com/office/powerpoint/2010/main" val="3878375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 y="0"/>
            <a:ext cx="18287999" cy="10287000"/>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232706" y="718689"/>
            <a:ext cx="13351395" cy="8934597"/>
          </a:xfrm>
          <a:solidFill>
            <a:schemeClr val="accent3"/>
          </a:solidFill>
        </p:spPr>
        <p:txBody>
          <a:bodyPr/>
          <a:lstStyle>
            <a:lvl1pPr>
              <a:defRPr b="1"/>
            </a:lvl1pPr>
            <a:lvl2pPr>
              <a:defRPr/>
            </a:lvl2pPr>
            <a:lvl3pPr>
              <a:defRPr/>
            </a:lvl3pPr>
          </a:lstStyle>
          <a:p>
            <a:pPr lvl="0"/>
            <a:r>
              <a:rPr lang="fi-FI"/>
              <a:t>Kirjoita tähän täyttä asiaa</a:t>
            </a:r>
          </a:p>
          <a:p>
            <a:pPr lvl="1"/>
            <a:r>
              <a:rPr lang="fi-FI"/>
              <a:t>Toinen taso</a:t>
            </a:r>
          </a:p>
          <a:p>
            <a:pPr lvl="2"/>
            <a:r>
              <a:rPr lang="fi-FI"/>
              <a:t>Kolmas taso</a:t>
            </a:r>
          </a:p>
          <a:p>
            <a:pPr lvl="3"/>
            <a:r>
              <a:rPr lang="fi-FI"/>
              <a:t>neljäs taso</a:t>
            </a:r>
          </a:p>
          <a:p>
            <a:pPr lvl="4"/>
            <a:r>
              <a:rPr lang="fi-FI"/>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15542339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2_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657543" y="-215757"/>
            <a:ext cx="18945543" cy="10656869"/>
          </a:xfrm>
          <a:prstGeom prst="rect">
            <a:avLst/>
          </a:prstGeom>
        </p:spPr>
      </p:pic>
      <p:pic>
        <p:nvPicPr>
          <p:cNvPr id="3" name="Kuva 2" descr="Kuva, joka sisältää kohteen vuori&#10;&#10;Kuvaus luotu automaattisesti">
            <a:extLst>
              <a:ext uri="{FF2B5EF4-FFF2-40B4-BE49-F238E27FC236}">
                <a16:creationId xmlns:a16="http://schemas.microsoft.com/office/drawing/2014/main" id="{F0EE9B13-0B76-4B5B-A14B-D7D919473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26160">
            <a:off x="-2660717" y="-2204401"/>
            <a:ext cx="13780467" cy="15239324"/>
          </a:xfrm>
          <a:prstGeom prst="rect">
            <a:avLst/>
          </a:prstGeom>
        </p:spPr>
      </p:pic>
      <p:sp>
        <p:nvSpPr>
          <p:cNvPr id="5" name="Tekstin paikkamerkki 4">
            <a:extLst>
              <a:ext uri="{FF2B5EF4-FFF2-40B4-BE49-F238E27FC236}">
                <a16:creationId xmlns:a16="http://schemas.microsoft.com/office/drawing/2014/main" id="{98DCD0D8-560C-4428-8DFC-B4D347269CA3}"/>
              </a:ext>
            </a:extLst>
          </p:cNvPr>
          <p:cNvSpPr>
            <a:spLocks noGrp="1"/>
          </p:cNvSpPr>
          <p:nvPr>
            <p:ph type="body" sz="quarter" idx="10" hasCustomPrompt="1"/>
          </p:nvPr>
        </p:nvSpPr>
        <p:spPr>
          <a:xfrm>
            <a:off x="1186473" y="903625"/>
            <a:ext cx="7957527" cy="8790044"/>
          </a:xfrm>
          <a:solidFill>
            <a:schemeClr val="accent3"/>
          </a:solidFill>
        </p:spPr>
        <p:txBody>
          <a:bodyPr/>
          <a:lstStyle>
            <a:lvl1pPr>
              <a:defRPr b="1"/>
            </a:lvl1pPr>
            <a:lvl2pPr>
              <a:defRPr/>
            </a:lvl2pPr>
            <a:lvl3pPr>
              <a:defRPr/>
            </a:lvl3pPr>
          </a:lstStyle>
          <a:p>
            <a:pPr lvl="0"/>
            <a:r>
              <a:rPr lang="fi-FI"/>
              <a:t>Kirjoita tähän täyttä asiaa</a:t>
            </a:r>
          </a:p>
          <a:p>
            <a:pPr lvl="1"/>
            <a:r>
              <a:rPr lang="fi-FI"/>
              <a:t>Toinen taso</a:t>
            </a:r>
          </a:p>
          <a:p>
            <a:pPr lvl="2"/>
            <a:r>
              <a:rPr lang="fi-FI"/>
              <a:t>Kolmas taso</a:t>
            </a:r>
          </a:p>
          <a:p>
            <a:pPr lvl="3"/>
            <a:r>
              <a:rPr lang="fi-FI"/>
              <a:t>neljäs taso</a:t>
            </a:r>
          </a:p>
          <a:p>
            <a:pPr lvl="4"/>
            <a:r>
              <a:rPr lang="fi-FI"/>
              <a:t>viides taso</a:t>
            </a:r>
          </a:p>
        </p:txBody>
      </p:sp>
      <p:pic>
        <p:nvPicPr>
          <p:cNvPr id="6" name="Kuva 5">
            <a:extLst>
              <a:ext uri="{FF2B5EF4-FFF2-40B4-BE49-F238E27FC236}">
                <a16:creationId xmlns:a16="http://schemas.microsoft.com/office/drawing/2014/main" id="{FAE1A2D5-2575-429E-844F-413B5E2DF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88415" y="8502093"/>
            <a:ext cx="3174719" cy="1784907"/>
          </a:xfrm>
          <a:prstGeom prst="rect">
            <a:avLst/>
          </a:prstGeom>
        </p:spPr>
      </p:pic>
    </p:spTree>
    <p:extLst>
      <p:ext uri="{BB962C8B-B14F-4D97-AF65-F5344CB8AC3E}">
        <p14:creationId xmlns:p14="http://schemas.microsoft.com/office/powerpoint/2010/main" val="148439858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Korkea 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hasCustomPrompt="1"/>
          </p:nvPr>
        </p:nvSpPr>
        <p:spPr>
          <a:xfrm>
            <a:off x="4015911" y="424399"/>
            <a:ext cx="15773400" cy="1988345"/>
          </a:xfrm>
        </p:spPr>
        <p:txBody>
          <a:bodyPr/>
          <a:lstStyle>
            <a:lvl1pPr>
              <a:defRPr/>
            </a:lvl1pPr>
          </a:lstStyle>
          <a:p>
            <a:r>
              <a:rPr lang="fi-FI"/>
              <a:t>Otsikko</a:t>
            </a:r>
          </a:p>
        </p:txBody>
      </p:sp>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3821907"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4015912" y="2697956"/>
            <a:ext cx="10920413" cy="739616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29435051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Puolen sivun kuva ja teksti">
    <p:spTree>
      <p:nvGrpSpPr>
        <p:cNvPr id="1" name=""/>
        <p:cNvGrpSpPr/>
        <p:nvPr/>
      </p:nvGrpSpPr>
      <p:grpSpPr>
        <a:xfrm>
          <a:off x="0" y="0"/>
          <a:ext cx="0" cy="0"/>
          <a:chOff x="0" y="0"/>
          <a:chExt cx="0" cy="0"/>
        </a:xfrm>
      </p:grpSpPr>
      <p:sp>
        <p:nvSpPr>
          <p:cNvPr id="4" name="Kuvan paikkamerkki 3">
            <a:extLst>
              <a:ext uri="{FF2B5EF4-FFF2-40B4-BE49-F238E27FC236}">
                <a16:creationId xmlns:a16="http://schemas.microsoft.com/office/drawing/2014/main" id="{1AAB82E2-6D66-4DF1-8C54-721016F01AED}"/>
              </a:ext>
            </a:extLst>
          </p:cNvPr>
          <p:cNvSpPr>
            <a:spLocks noGrp="1"/>
          </p:cNvSpPr>
          <p:nvPr>
            <p:ph type="pic" sz="quarter" idx="10"/>
          </p:nvPr>
        </p:nvSpPr>
        <p:spPr>
          <a:xfrm>
            <a:off x="0" y="2"/>
            <a:ext cx="8646288" cy="10287000"/>
          </a:xfrm>
        </p:spPr>
        <p:txBody>
          <a:bodyPr/>
          <a:lstStyle/>
          <a:p>
            <a:r>
              <a:rPr lang="fi-FI"/>
              <a:t>Lisää kuva napsauttamalla kuvaketta</a:t>
            </a:r>
          </a:p>
        </p:txBody>
      </p:sp>
      <p:pic>
        <p:nvPicPr>
          <p:cNvPr id="5" name="Kuva 4">
            <a:extLst>
              <a:ext uri="{FF2B5EF4-FFF2-40B4-BE49-F238E27FC236}">
                <a16:creationId xmlns:a16="http://schemas.microsoft.com/office/drawing/2014/main" id="{B2F2BED2-B5A6-4910-998B-0D414D8831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3C829D9E-7E71-46F7-B84A-16AB821BB6BC}"/>
              </a:ext>
            </a:extLst>
          </p:cNvPr>
          <p:cNvSpPr>
            <a:spLocks noGrp="1"/>
          </p:cNvSpPr>
          <p:nvPr>
            <p:ph type="body" sz="quarter" idx="11"/>
          </p:nvPr>
        </p:nvSpPr>
        <p:spPr>
          <a:xfrm>
            <a:off x="9144001" y="225707"/>
            <a:ext cx="9004298" cy="1006129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a:extLst>
              <a:ext uri="{FF2B5EF4-FFF2-40B4-BE49-F238E27FC236}">
                <a16:creationId xmlns:a16="http://schemas.microsoft.com/office/drawing/2014/main" id="{376E47BA-3666-4C41-A017-AFC38C192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74478" y="3622014"/>
            <a:ext cx="5548044" cy="5548044"/>
          </a:xfrm>
          <a:prstGeom prst="rect">
            <a:avLst/>
          </a:prstGeom>
        </p:spPr>
      </p:pic>
    </p:spTree>
    <p:extLst>
      <p:ext uri="{BB962C8B-B14F-4D97-AF65-F5344CB8AC3E}">
        <p14:creationId xmlns:p14="http://schemas.microsoft.com/office/powerpoint/2010/main" val="13309413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Kaksi sisältökohdetta, vain log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410862-2F19-422A-A530-73928B24BCF7}"/>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8A052438-08FF-4860-920A-2BDD3140C6BD}"/>
              </a:ext>
            </a:extLst>
          </p:cNvPr>
          <p:cNvSpPr>
            <a:spLocks noGrp="1"/>
          </p:cNvSpPr>
          <p:nvPr>
            <p:ph sz="half" idx="1"/>
          </p:nvPr>
        </p:nvSpPr>
        <p:spPr>
          <a:xfrm>
            <a:off x="1257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9BC5DC41-451B-4484-B68C-6FCC26CCFB01}"/>
              </a:ext>
            </a:extLst>
          </p:cNvPr>
          <p:cNvSpPr>
            <a:spLocks noGrp="1"/>
          </p:cNvSpPr>
          <p:nvPr>
            <p:ph sz="half" idx="2"/>
          </p:nvPr>
        </p:nvSpPr>
        <p:spPr>
          <a:xfrm>
            <a:off x="9258300" y="2738438"/>
            <a:ext cx="7772400"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8" name="Kuva 7">
            <a:extLst>
              <a:ext uri="{FF2B5EF4-FFF2-40B4-BE49-F238E27FC236}">
                <a16:creationId xmlns:a16="http://schemas.microsoft.com/office/drawing/2014/main" id="{A8DB98C6-B612-4710-A0F6-9979A12AC7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7848403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9545191" y="2604566"/>
            <a:ext cx="6998066" cy="725909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5" name="Kuva 4">
            <a:extLst>
              <a:ext uri="{FF2B5EF4-FFF2-40B4-BE49-F238E27FC236}">
                <a16:creationId xmlns:a16="http://schemas.microsoft.com/office/drawing/2014/main" id="{DC5F305F-662E-4C19-B4A7-1A9C846EB5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000" r="26268"/>
          <a:stretch/>
        </p:blipFill>
        <p:spPr>
          <a:xfrm>
            <a:off x="8120284" y="2450437"/>
            <a:ext cx="1295696" cy="7413221"/>
          </a:xfrm>
          <a:prstGeom prst="rect">
            <a:avLst/>
          </a:prstGeom>
        </p:spPr>
      </p:pic>
    </p:spTree>
    <p:extLst>
      <p:ext uri="{BB962C8B-B14F-4D97-AF65-F5344CB8AC3E}">
        <p14:creationId xmlns:p14="http://schemas.microsoft.com/office/powerpoint/2010/main" val="46784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927070"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5" name="Kuva 4">
            <a:extLst>
              <a:ext uri="{FF2B5EF4-FFF2-40B4-BE49-F238E27FC236}">
                <a16:creationId xmlns:a16="http://schemas.microsoft.com/office/drawing/2014/main" id="{569DFBCD-D5D7-4CBA-B3E2-0DD5930BD8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70" y="2738438"/>
            <a:ext cx="4676529" cy="4676529"/>
          </a:xfrm>
          <a:prstGeom prst="rect">
            <a:avLst/>
          </a:prstGeom>
        </p:spPr>
      </p:pic>
      <p:pic>
        <p:nvPicPr>
          <p:cNvPr id="9" name="Kuva 8">
            <a:extLst>
              <a:ext uri="{FF2B5EF4-FFF2-40B4-BE49-F238E27FC236}">
                <a16:creationId xmlns:a16="http://schemas.microsoft.com/office/drawing/2014/main" id="{4362AA5C-7AA8-4C53-8CA8-3AD68488CD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06895" y="5864142"/>
            <a:ext cx="1877040" cy="2346300"/>
          </a:xfrm>
          <a:prstGeom prst="rect">
            <a:avLst/>
          </a:prstGeom>
        </p:spPr>
      </p:pic>
    </p:spTree>
    <p:extLst>
      <p:ext uri="{BB962C8B-B14F-4D97-AF65-F5344CB8AC3E}">
        <p14:creationId xmlns:p14="http://schemas.microsoft.com/office/powerpoint/2010/main" val="35898021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Kuva j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1257300" y="2604566"/>
            <a:ext cx="6564249" cy="7259093"/>
          </a:xfrm>
        </p:spPr>
        <p:txBody>
          <a:bodyPr/>
          <a:lstStyle>
            <a:lvl1pPr>
              <a:defRPr/>
            </a:lvl1pPr>
          </a:lstStyle>
          <a:p>
            <a:r>
              <a:rPr lang="fi-FI"/>
              <a:t>Lisää kuva napsauttamalla kuvaketta</a:t>
            </a:r>
          </a:p>
        </p:txBody>
      </p:sp>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1" name="Tekstin paikkamerkki 10">
            <a:extLst>
              <a:ext uri="{FF2B5EF4-FFF2-40B4-BE49-F238E27FC236}">
                <a16:creationId xmlns:a16="http://schemas.microsoft.com/office/drawing/2014/main" id="{32FD6F00-5D4F-4DBF-B425-AF1DBBAEDC8F}"/>
              </a:ext>
            </a:extLst>
          </p:cNvPr>
          <p:cNvSpPr>
            <a:spLocks noGrp="1"/>
          </p:cNvSpPr>
          <p:nvPr>
            <p:ph type="body" sz="quarter" idx="11"/>
          </p:nvPr>
        </p:nvSpPr>
        <p:spPr>
          <a:xfrm>
            <a:off x="8630292" y="2604566"/>
            <a:ext cx="8400408" cy="7259091"/>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pic>
        <p:nvPicPr>
          <p:cNvPr id="9" name="Kuva 8" descr="Kuva, joka sisältää kohteen ulkokäyttöön tarkoitettu esine, kasvi&#10;&#10;Kuvaus luotu automaattisesti">
            <a:extLst>
              <a:ext uri="{FF2B5EF4-FFF2-40B4-BE49-F238E27FC236}">
                <a16:creationId xmlns:a16="http://schemas.microsoft.com/office/drawing/2014/main" id="{BB93D066-EBF8-47D6-A644-E7D040FF87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94023" y="1"/>
            <a:ext cx="3251771" cy="3251771"/>
          </a:xfrm>
          <a:prstGeom prst="rect">
            <a:avLst/>
          </a:prstGeom>
        </p:spPr>
      </p:pic>
    </p:spTree>
    <p:extLst>
      <p:ext uri="{BB962C8B-B14F-4D97-AF65-F5344CB8AC3E}">
        <p14:creationId xmlns:p14="http://schemas.microsoft.com/office/powerpoint/2010/main" val="41179159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Kaksi sisältökehystä">
    <p:spTree>
      <p:nvGrpSpPr>
        <p:cNvPr id="1" name=""/>
        <p:cNvGrpSpPr/>
        <p:nvPr/>
      </p:nvGrpSpPr>
      <p:grpSpPr>
        <a:xfrm>
          <a:off x="0" y="0"/>
          <a:ext cx="0" cy="0"/>
          <a:chOff x="0" y="0"/>
          <a:chExt cx="0" cy="0"/>
        </a:xfrm>
      </p:grpSpPr>
      <p:pic>
        <p:nvPicPr>
          <p:cNvPr id="5" name="Kuva 4" descr="Kuva, joka sisältää kohteen siluetti&#10;&#10;Kuvaus luotu automaattisesti">
            <a:extLst>
              <a:ext uri="{FF2B5EF4-FFF2-40B4-BE49-F238E27FC236}">
                <a16:creationId xmlns:a16="http://schemas.microsoft.com/office/drawing/2014/main" id="{04A983D3-645D-4CE5-B0A4-52D013F04C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844" y="122660"/>
            <a:ext cx="2254409" cy="2793341"/>
          </a:xfrm>
          <a:prstGeom prst="rect">
            <a:avLst/>
          </a:prstGeom>
        </p:spPr>
      </p:pic>
      <p:pic>
        <p:nvPicPr>
          <p:cNvPr id="12" name="Kuva 11" descr="Kuva, joka sisältää kohteen ulkokäyttöön tarkoitettu esine, kasvi&#10;&#10;Kuvaus luotu automaattisesti">
            <a:extLst>
              <a:ext uri="{FF2B5EF4-FFF2-40B4-BE49-F238E27FC236}">
                <a16:creationId xmlns:a16="http://schemas.microsoft.com/office/drawing/2014/main" id="{D89E5E0E-1D7C-4FF1-A9AA-452703B72D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30" y="145331"/>
            <a:ext cx="4781403" cy="4781403"/>
          </a:xfrm>
          <a:prstGeom prst="rect">
            <a:avLst/>
          </a:prstGeom>
        </p:spPr>
      </p:pic>
      <p:sp>
        <p:nvSpPr>
          <p:cNvPr id="6" name="Sisällön paikkamerkki 5">
            <a:extLst>
              <a:ext uri="{FF2B5EF4-FFF2-40B4-BE49-F238E27FC236}">
                <a16:creationId xmlns:a16="http://schemas.microsoft.com/office/drawing/2014/main" id="{A5D7B1FD-0F7A-445B-934E-0FD4CEF6CB84}"/>
              </a:ext>
            </a:extLst>
          </p:cNvPr>
          <p:cNvSpPr>
            <a:spLocks noGrp="1"/>
          </p:cNvSpPr>
          <p:nvPr>
            <p:ph sz="quarter" idx="4" hasCustomPrompt="1"/>
          </p:nvPr>
        </p:nvSpPr>
        <p:spPr>
          <a:xfrm>
            <a:off x="9258300" y="2536033"/>
            <a:ext cx="7774782" cy="6748463"/>
          </a:xfrm>
        </p:spPr>
        <p:txBody>
          <a:bodyPr/>
          <a:lstStyle>
            <a:lvl1pPr>
              <a:defRPr/>
            </a:lvl1pPr>
          </a:lstStyle>
          <a:p>
            <a:pPr lvl="0"/>
            <a:r>
              <a:rPr lang="fi-FI"/>
              <a:t>Kuva tai jotain muuta</a:t>
            </a:r>
          </a:p>
        </p:txBody>
      </p:sp>
      <p:pic>
        <p:nvPicPr>
          <p:cNvPr id="10" name="Kuva 9">
            <a:extLst>
              <a:ext uri="{FF2B5EF4-FFF2-40B4-BE49-F238E27FC236}">
                <a16:creationId xmlns:a16="http://schemas.microsoft.com/office/drawing/2014/main" id="{E2B63C0B-AF56-4526-BDBB-41D07B8EF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4" name="Sisällön paikkamerkki 3">
            <a:extLst>
              <a:ext uri="{FF2B5EF4-FFF2-40B4-BE49-F238E27FC236}">
                <a16:creationId xmlns:a16="http://schemas.microsoft.com/office/drawing/2014/main" id="{2BC203C0-1D20-4621-A597-F36BB0412DA9}"/>
              </a:ext>
            </a:extLst>
          </p:cNvPr>
          <p:cNvSpPr>
            <a:spLocks noGrp="1"/>
          </p:cNvSpPr>
          <p:nvPr>
            <p:ph sz="half" idx="2" hasCustomPrompt="1"/>
          </p:nvPr>
        </p:nvSpPr>
        <p:spPr>
          <a:xfrm>
            <a:off x="1259683" y="2536033"/>
            <a:ext cx="7736681" cy="6748463"/>
          </a:xfrm>
        </p:spPr>
        <p:txBody>
          <a:bodyPr/>
          <a:lstStyle>
            <a:lvl1pPr>
              <a:defRPr/>
            </a:lvl1pPr>
            <a:lvl2pPr>
              <a:defRPr/>
            </a:lvl2pPr>
          </a:lstStyle>
          <a:p>
            <a:pPr lvl="0"/>
            <a:r>
              <a:rPr lang="fi-FI"/>
              <a:t>Teksti</a:t>
            </a:r>
          </a:p>
          <a:p>
            <a:pPr lvl="1"/>
            <a:r>
              <a:rPr lang="fi-FI"/>
              <a:t>Lisää tekstiä</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4C5561AA-C2D4-47F5-969C-CE49F51E8BB1}"/>
              </a:ext>
            </a:extLst>
          </p:cNvPr>
          <p:cNvSpPr>
            <a:spLocks noGrp="1"/>
          </p:cNvSpPr>
          <p:nvPr>
            <p:ph type="title" hasCustomPrompt="1"/>
          </p:nvPr>
        </p:nvSpPr>
        <p:spPr>
          <a:xfrm>
            <a:off x="2866818" y="525157"/>
            <a:ext cx="15773400" cy="1988345"/>
          </a:xfrm>
        </p:spPr>
        <p:txBody>
          <a:bodyPr/>
          <a:lstStyle>
            <a:lvl1pPr>
              <a:defRPr/>
            </a:lvl1pPr>
          </a:lstStyle>
          <a:p>
            <a:r>
              <a:rPr lang="fi-FI"/>
              <a:t>Otsikko</a:t>
            </a:r>
          </a:p>
        </p:txBody>
      </p:sp>
    </p:spTree>
    <p:extLst>
      <p:ext uri="{BB962C8B-B14F-4D97-AF65-F5344CB8AC3E}">
        <p14:creationId xmlns:p14="http://schemas.microsoft.com/office/powerpoint/2010/main" val="36426356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Lyhyt teksti ja valmis kuvitus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8EF0573-5349-4C64-8E70-09894BD812C0}"/>
              </a:ext>
            </a:extLst>
          </p:cNvPr>
          <p:cNvSpPr>
            <a:spLocks noGrp="1"/>
          </p:cNvSpPr>
          <p:nvPr>
            <p:ph type="title" hasCustomPrompt="1"/>
          </p:nvPr>
        </p:nvSpPr>
        <p:spPr>
          <a:xfrm>
            <a:off x="1259683" y="685801"/>
            <a:ext cx="7171547" cy="1949522"/>
          </a:xfrm>
        </p:spPr>
        <p:txBody>
          <a:bodyPr anchor="b"/>
          <a:lstStyle>
            <a:lvl1pPr>
              <a:defRPr sz="4800"/>
            </a:lvl1pPr>
          </a:lstStyle>
          <a:p>
            <a:r>
              <a:rPr lang="fi-FI"/>
              <a:t>Otsikko</a:t>
            </a:r>
          </a:p>
        </p:txBody>
      </p:sp>
      <p:sp>
        <p:nvSpPr>
          <p:cNvPr id="4" name="Tekstin paikkamerkki 3">
            <a:extLst>
              <a:ext uri="{FF2B5EF4-FFF2-40B4-BE49-F238E27FC236}">
                <a16:creationId xmlns:a16="http://schemas.microsoft.com/office/drawing/2014/main" id="{67DBD329-8EAC-4B6F-AF1D-B49018E34465}"/>
              </a:ext>
            </a:extLst>
          </p:cNvPr>
          <p:cNvSpPr>
            <a:spLocks noGrp="1"/>
          </p:cNvSpPr>
          <p:nvPr>
            <p:ph type="body" sz="half" idx="2"/>
          </p:nvPr>
        </p:nvSpPr>
        <p:spPr>
          <a:xfrm>
            <a:off x="1259683" y="2851079"/>
            <a:ext cx="7171547" cy="675012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fi-FI"/>
              <a:t>Muokkaa tekstin perustyylejä napsauttamalla</a:t>
            </a:r>
          </a:p>
        </p:txBody>
      </p:sp>
      <p:pic>
        <p:nvPicPr>
          <p:cNvPr id="5" name="Kuva 4">
            <a:extLst>
              <a:ext uri="{FF2B5EF4-FFF2-40B4-BE49-F238E27FC236}">
                <a16:creationId xmlns:a16="http://schemas.microsoft.com/office/drawing/2014/main" id="{029E6CE3-8286-4B03-8EEB-69CA2DF8F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1229" y="681761"/>
            <a:ext cx="8151261" cy="8151261"/>
          </a:xfrm>
          <a:prstGeom prst="rect">
            <a:avLst/>
          </a:prstGeom>
        </p:spPr>
      </p:pic>
      <p:pic>
        <p:nvPicPr>
          <p:cNvPr id="6" name="Kuva 5">
            <a:extLst>
              <a:ext uri="{FF2B5EF4-FFF2-40B4-BE49-F238E27FC236}">
                <a16:creationId xmlns:a16="http://schemas.microsoft.com/office/drawing/2014/main" id="{B23B39C3-21DB-41B1-B11B-3C50E69030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371369144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isältödia, pilkut taustalla">
    <p:spTree>
      <p:nvGrpSpPr>
        <p:cNvPr id="1" name=""/>
        <p:cNvGrpSpPr/>
        <p:nvPr/>
      </p:nvGrpSpPr>
      <p:grpSpPr>
        <a:xfrm>
          <a:off x="0" y="0"/>
          <a:ext cx="0" cy="0"/>
          <a:chOff x="0" y="0"/>
          <a:chExt cx="0" cy="0"/>
        </a:xfrm>
      </p:grpSpPr>
      <p:pic>
        <p:nvPicPr>
          <p:cNvPr id="13" name="Kuva 12" descr="Kuva, joka sisältää kohteen pyörä, kuljetus, maski&#10;&#10;Kuvaus luotu automaattisesti">
            <a:extLst>
              <a:ext uri="{FF2B5EF4-FFF2-40B4-BE49-F238E27FC236}">
                <a16:creationId xmlns:a16="http://schemas.microsoft.com/office/drawing/2014/main" id="{7302C147-B167-4C64-BE33-2BCDAB4D34FC}"/>
              </a:ext>
            </a:extLst>
          </p:cNvPr>
          <p:cNvPicPr>
            <a:picLocks noChangeAspect="1"/>
          </p:cNvPicPr>
          <p:nvPr/>
        </p:nvPicPr>
        <p:blipFill rotWithShape="1">
          <a:blip r:embed="rId2">
            <a:extLst>
              <a:ext uri="{28A0092B-C50C-407E-A947-70E740481C1C}">
                <a14:useLocalDpi xmlns:a14="http://schemas.microsoft.com/office/drawing/2010/main" val="0"/>
              </a:ext>
            </a:extLst>
          </a:blip>
          <a:srcRect l="23901" b="18455"/>
          <a:stretch/>
        </p:blipFill>
        <p:spPr>
          <a:xfrm>
            <a:off x="-30826" y="-395437"/>
            <a:ext cx="8424059" cy="10682438"/>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11" name="Kuva 10" descr="Kuva, joka sisältää kohteen kevyt&#10;&#10;Kuvaus luotu automaattisesti">
            <a:extLst>
              <a:ext uri="{FF2B5EF4-FFF2-40B4-BE49-F238E27FC236}">
                <a16:creationId xmlns:a16="http://schemas.microsoft.com/office/drawing/2014/main" id="{E5C0A273-562B-4D12-8A0C-E16F000088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46594" y="-395437"/>
            <a:ext cx="5327033" cy="5327033"/>
          </a:xfrm>
          <a:prstGeom prst="rect">
            <a:avLst/>
          </a:prstGeom>
        </p:spPr>
      </p:pic>
      <p:sp>
        <p:nvSpPr>
          <p:cNvPr id="4" name="Sisällön paikkamerkki 3">
            <a:extLst>
              <a:ext uri="{FF2B5EF4-FFF2-40B4-BE49-F238E27FC236}">
                <a16:creationId xmlns:a16="http://schemas.microsoft.com/office/drawing/2014/main" id="{4B1D4DF2-3AC5-4A4A-BB3F-091AAC19D603}"/>
              </a:ext>
            </a:extLst>
          </p:cNvPr>
          <p:cNvSpPr>
            <a:spLocks noGrp="1"/>
          </p:cNvSpPr>
          <p:nvPr>
            <p:ph sz="quarter" idx="10"/>
          </p:nvPr>
        </p:nvSpPr>
        <p:spPr>
          <a:xfrm>
            <a:off x="3025738" y="2536546"/>
            <a:ext cx="12791327"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lvl1pPr algn="ctr">
              <a:defRPr/>
            </a:lvl1pPr>
          </a:lstStyle>
          <a:p>
            <a:r>
              <a:rPr lang="fi-FI"/>
              <a:t>Otsikko</a:t>
            </a:r>
          </a:p>
        </p:txBody>
      </p:sp>
    </p:spTree>
    <p:extLst>
      <p:ext uri="{BB962C8B-B14F-4D97-AF65-F5344CB8AC3E}">
        <p14:creationId xmlns:p14="http://schemas.microsoft.com/office/powerpoint/2010/main" val="28313758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Otsikko tai sitaatti">
    <p:spTree>
      <p:nvGrpSpPr>
        <p:cNvPr id="1" name=""/>
        <p:cNvGrpSpPr/>
        <p:nvPr/>
      </p:nvGrpSpPr>
      <p:grpSpPr>
        <a:xfrm>
          <a:off x="0" y="0"/>
          <a:ext cx="0" cy="0"/>
          <a:chOff x="0" y="0"/>
          <a:chExt cx="0" cy="0"/>
        </a:xfrm>
      </p:grpSpPr>
      <p:pic>
        <p:nvPicPr>
          <p:cNvPr id="5" name="Kuva 4" descr="Kuva, joka sisältää kohteen luonto, luola&#10;&#10;Kuvaus luotu automaattisesti">
            <a:extLst>
              <a:ext uri="{FF2B5EF4-FFF2-40B4-BE49-F238E27FC236}">
                <a16:creationId xmlns:a16="http://schemas.microsoft.com/office/drawing/2014/main" id="{94312B1D-EAC1-463D-BB92-1CF46FBB6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481" y="-1317021"/>
            <a:ext cx="12921038" cy="12921038"/>
          </a:xfrm>
          <a:prstGeom prst="rect">
            <a:avLst/>
          </a:prstGeom>
        </p:spPr>
      </p:pic>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7" name="Tekstin paikkamerkki 6">
            <a:extLst>
              <a:ext uri="{FF2B5EF4-FFF2-40B4-BE49-F238E27FC236}">
                <a16:creationId xmlns:a16="http://schemas.microsoft.com/office/drawing/2014/main" id="{78299244-5EA3-410D-B0DF-3F6B6534CBE2}"/>
              </a:ext>
            </a:extLst>
          </p:cNvPr>
          <p:cNvSpPr>
            <a:spLocks noGrp="1"/>
          </p:cNvSpPr>
          <p:nvPr>
            <p:ph type="body" sz="quarter" idx="10" hasCustomPrompt="1"/>
          </p:nvPr>
        </p:nvSpPr>
        <p:spPr>
          <a:xfrm>
            <a:off x="5440034" y="4758220"/>
            <a:ext cx="7922418" cy="770561"/>
          </a:xfrm>
        </p:spPr>
        <p:txBody>
          <a:bodyPr/>
          <a:lstStyle>
            <a:lvl1pPr>
              <a:defRPr b="1"/>
            </a:lvl1pPr>
            <a:lvl2pPr>
              <a:defRPr b="1"/>
            </a:lvl2pPr>
            <a:lvl3pPr>
              <a:defRPr b="1"/>
            </a:lvl3pPr>
            <a:lvl4pPr>
              <a:defRPr b="1"/>
            </a:lvl4pPr>
            <a:lvl5pPr>
              <a:defRPr b="1"/>
            </a:lvl5pPr>
          </a:lstStyle>
          <a:p>
            <a:pPr lvl="0"/>
            <a:r>
              <a:rPr lang="fi-FI"/>
              <a:t>Kirjoita tähän jotain iskevää!</a:t>
            </a:r>
          </a:p>
        </p:txBody>
      </p:sp>
      <p:pic>
        <p:nvPicPr>
          <p:cNvPr id="6" name="Kuva 5">
            <a:extLst>
              <a:ext uri="{FF2B5EF4-FFF2-40B4-BE49-F238E27FC236}">
                <a16:creationId xmlns:a16="http://schemas.microsoft.com/office/drawing/2014/main" id="{06E36EB5-8A8A-436F-9311-669F001725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340452" y="210973"/>
            <a:ext cx="3916509" cy="5317808"/>
          </a:xfrm>
          <a:prstGeom prst="rect">
            <a:avLst/>
          </a:prstGeom>
        </p:spPr>
      </p:pic>
    </p:spTree>
    <p:extLst>
      <p:ext uri="{BB962C8B-B14F-4D97-AF65-F5344CB8AC3E}">
        <p14:creationId xmlns:p14="http://schemas.microsoft.com/office/powerpoint/2010/main" val="6078818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Otsikko tai sitaatti 2 (nettisivun tyylillä)">
    <p:spTree>
      <p:nvGrpSpPr>
        <p:cNvPr id="1" name=""/>
        <p:cNvGrpSpPr/>
        <p:nvPr/>
      </p:nvGrpSpPr>
      <p:grpSpPr>
        <a:xfrm>
          <a:off x="0" y="0"/>
          <a:ext cx="0" cy="0"/>
          <a:chOff x="0" y="0"/>
          <a:chExt cx="0" cy="0"/>
        </a:xfrm>
      </p:grpSpPr>
      <p:pic>
        <p:nvPicPr>
          <p:cNvPr id="7" name="Kuva 6" descr="Kuva, joka sisältää kohteen siluetti&#10;&#10;Kuvaus luotu automaattisesti">
            <a:extLst>
              <a:ext uri="{FF2B5EF4-FFF2-40B4-BE49-F238E27FC236}">
                <a16:creationId xmlns:a16="http://schemas.microsoft.com/office/drawing/2014/main" id="{AEF1C0AE-0517-496A-AD46-1B157869FA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430863" flipV="1">
            <a:off x="2111375" y="1221720"/>
            <a:ext cx="6106382" cy="7566156"/>
          </a:xfrm>
          <a:prstGeom prst="rect">
            <a:avLst/>
          </a:prstGeom>
        </p:spPr>
      </p:pic>
      <p:pic>
        <p:nvPicPr>
          <p:cNvPr id="12" name="Kuva 11" descr="Kuva, joka sisältää kohteen vuori, kaari&#10;&#10;Kuvaus luotu automaattisesti">
            <a:extLst>
              <a:ext uri="{FF2B5EF4-FFF2-40B4-BE49-F238E27FC236}">
                <a16:creationId xmlns:a16="http://schemas.microsoft.com/office/drawing/2014/main" id="{D8BCA147-943D-456C-B920-95F278B9E4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58445" flipH="1">
            <a:off x="-370068" y="4174695"/>
            <a:ext cx="3302649" cy="3302649"/>
          </a:xfrm>
          <a:prstGeom prst="rect">
            <a:avLst/>
          </a:prstGeom>
        </p:spPr>
      </p:pic>
      <p:pic>
        <p:nvPicPr>
          <p:cNvPr id="8" name="Kuva 7">
            <a:extLst>
              <a:ext uri="{FF2B5EF4-FFF2-40B4-BE49-F238E27FC236}">
                <a16:creationId xmlns:a16="http://schemas.microsoft.com/office/drawing/2014/main" id="{59490132-3BBF-47C6-8AD6-79267D80DD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
        <p:nvSpPr>
          <p:cNvPr id="10" name="Tekstin paikkamerkki 9">
            <a:extLst>
              <a:ext uri="{FF2B5EF4-FFF2-40B4-BE49-F238E27FC236}">
                <a16:creationId xmlns:a16="http://schemas.microsoft.com/office/drawing/2014/main" id="{BF456C99-D935-487D-8EA6-6766664C0885}"/>
              </a:ext>
            </a:extLst>
          </p:cNvPr>
          <p:cNvSpPr>
            <a:spLocks noGrp="1"/>
          </p:cNvSpPr>
          <p:nvPr>
            <p:ph type="body" sz="quarter" idx="10" hasCustomPrompt="1"/>
          </p:nvPr>
        </p:nvSpPr>
        <p:spPr>
          <a:xfrm>
            <a:off x="5164565" y="3915604"/>
            <a:ext cx="12859317" cy="3820838"/>
          </a:xfrm>
        </p:spPr>
        <p:txBody>
          <a:bodyPr>
            <a:normAutofit/>
          </a:bodyPr>
          <a:lstStyle>
            <a:lvl1pPr>
              <a:defRPr sz="6600" b="1" i="1">
                <a:solidFill>
                  <a:schemeClr val="accent1"/>
                </a:solidFill>
              </a:defRPr>
            </a:lvl1pPr>
          </a:lstStyle>
          <a:p>
            <a:pPr lvl="0"/>
            <a:r>
              <a:rPr lang="fi-FI"/>
              <a:t>”Kirjoita tähän ytimekkäästi.”</a:t>
            </a:r>
          </a:p>
        </p:txBody>
      </p:sp>
      <p:pic>
        <p:nvPicPr>
          <p:cNvPr id="5" name="Kuva 4">
            <a:extLst>
              <a:ext uri="{FF2B5EF4-FFF2-40B4-BE49-F238E27FC236}">
                <a16:creationId xmlns:a16="http://schemas.microsoft.com/office/drawing/2014/main" id="{649FF5F1-7119-4ACB-B89B-89A53B2CE9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898" y="4569433"/>
            <a:ext cx="2844458" cy="3167009"/>
          </a:xfrm>
          <a:prstGeom prst="rect">
            <a:avLst/>
          </a:prstGeom>
        </p:spPr>
      </p:pic>
    </p:spTree>
    <p:extLst>
      <p:ext uri="{BB962C8B-B14F-4D97-AF65-F5344CB8AC3E}">
        <p14:creationId xmlns:p14="http://schemas.microsoft.com/office/powerpoint/2010/main" val="23181192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Kuvakehys lämmin">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5EF93A5D-6047-4D62-A78D-AADE14BB9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a:solidFill>
            <a:schemeClr val="bg1"/>
          </a:solidFill>
        </p:spPr>
      </p:pic>
      <p:sp>
        <p:nvSpPr>
          <p:cNvPr id="9" name="Kuvan paikkamerkki 8">
            <a:extLst>
              <a:ext uri="{FF2B5EF4-FFF2-40B4-BE49-F238E27FC236}">
                <a16:creationId xmlns:a16="http://schemas.microsoft.com/office/drawing/2014/main" id="{B11B32E5-C42B-40BE-8903-FF8ADADB2285}"/>
              </a:ext>
            </a:extLst>
          </p:cNvPr>
          <p:cNvSpPr>
            <a:spLocks noGrp="1"/>
          </p:cNvSpPr>
          <p:nvPr>
            <p:ph type="pic" sz="quarter" idx="10"/>
          </p:nvPr>
        </p:nvSpPr>
        <p:spPr>
          <a:xfrm>
            <a:off x="1033463" y="909638"/>
            <a:ext cx="16197263" cy="8460582"/>
          </a:xfrm>
        </p:spPr>
        <p:txBody>
          <a:bodyPr/>
          <a:lstStyle/>
          <a:p>
            <a:r>
              <a:rPr lang="fi-FI"/>
              <a:t>Lisää kuva napsauttamalla kuvaketta</a:t>
            </a:r>
          </a:p>
        </p:txBody>
      </p:sp>
    </p:spTree>
    <p:extLst>
      <p:ext uri="{BB962C8B-B14F-4D97-AF65-F5344CB8AC3E}">
        <p14:creationId xmlns:p14="http://schemas.microsoft.com/office/powerpoint/2010/main" val="3318021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Kuvakehys viileä">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6" y="-3001749"/>
            <a:ext cx="13056705" cy="18436856"/>
          </a:xfrm>
          <a:prstGeom prst="rect">
            <a:avLst/>
          </a:prstGeom>
        </p:spPr>
      </p:pic>
      <p:sp>
        <p:nvSpPr>
          <p:cNvPr id="5" name="Kuvan paikkamerkki 4">
            <a:extLst>
              <a:ext uri="{FF2B5EF4-FFF2-40B4-BE49-F238E27FC236}">
                <a16:creationId xmlns:a16="http://schemas.microsoft.com/office/drawing/2014/main" id="{683DD9AA-4478-46FE-86E5-2CAAE7B1188D}"/>
              </a:ext>
            </a:extLst>
          </p:cNvPr>
          <p:cNvSpPr>
            <a:spLocks noGrp="1"/>
          </p:cNvSpPr>
          <p:nvPr>
            <p:ph type="pic" sz="quarter" idx="10"/>
          </p:nvPr>
        </p:nvSpPr>
        <p:spPr>
          <a:xfrm>
            <a:off x="1413673" y="1155842"/>
            <a:ext cx="15460655" cy="8249453"/>
          </a:xfrm>
        </p:spPr>
        <p:txBody>
          <a:bodyPr/>
          <a:lstStyle/>
          <a:p>
            <a:r>
              <a:rPr lang="fi-FI"/>
              <a:t>Lisää kuva napsauttamalla kuvaketta</a:t>
            </a:r>
          </a:p>
        </p:txBody>
      </p:sp>
    </p:spTree>
    <p:extLst>
      <p:ext uri="{BB962C8B-B14F-4D97-AF65-F5344CB8AC3E}">
        <p14:creationId xmlns:p14="http://schemas.microsoft.com/office/powerpoint/2010/main" val="3680168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Kuvakehys heinät">
    <p:spTree>
      <p:nvGrpSpPr>
        <p:cNvPr id="1" name=""/>
        <p:cNvGrpSpPr/>
        <p:nvPr/>
      </p:nvGrpSpPr>
      <p:grpSpPr>
        <a:xfrm>
          <a:off x="0" y="0"/>
          <a:ext cx="0" cy="0"/>
          <a:chOff x="0" y="0"/>
          <a:chExt cx="0" cy="0"/>
        </a:xfrm>
      </p:grpSpPr>
      <p:pic>
        <p:nvPicPr>
          <p:cNvPr id="4" name="Kuva 3" descr="Kuva, joka sisältää kohteen ulkokäyttöön tarkoitettu esine, kasvi&#10;&#10;Kuvaus luotu automaattisesti">
            <a:extLst>
              <a:ext uri="{FF2B5EF4-FFF2-40B4-BE49-F238E27FC236}">
                <a16:creationId xmlns:a16="http://schemas.microsoft.com/office/drawing/2014/main" id="{8423C728-415B-4F11-9609-D5D7A30177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7363">
            <a:off x="-2754369" y="-1999383"/>
            <a:ext cx="14015958" cy="14015958"/>
          </a:xfrm>
          <a:prstGeom prst="rect">
            <a:avLst/>
          </a:prstGeom>
        </p:spPr>
      </p:pic>
      <p:sp>
        <p:nvSpPr>
          <p:cNvPr id="6" name="Kuvan paikkamerkki 5">
            <a:extLst>
              <a:ext uri="{FF2B5EF4-FFF2-40B4-BE49-F238E27FC236}">
                <a16:creationId xmlns:a16="http://schemas.microsoft.com/office/drawing/2014/main" id="{4D0DF61B-704C-4D36-94F4-4E7E4FDB681C}"/>
              </a:ext>
            </a:extLst>
          </p:cNvPr>
          <p:cNvSpPr>
            <a:spLocks noGrp="1"/>
          </p:cNvSpPr>
          <p:nvPr>
            <p:ph type="pic" sz="quarter" idx="10"/>
          </p:nvPr>
        </p:nvSpPr>
        <p:spPr>
          <a:xfrm>
            <a:off x="1216819" y="1028700"/>
            <a:ext cx="15854363" cy="8229600"/>
          </a:xfrm>
        </p:spPr>
        <p:txBody>
          <a:bodyPr/>
          <a:lstStyle/>
          <a:p>
            <a:r>
              <a:rPr lang="fi-FI"/>
              <a:t>Lisää kuva napsauttamalla kuvaketta</a:t>
            </a:r>
          </a:p>
        </p:txBody>
      </p:sp>
    </p:spTree>
    <p:extLst>
      <p:ext uri="{BB962C8B-B14F-4D97-AF65-F5344CB8AC3E}">
        <p14:creationId xmlns:p14="http://schemas.microsoft.com/office/powerpoint/2010/main" val="28692046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Yksi kuva ja elementit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E2D2A03-B258-4644-A88F-AC842245B59B}"/>
              </a:ext>
            </a:extLst>
          </p:cNvPr>
          <p:cNvSpPr>
            <a:spLocks noGrp="1"/>
          </p:cNvSpPr>
          <p:nvPr>
            <p:ph type="title" hasCustomPrompt="1"/>
          </p:nvPr>
        </p:nvSpPr>
        <p:spPr/>
        <p:txBody>
          <a:bodyPr/>
          <a:lstStyle/>
          <a:p>
            <a:r>
              <a:rPr lang="fi-FI"/>
              <a:t>Otsikko</a:t>
            </a:r>
          </a:p>
        </p:txBody>
      </p:sp>
      <p:sp>
        <p:nvSpPr>
          <p:cNvPr id="8" name="Kuvan paikkamerkki 7">
            <a:extLst>
              <a:ext uri="{FF2B5EF4-FFF2-40B4-BE49-F238E27FC236}">
                <a16:creationId xmlns:a16="http://schemas.microsoft.com/office/drawing/2014/main" id="{1DA8121A-162D-45F1-98F4-67B50227BB1D}"/>
              </a:ext>
            </a:extLst>
          </p:cNvPr>
          <p:cNvSpPr>
            <a:spLocks noGrp="1"/>
          </p:cNvSpPr>
          <p:nvPr>
            <p:ph type="pic" sz="quarter" idx="10"/>
          </p:nvPr>
        </p:nvSpPr>
        <p:spPr>
          <a:xfrm>
            <a:off x="5456514" y="2536033"/>
            <a:ext cx="6872475" cy="7259093"/>
          </a:xfrm>
        </p:spPr>
        <p:txBody>
          <a:bodyPr/>
          <a:lstStyle>
            <a:lvl1pPr>
              <a:defRPr/>
            </a:lvl1pPr>
          </a:lstStyle>
          <a:p>
            <a:r>
              <a:rPr lang="fi-FI"/>
              <a:t>Lisää kuva napsauttamalla kuvaketta</a:t>
            </a:r>
          </a:p>
        </p:txBody>
      </p:sp>
      <p:pic>
        <p:nvPicPr>
          <p:cNvPr id="12" name="Kuva 11">
            <a:extLst>
              <a:ext uri="{FF2B5EF4-FFF2-40B4-BE49-F238E27FC236}">
                <a16:creationId xmlns:a16="http://schemas.microsoft.com/office/drawing/2014/main" id="{B5A0C58B-30C3-4C31-8F32-586DD3868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22944" y="4906274"/>
            <a:ext cx="5168363" cy="5168363"/>
          </a:xfrm>
          <a:prstGeom prst="rect">
            <a:avLst/>
          </a:prstGeom>
        </p:spPr>
      </p:pic>
      <p:pic>
        <p:nvPicPr>
          <p:cNvPr id="6" name="Kuva 5">
            <a:extLst>
              <a:ext uri="{FF2B5EF4-FFF2-40B4-BE49-F238E27FC236}">
                <a16:creationId xmlns:a16="http://schemas.microsoft.com/office/drawing/2014/main" id="{5BF9B33B-2E4C-40C8-A689-24CCDAA3FF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25" y="2536034"/>
            <a:ext cx="4676427" cy="4676427"/>
          </a:xfrm>
          <a:prstGeom prst="rect">
            <a:avLst/>
          </a:prstGeom>
        </p:spPr>
      </p:pic>
      <p:pic>
        <p:nvPicPr>
          <p:cNvPr id="7" name="Kuva 6">
            <a:extLst>
              <a:ext uri="{FF2B5EF4-FFF2-40B4-BE49-F238E27FC236}">
                <a16:creationId xmlns:a16="http://schemas.microsoft.com/office/drawing/2014/main" id="{DBC85254-1E03-4E88-AAD5-D3264B1B87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1707224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Tekstidia kuos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hasCustomPrompt="1"/>
          </p:nvPr>
        </p:nvSpPr>
        <p:spPr>
          <a:xfrm>
            <a:off x="4354034" y="643383"/>
            <a:ext cx="11033937" cy="1701099"/>
          </a:xfrm>
        </p:spPr>
        <p:txBody>
          <a:bodyPr/>
          <a:lstStyle>
            <a:lvl1pPr>
              <a:defRPr/>
            </a:lvl1pPr>
          </a:lstStyle>
          <a:p>
            <a:r>
              <a:rPr lang="fi-FI" dirty="0"/>
              <a:t>Otsikko</a:t>
            </a:r>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a:xfrm>
            <a:off x="4354034" y="2738438"/>
            <a:ext cx="11927072" cy="652700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pic>
        <p:nvPicPr>
          <p:cNvPr id="6" name="Kuva 5">
            <a:extLst>
              <a:ext uri="{FF2B5EF4-FFF2-40B4-BE49-F238E27FC236}">
                <a16:creationId xmlns:a16="http://schemas.microsoft.com/office/drawing/2014/main" id="{71B513D4-372A-443F-B74D-7EFD7FC377CB}"/>
              </a:ext>
            </a:extLst>
          </p:cNvPr>
          <p:cNvPicPr>
            <a:picLocks noChangeAspect="1"/>
          </p:cNvPicPr>
          <p:nvPr/>
        </p:nvPicPr>
        <p:blipFill rotWithShape="1">
          <a:blip r:embed="rId3">
            <a:extLst>
              <a:ext uri="{28A0092B-C50C-407E-A947-70E740481C1C}">
                <a14:useLocalDpi xmlns:a14="http://schemas.microsoft.com/office/drawing/2010/main" val="0"/>
              </a:ext>
            </a:extLst>
          </a:blip>
          <a:srcRect l="30641" t="449" r="34603" b="-449"/>
          <a:stretch/>
        </p:blipFill>
        <p:spPr>
          <a:xfrm>
            <a:off x="-123287" y="-231170"/>
            <a:ext cx="3575403" cy="10287000"/>
          </a:xfrm>
          <a:prstGeom prst="rect">
            <a:avLst/>
          </a:prstGeom>
        </p:spPr>
      </p:pic>
    </p:spTree>
    <p:extLst>
      <p:ext uri="{BB962C8B-B14F-4D97-AF65-F5344CB8AC3E}">
        <p14:creationId xmlns:p14="http://schemas.microsoft.com/office/powerpoint/2010/main" val="29200879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Kolme kuvapaikkaa +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150D213-59B5-4936-9C30-E5F63FDD58EF}"/>
              </a:ext>
            </a:extLst>
          </p:cNvPr>
          <p:cNvSpPr>
            <a:spLocks noGrp="1"/>
          </p:cNvSpPr>
          <p:nvPr>
            <p:ph type="title" hasCustomPrompt="1"/>
          </p:nvPr>
        </p:nvSpPr>
        <p:spPr/>
        <p:txBody>
          <a:bodyPr/>
          <a:lstStyle>
            <a:lvl1pPr algn="ctr">
              <a:defRPr/>
            </a:lvl1pPr>
          </a:lstStyle>
          <a:p>
            <a:r>
              <a:rPr lang="fi-FI"/>
              <a:t>Otsikko</a:t>
            </a:r>
          </a:p>
        </p:txBody>
      </p:sp>
      <p:sp>
        <p:nvSpPr>
          <p:cNvPr id="4" name="Kuvan paikkamerkki 3">
            <a:extLst>
              <a:ext uri="{FF2B5EF4-FFF2-40B4-BE49-F238E27FC236}">
                <a16:creationId xmlns:a16="http://schemas.microsoft.com/office/drawing/2014/main" id="{0416BDB1-F0D6-4035-95DA-76A5CA855A78}"/>
              </a:ext>
            </a:extLst>
          </p:cNvPr>
          <p:cNvSpPr>
            <a:spLocks noGrp="1"/>
          </p:cNvSpPr>
          <p:nvPr>
            <p:ph type="pic" sz="quarter" idx="10"/>
          </p:nvPr>
        </p:nvSpPr>
        <p:spPr>
          <a:xfrm>
            <a:off x="1257300" y="2774157"/>
            <a:ext cx="5031582" cy="5727936"/>
          </a:xfrm>
        </p:spPr>
        <p:txBody>
          <a:bodyPr/>
          <a:lstStyle/>
          <a:p>
            <a:r>
              <a:rPr lang="fi-FI"/>
              <a:t>Lisää kuva napsauttamalla kuvaketta</a:t>
            </a:r>
          </a:p>
        </p:txBody>
      </p:sp>
      <p:sp>
        <p:nvSpPr>
          <p:cNvPr id="5" name="Kuvan paikkamerkki 3">
            <a:extLst>
              <a:ext uri="{FF2B5EF4-FFF2-40B4-BE49-F238E27FC236}">
                <a16:creationId xmlns:a16="http://schemas.microsoft.com/office/drawing/2014/main" id="{D071DB86-B998-44AD-971C-317DFD2810B6}"/>
              </a:ext>
            </a:extLst>
          </p:cNvPr>
          <p:cNvSpPr>
            <a:spLocks noGrp="1"/>
          </p:cNvSpPr>
          <p:nvPr>
            <p:ph type="pic" sz="quarter" idx="11"/>
          </p:nvPr>
        </p:nvSpPr>
        <p:spPr>
          <a:xfrm>
            <a:off x="6549402" y="2774157"/>
            <a:ext cx="5178549" cy="5727936"/>
          </a:xfrm>
        </p:spPr>
        <p:txBody>
          <a:bodyPr/>
          <a:lstStyle/>
          <a:p>
            <a:r>
              <a:rPr lang="fi-FI"/>
              <a:t>Lisää kuva napsauttamalla kuvaketta</a:t>
            </a:r>
          </a:p>
        </p:txBody>
      </p:sp>
      <p:sp>
        <p:nvSpPr>
          <p:cNvPr id="6" name="Kuvan paikkamerkki 3">
            <a:extLst>
              <a:ext uri="{FF2B5EF4-FFF2-40B4-BE49-F238E27FC236}">
                <a16:creationId xmlns:a16="http://schemas.microsoft.com/office/drawing/2014/main" id="{FFBCF286-97D4-4E73-9F9C-49E003B13474}"/>
              </a:ext>
            </a:extLst>
          </p:cNvPr>
          <p:cNvSpPr>
            <a:spLocks noGrp="1"/>
          </p:cNvSpPr>
          <p:nvPr>
            <p:ph type="pic" sz="quarter" idx="12"/>
          </p:nvPr>
        </p:nvSpPr>
        <p:spPr>
          <a:xfrm>
            <a:off x="11999118" y="2774157"/>
            <a:ext cx="5031582" cy="5727936"/>
          </a:xfrm>
        </p:spPr>
        <p:txBody>
          <a:bodyPr/>
          <a:lstStyle/>
          <a:p>
            <a:r>
              <a:rPr lang="fi-FI"/>
              <a:t>Lisää kuva napsauttamalla kuvaketta</a:t>
            </a:r>
          </a:p>
        </p:txBody>
      </p:sp>
      <p:pic>
        <p:nvPicPr>
          <p:cNvPr id="7" name="Kuva 6">
            <a:extLst>
              <a:ext uri="{FF2B5EF4-FFF2-40B4-BE49-F238E27FC236}">
                <a16:creationId xmlns:a16="http://schemas.microsoft.com/office/drawing/2014/main" id="{C1FF67F1-F6E1-48D6-B75A-129E766361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5775484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Kuva yksivärisellä taustalla 1">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A101A7A-CD2A-4F7E-963B-BF95A4A28910}"/>
              </a:ext>
            </a:extLst>
          </p:cNvPr>
          <p:cNvSpPr>
            <a:spLocks noGrp="1"/>
          </p:cNvSpPr>
          <p:nvPr>
            <p:ph type="title"/>
          </p:nvPr>
        </p:nvSpPr>
        <p:spPr/>
        <p:txBody>
          <a:bodyPr/>
          <a:lstStyle/>
          <a:p>
            <a:r>
              <a:rPr lang="fi-FI"/>
              <a:t>Muokkaa ots. perustyyl. napsautt.</a:t>
            </a:r>
          </a:p>
        </p:txBody>
      </p:sp>
      <p:sp>
        <p:nvSpPr>
          <p:cNvPr id="3" name="Suorakulmio 2">
            <a:extLst>
              <a:ext uri="{FF2B5EF4-FFF2-40B4-BE49-F238E27FC236}">
                <a16:creationId xmlns:a16="http://schemas.microsoft.com/office/drawing/2014/main" id="{D6ED46B0-8F85-4446-882F-7FCA09BF06CF}"/>
              </a:ext>
            </a:extLst>
          </p:cNvPr>
          <p:cNvSpPr/>
          <p:nvPr/>
        </p:nvSpPr>
        <p:spPr>
          <a:xfrm>
            <a:off x="-1" y="0"/>
            <a:ext cx="18288002" cy="102870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700"/>
          </a:p>
        </p:txBody>
      </p:sp>
      <p:sp>
        <p:nvSpPr>
          <p:cNvPr id="5" name="Kuvan paikkamerkki 4">
            <a:extLst>
              <a:ext uri="{FF2B5EF4-FFF2-40B4-BE49-F238E27FC236}">
                <a16:creationId xmlns:a16="http://schemas.microsoft.com/office/drawing/2014/main" id="{3C1D049D-9218-4065-8EBD-40B48F362F4A}"/>
              </a:ext>
            </a:extLst>
          </p:cNvPr>
          <p:cNvSpPr>
            <a:spLocks noGrp="1"/>
          </p:cNvSpPr>
          <p:nvPr>
            <p:ph type="pic" sz="quarter" idx="10"/>
          </p:nvPr>
        </p:nvSpPr>
        <p:spPr>
          <a:xfrm>
            <a:off x="1257299" y="785813"/>
            <a:ext cx="15773400" cy="8715375"/>
          </a:xfrm>
        </p:spPr>
        <p:txBody>
          <a:bodyPr/>
          <a:lstStyle/>
          <a:p>
            <a:r>
              <a:rPr lang="fi-FI"/>
              <a:t>Lisää kuva napsauttamalla kuvaketta</a:t>
            </a:r>
          </a:p>
        </p:txBody>
      </p:sp>
    </p:spTree>
    <p:extLst>
      <p:ext uri="{BB962C8B-B14F-4D97-AF65-F5344CB8AC3E}">
        <p14:creationId xmlns:p14="http://schemas.microsoft.com/office/powerpoint/2010/main" val="10268615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Kuvitus-/väliotsikkodia beigesävy">
    <p:spTree>
      <p:nvGrpSpPr>
        <p:cNvPr id="1" name=""/>
        <p:cNvGrpSpPr/>
        <p:nvPr/>
      </p:nvGrpSpPr>
      <p:grpSpPr>
        <a:xfrm>
          <a:off x="0" y="0"/>
          <a:ext cx="0" cy="0"/>
          <a:chOff x="0" y="0"/>
          <a:chExt cx="0" cy="0"/>
        </a:xfrm>
      </p:grpSpPr>
      <p:pic>
        <p:nvPicPr>
          <p:cNvPr id="4" name="Kuva 3" descr="Kuva, joka sisältää kohteen teksti, vektorigrafiikka&#10;&#10;Kuvaus luotu automaattisesti">
            <a:extLst>
              <a:ext uri="{FF2B5EF4-FFF2-40B4-BE49-F238E27FC236}">
                <a16:creationId xmlns:a16="http://schemas.microsoft.com/office/drawing/2014/main" id="{DA79108E-CD38-4AF7-B3C4-4F2544DE7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75039"/>
            <a:ext cx="18288000" cy="1988345"/>
          </a:xfrm>
          <a:solidFill>
            <a:schemeClr val="accent3"/>
          </a:solidFill>
        </p:spPr>
        <p:txBody>
          <a:bodyPr/>
          <a:lstStyle>
            <a:lvl1pPr algn="ctr">
              <a:defRPr>
                <a:solidFill>
                  <a:schemeClr val="accent2"/>
                </a:solidFill>
              </a:defRPr>
            </a:lvl1pPr>
          </a:lstStyle>
          <a:p>
            <a:r>
              <a:rPr lang="fi-FI"/>
              <a:t>Otsikko</a:t>
            </a:r>
          </a:p>
        </p:txBody>
      </p:sp>
    </p:spTree>
    <p:extLst>
      <p:ext uri="{BB962C8B-B14F-4D97-AF65-F5344CB8AC3E}">
        <p14:creationId xmlns:p14="http://schemas.microsoft.com/office/powerpoint/2010/main" val="1971231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Kuvitus-/väliotsikkodia lämminsävy">
    <p:spTree>
      <p:nvGrpSpPr>
        <p:cNvPr id="1" name=""/>
        <p:cNvGrpSpPr/>
        <p:nvPr/>
      </p:nvGrpSpPr>
      <p:grpSpPr>
        <a:xfrm>
          <a:off x="0" y="0"/>
          <a:ext cx="0" cy="0"/>
          <a:chOff x="0" y="0"/>
          <a:chExt cx="0" cy="0"/>
        </a:xfrm>
      </p:grpSpPr>
      <p:pic>
        <p:nvPicPr>
          <p:cNvPr id="5" name="Kuva 4" descr="Kuva, joka sisältää kohteen teksti, vektorigrafiikka&#10;&#10;Kuvaus luotu automaattisesti">
            <a:extLst>
              <a:ext uri="{FF2B5EF4-FFF2-40B4-BE49-F238E27FC236}">
                <a16:creationId xmlns:a16="http://schemas.microsoft.com/office/drawing/2014/main" id="{DCA9102B-13D6-4D82-9FC2-75E1424D45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7999" cy="10287000"/>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tx2"/>
          </a:solidFill>
        </p:spPr>
        <p:txBody>
          <a:bodyPr/>
          <a:lstStyle>
            <a:lvl1pPr algn="ctr">
              <a:defRPr>
                <a:solidFill>
                  <a:schemeClr val="bg2"/>
                </a:solidFill>
              </a:defRPr>
            </a:lvl1pPr>
          </a:lstStyle>
          <a:p>
            <a:r>
              <a:rPr lang="fi-FI"/>
              <a:t>Otsikko</a:t>
            </a:r>
          </a:p>
        </p:txBody>
      </p:sp>
    </p:spTree>
    <p:extLst>
      <p:ext uri="{BB962C8B-B14F-4D97-AF65-F5344CB8AC3E}">
        <p14:creationId xmlns:p14="http://schemas.microsoft.com/office/powerpoint/2010/main" val="15065407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Kuvitus-/väliotsikkodia sinisävy">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61F21362-BA0E-460B-95B2-291E22C3DE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15649" y="-3926424"/>
            <a:ext cx="13056705" cy="18436856"/>
          </a:xfrm>
          <a:prstGeom prst="rect">
            <a:avLst/>
          </a:prstGeom>
        </p:spPr>
      </p:pic>
      <p:sp>
        <p:nvSpPr>
          <p:cNvPr id="2" name="Otsikko 1">
            <a:extLst>
              <a:ext uri="{FF2B5EF4-FFF2-40B4-BE49-F238E27FC236}">
                <a16:creationId xmlns:a16="http://schemas.microsoft.com/office/drawing/2014/main" id="{5EBAB6A3-45FB-4B2A-B21D-BAF7151E7CA9}"/>
              </a:ext>
            </a:extLst>
          </p:cNvPr>
          <p:cNvSpPr>
            <a:spLocks noGrp="1"/>
          </p:cNvSpPr>
          <p:nvPr>
            <p:ph type="title" hasCustomPrompt="1"/>
          </p:nvPr>
        </p:nvSpPr>
        <p:spPr>
          <a:xfrm>
            <a:off x="0" y="5659628"/>
            <a:ext cx="18288000" cy="1988345"/>
          </a:xfrm>
          <a:solidFill>
            <a:schemeClr val="accent1"/>
          </a:solidFill>
        </p:spPr>
        <p:txBody>
          <a:bodyPr/>
          <a:lstStyle>
            <a:lvl1pPr algn="ctr">
              <a:defRPr>
                <a:solidFill>
                  <a:schemeClr val="accent3"/>
                </a:solidFill>
              </a:defRPr>
            </a:lvl1pPr>
          </a:lstStyle>
          <a:p>
            <a:r>
              <a:rPr lang="fi-FI"/>
              <a:t>Otsikko</a:t>
            </a:r>
          </a:p>
        </p:txBody>
      </p:sp>
    </p:spTree>
    <p:extLst>
      <p:ext uri="{BB962C8B-B14F-4D97-AF65-F5344CB8AC3E}">
        <p14:creationId xmlns:p14="http://schemas.microsoft.com/office/powerpoint/2010/main" val="18625268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yhjä pohja logolla">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D32682B3-C57B-4959-9F70-D7F0821191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165604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3127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2471804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Otsikko ja sisältö">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2FEF25AA-17A5-45B5-A722-BB862FBD7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16193">
            <a:off x="-1609700" y="3981543"/>
            <a:ext cx="6156084" cy="6156084"/>
          </a:xfrm>
          <a:prstGeom prst="rect">
            <a:avLst/>
          </a:prstGeom>
        </p:spPr>
      </p:pic>
      <p:sp>
        <p:nvSpPr>
          <p:cNvPr id="2" name="Otsikko 1">
            <a:extLst>
              <a:ext uri="{FF2B5EF4-FFF2-40B4-BE49-F238E27FC236}">
                <a16:creationId xmlns:a16="http://schemas.microsoft.com/office/drawing/2014/main" id="{71668486-A0FB-40D0-815F-946D1FDEC919}"/>
              </a:ext>
            </a:extLst>
          </p:cNvPr>
          <p:cNvSpPr>
            <a:spLocks noGrp="1"/>
          </p:cNvSpPr>
          <p:nvPr>
            <p:ph type="title"/>
          </p:nvPr>
        </p:nvSpPr>
        <p:spPr/>
        <p:txBody>
          <a:bodyPr/>
          <a:lstStyle/>
          <a:p>
            <a:r>
              <a:rPr lang="fi-FI"/>
              <a:t>Muokkaa ots. perustyyl. napsautt.</a:t>
            </a:r>
            <a:endParaRPr lang="fi-FI" dirty="0"/>
          </a:p>
        </p:txBody>
      </p:sp>
      <p:sp>
        <p:nvSpPr>
          <p:cNvPr id="3" name="Sisällön paikkamerkki 2">
            <a:extLst>
              <a:ext uri="{FF2B5EF4-FFF2-40B4-BE49-F238E27FC236}">
                <a16:creationId xmlns:a16="http://schemas.microsoft.com/office/drawing/2014/main" id="{47D5E515-E285-4095-89DF-864727019A3B}"/>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pic>
        <p:nvPicPr>
          <p:cNvPr id="8" name="Kuva 7">
            <a:extLst>
              <a:ext uri="{FF2B5EF4-FFF2-40B4-BE49-F238E27FC236}">
                <a16:creationId xmlns:a16="http://schemas.microsoft.com/office/drawing/2014/main" id="{53CDE7F5-2F4E-47C0-B2EB-F37DDBF47F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97867" y="8502093"/>
            <a:ext cx="3174719" cy="1784907"/>
          </a:xfrm>
          <a:prstGeom prst="rect">
            <a:avLst/>
          </a:prstGeom>
        </p:spPr>
      </p:pic>
    </p:spTree>
    <p:extLst>
      <p:ext uri="{BB962C8B-B14F-4D97-AF65-F5344CB8AC3E}">
        <p14:creationId xmlns:p14="http://schemas.microsoft.com/office/powerpoint/2010/main" val="4161049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kstidia kolmioelementti oikea">
    <p:spTree>
      <p:nvGrpSpPr>
        <p:cNvPr id="1" name=""/>
        <p:cNvGrpSpPr/>
        <p:nvPr/>
      </p:nvGrpSpPr>
      <p:grpSpPr>
        <a:xfrm>
          <a:off x="0" y="0"/>
          <a:ext cx="0" cy="0"/>
          <a:chOff x="0" y="0"/>
          <a:chExt cx="0" cy="0"/>
        </a:xfrm>
      </p:grpSpPr>
      <p:pic>
        <p:nvPicPr>
          <p:cNvPr id="16" name="Kuva 15">
            <a:extLst>
              <a:ext uri="{FF2B5EF4-FFF2-40B4-BE49-F238E27FC236}">
                <a16:creationId xmlns:a16="http://schemas.microsoft.com/office/drawing/2014/main" id="{3C2B5F85-535E-4994-8185-912ED1B02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8306" y="-2605902"/>
            <a:ext cx="13614543" cy="13614543"/>
          </a:xfrm>
          <a:prstGeom prst="rect">
            <a:avLst/>
          </a:prstGeom>
        </p:spPr>
      </p:pic>
      <p:pic>
        <p:nvPicPr>
          <p:cNvPr id="5" name="Kuva 4">
            <a:extLst>
              <a:ext uri="{FF2B5EF4-FFF2-40B4-BE49-F238E27FC236}">
                <a16:creationId xmlns:a16="http://schemas.microsoft.com/office/drawing/2014/main" id="{339D1B23-89DC-4CF3-9A35-6A3CAB4C63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04384" y="8494815"/>
            <a:ext cx="3179153" cy="1787400"/>
          </a:xfrm>
          <a:prstGeom prst="rect">
            <a:avLst/>
          </a:prstGeom>
        </p:spPr>
      </p:pic>
      <p:sp>
        <p:nvSpPr>
          <p:cNvPr id="3" name="Tekstin paikkamerkki 2">
            <a:extLst>
              <a:ext uri="{FF2B5EF4-FFF2-40B4-BE49-F238E27FC236}">
                <a16:creationId xmlns:a16="http://schemas.microsoft.com/office/drawing/2014/main" id="{8338E6A3-F9DF-433A-9334-49DB38AE5C81}"/>
              </a:ext>
            </a:extLst>
          </p:cNvPr>
          <p:cNvSpPr>
            <a:spLocks noGrp="1"/>
          </p:cNvSpPr>
          <p:nvPr>
            <p:ph type="body" sz="quarter" idx="10"/>
          </p:nvPr>
        </p:nvSpPr>
        <p:spPr>
          <a:xfrm>
            <a:off x="956527" y="2710403"/>
            <a:ext cx="10208585" cy="6678113"/>
          </a:xfrm>
        </p:spPr>
        <p:txBody>
          <a:bodyPr/>
          <a:lstStyle>
            <a:lvl1pPr>
              <a:buClr>
                <a:schemeClr val="tx2"/>
              </a:buClr>
              <a:defRPr/>
            </a:lvl1pPr>
            <a:lvl2pPr marL="1028700" indent="-342900">
              <a:buClr>
                <a:schemeClr val="tx2"/>
              </a:buClr>
              <a:buFont typeface="Century Gothic" panose="020B0502020202020204" pitchFamily="34" charset="0"/>
              <a:buChar char="•"/>
              <a:defRPr/>
            </a:lvl2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fi-FI" dirty="0"/>
          </a:p>
        </p:txBody>
      </p:sp>
      <p:sp>
        <p:nvSpPr>
          <p:cNvPr id="2" name="Otsikko 1">
            <a:extLst>
              <a:ext uri="{FF2B5EF4-FFF2-40B4-BE49-F238E27FC236}">
                <a16:creationId xmlns:a16="http://schemas.microsoft.com/office/drawing/2014/main" id="{93F6B1C1-10C0-41F8-8AD1-72CE05F3A658}"/>
              </a:ext>
            </a:extLst>
          </p:cNvPr>
          <p:cNvSpPr>
            <a:spLocks noGrp="1"/>
          </p:cNvSpPr>
          <p:nvPr>
            <p:ph type="title" hasCustomPrompt="1"/>
          </p:nvPr>
        </p:nvSpPr>
        <p:spPr>
          <a:xfrm>
            <a:off x="956526" y="593921"/>
            <a:ext cx="15773400" cy="1988345"/>
          </a:xfrm>
        </p:spPr>
        <p:txBody>
          <a:bodyPr/>
          <a:lstStyle>
            <a:lvl1pPr>
              <a:defRPr/>
            </a:lvl1pPr>
          </a:lstStyle>
          <a:p>
            <a:r>
              <a:rPr lang="fi-FI" dirty="0"/>
              <a:t>Otsikko</a:t>
            </a:r>
          </a:p>
        </p:txBody>
      </p:sp>
    </p:spTree>
    <p:extLst>
      <p:ext uri="{BB962C8B-B14F-4D97-AF65-F5344CB8AC3E}">
        <p14:creationId xmlns:p14="http://schemas.microsoft.com/office/powerpoint/2010/main" val="399814496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theme" Target="../theme/theme2.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79990A8-3F60-4E57-9C24-BDFD974A4B4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dirty="0"/>
              <a:t>Otsikko</a:t>
            </a:r>
          </a:p>
        </p:txBody>
      </p:sp>
      <p:sp>
        <p:nvSpPr>
          <p:cNvPr id="3" name="Tekstin paikkamerkki 2">
            <a:extLst>
              <a:ext uri="{FF2B5EF4-FFF2-40B4-BE49-F238E27FC236}">
                <a16:creationId xmlns:a16="http://schemas.microsoft.com/office/drawing/2014/main" id="{897C8E14-7AFE-45F2-B560-5BECF036548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Tree>
    <p:extLst>
      <p:ext uri="{BB962C8B-B14F-4D97-AF65-F5344CB8AC3E}">
        <p14:creationId xmlns:p14="http://schemas.microsoft.com/office/powerpoint/2010/main" val="27670519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accent6"/>
        </a:buClr>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579990A8-3F60-4E57-9C24-BDFD974A4B4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fi-FI"/>
              <a:t>Otsikko</a:t>
            </a:r>
          </a:p>
        </p:txBody>
      </p:sp>
      <p:sp>
        <p:nvSpPr>
          <p:cNvPr id="3" name="Tekstin paikkamerkki 2">
            <a:extLst>
              <a:ext uri="{FF2B5EF4-FFF2-40B4-BE49-F238E27FC236}">
                <a16:creationId xmlns:a16="http://schemas.microsoft.com/office/drawing/2014/main" id="{897C8E14-7AFE-45F2-B560-5BECF036548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Tree>
    <p:extLst>
      <p:ext uri="{BB962C8B-B14F-4D97-AF65-F5344CB8AC3E}">
        <p14:creationId xmlns:p14="http://schemas.microsoft.com/office/powerpoint/2010/main" val="29058238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 id="2147483721" r:id="rId27"/>
    <p:sldLayoutId id="2147483722" r:id="rId28"/>
    <p:sldLayoutId id="2147483723" r:id="rId29"/>
    <p:sldLayoutId id="2147483724" r:id="rId30"/>
    <p:sldLayoutId id="2147483725" r:id="rId31"/>
    <p:sldLayoutId id="2147483726" r:id="rId32"/>
    <p:sldLayoutId id="2147483727" r:id="rId33"/>
  </p:sldLayoutIdLst>
  <p:txStyles>
    <p:title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p:titleStyle>
    <p:bodyStyle>
      <a:lvl1pPr marL="0" indent="0" algn="l" defTabSz="1371600" rtl="0" eaLnBrk="1" latinLnBrk="0" hangingPunct="1">
        <a:lnSpc>
          <a:spcPct val="90000"/>
        </a:lnSpc>
        <a:spcBef>
          <a:spcPts val="1500"/>
        </a:spcBef>
        <a:buFont typeface="Arial" panose="020B0604020202020204" pitchFamily="34" charset="0"/>
        <a:buNone/>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Clr>
          <a:schemeClr val="tx2"/>
        </a:buClr>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Clr>
          <a:schemeClr val="accent6"/>
        </a:buClr>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i-FI"/>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43.png"/><Relationship Id="rId5" Type="http://schemas.openxmlformats.org/officeDocument/2006/relationships/image" Target="../media/image32.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37.svg"/><Relationship Id="rId5" Type="http://schemas.openxmlformats.org/officeDocument/2006/relationships/image" Target="../media/image45.sv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hyperlink" Target="https://www.ytj.fi/index/ilmoittaminen/muutosilmoitus.html" TargetMode="External"/><Relationship Id="rId4" Type="http://schemas.openxmlformats.org/officeDocument/2006/relationships/hyperlink" Target="https://www.prh.fi/fi/yhdistysrekisteri/sahkoinenasiointi.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inlex.fi/fi/laki/ajantasa/1989/19890503#L6P36" TargetMode="External"/><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33.xml"/><Relationship Id="rId1" Type="http://schemas.openxmlformats.org/officeDocument/2006/relationships/video" Target="https://www.youtube.com/embed/syH6Rtok6FY?feature=oembed" TargetMode="External"/><Relationship Id="rId6" Type="http://schemas.openxmlformats.org/officeDocument/2006/relationships/hyperlink" Target="https://moodle.msl.fi/course/index.php?categoryid=12" TargetMode="External"/><Relationship Id="rId5" Type="http://schemas.openxmlformats.org/officeDocument/2006/relationships/image" Target="../media/image48.jpe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3.xml"/><Relationship Id="rId6" Type="http://schemas.openxmlformats.org/officeDocument/2006/relationships/image" Target="../media/image30.png"/><Relationship Id="rId5" Type="http://schemas.openxmlformats.org/officeDocument/2006/relationships/image" Target="../media/image51.sv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svg"/><Relationship Id="rId1" Type="http://schemas.openxmlformats.org/officeDocument/2006/relationships/slideLayout" Target="../slideLayouts/slideLayout33.xml"/><Relationship Id="rId5" Type="http://schemas.openxmlformats.org/officeDocument/2006/relationships/image" Target="../media/image31.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image" Target="../media/image55.svg"/><Relationship Id="rId5" Type="http://schemas.openxmlformats.org/officeDocument/2006/relationships/image" Target="../media/image54.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32.sv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30.png"/><Relationship Id="rId4" Type="http://schemas.openxmlformats.org/officeDocument/2006/relationships/image" Target="../media/image54.sv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image" Target="../media/image30.png"/><Relationship Id="rId5" Type="http://schemas.openxmlformats.org/officeDocument/2006/relationships/image" Target="../media/image42.jp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60.svg"/></Relationships>
</file>

<file path=ppt/slides/_rels/slide2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0.svg"/></Relationships>
</file>

<file path=ppt/slides/_rels/slide28.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notesSlide" Target="../notesSlides/notesSlide24.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2.xml"/><Relationship Id="rId1" Type="http://schemas.openxmlformats.org/officeDocument/2006/relationships/slideLayout" Target="../slideLayouts/slideLayout40.xml"/><Relationship Id="rId5" Type="http://schemas.openxmlformats.org/officeDocument/2006/relationships/image" Target="../media/image33.sv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36.png"/><Relationship Id="rId5" Type="http://schemas.openxmlformats.org/officeDocument/2006/relationships/image" Target="../media/image51.sv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6.png"/><Relationship Id="rId1" Type="http://schemas.openxmlformats.org/officeDocument/2006/relationships/slideLayout" Target="../slideLayouts/slideLayout33.xml"/><Relationship Id="rId6" Type="http://schemas.openxmlformats.org/officeDocument/2006/relationships/hyperlink" Target="https://moodle.msl.fi/course/view.php?id=276" TargetMode="External"/><Relationship Id="rId5" Type="http://schemas.openxmlformats.org/officeDocument/2006/relationships/image" Target="../media/image66.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67.svg"/><Relationship Id="rId1" Type="http://schemas.openxmlformats.org/officeDocument/2006/relationships/slideLayout" Target="../slideLayouts/slideLayout33.xml"/><Relationship Id="rId6" Type="http://schemas.openxmlformats.org/officeDocument/2006/relationships/image" Target="../media/image66.png"/><Relationship Id="rId5" Type="http://schemas.openxmlformats.org/officeDocument/2006/relationships/image" Target="../media/image31.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8" Type="http://schemas.openxmlformats.org/officeDocument/2006/relationships/hyperlink" Target="https://www.soste.fi/wp-content/uploads/2018/12/hh-opas_nettiin.pdf" TargetMode="External"/><Relationship Id="rId3" Type="http://schemas.openxmlformats.org/officeDocument/2006/relationships/hyperlink" Target="https://www.finlex.fi/fi/laki/ajantasa/1989/19890503#L1" TargetMode="External"/><Relationship Id="rId7" Type="http://schemas.openxmlformats.org/officeDocument/2006/relationships/hyperlink" Target="https://www.vero.fi/tulorekisteri/tietoa-meist%C3%A4/uutishuone/esitysjakoulutusmateriaalit/yhdistykset-ja-s%C3%A4%C3%A4ti%C3%B6t/" TargetMode="External"/><Relationship Id="rId2" Type="http://schemas.openxmlformats.org/officeDocument/2006/relationships/hyperlink" Target="https://issuu.com/jarjestohautomo/docs/yhdistyksen_abc_-_opas_suomalaiseen/71" TargetMode="External"/><Relationship Id="rId1" Type="http://schemas.openxmlformats.org/officeDocument/2006/relationships/slideLayout" Target="../slideLayouts/slideLayout7.xml"/><Relationship Id="rId6" Type="http://schemas.openxmlformats.org/officeDocument/2006/relationships/hyperlink" Target="https://www.yhdistystoimijat.fi/vuosikello-2-2/vuosi-tai-kevatkokous/" TargetMode="External"/><Relationship Id="rId5" Type="http://schemas.openxmlformats.org/officeDocument/2006/relationships/hyperlink" Target="https://www.kokouskaytannot.fi/hallituksen-esitys-yhdistyslain-muuttamiseksi-on-annettu-eduskunnalle-6-10-2022/" TargetMode="External"/><Relationship Id="rId4" Type="http://schemas.openxmlformats.org/officeDocument/2006/relationships/hyperlink" Target="https://www.hyvy.fi/tukea-yhdistyksille/kehitys/hallinto/"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kuuloliitto.fi/palvelut/yhdistyksille/perustehtava-ja-toiminnan-suunnittelu/" TargetMode="External"/><Relationship Id="rId3" Type="http://schemas.openxmlformats.org/officeDocument/2006/relationships/hyperlink" Target="https://issuu.com/jarjestohautomo/docs/yhdistyksen_abc_-_opas_suomalaiseen/71" TargetMode="External"/><Relationship Id="rId7" Type="http://schemas.openxmlformats.org/officeDocument/2006/relationships/hyperlink" Target="https://www.yhdistystoimijat.fi/vuosikello-2-2/vuosi-tai-kevatkokous/"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s://www.theseus.fi/bitstream/handle/10024/341750/Oling_Mira.pdf?sequence=2&amp;isAllowed=y" TargetMode="External"/><Relationship Id="rId5" Type="http://schemas.openxmlformats.org/officeDocument/2006/relationships/hyperlink" Target="https://www.hyvy.fi/tukea-yhdistyksille/kehitys/hallinto/" TargetMode="External"/><Relationship Id="rId4" Type="http://schemas.openxmlformats.org/officeDocument/2006/relationships/hyperlink" Target="https://www.finlex.fi/fi/laki/ajantasa/1989/19890503#L1" TargetMode="External"/><Relationship Id="rId9" Type="http://schemas.openxmlformats.org/officeDocument/2006/relationships/hyperlink" Target="https://www.vero.fi/tulorekisteri/tietoa-meist%C3%A4/uutishuone/esitysjakoulutusmateriaalit/yhdistykset-ja-s%C3%A4%C3%A4ti%C3%B6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3.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image" Target="../media/image37.svg"/><Relationship Id="rId5" Type="http://schemas.openxmlformats.org/officeDocument/2006/relationships/image" Target="../media/image30.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8.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image" Target="../media/image41.svg"/><Relationship Id="rId5" Type="http://schemas.openxmlformats.org/officeDocument/2006/relationships/image" Target="../media/image40.sv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6.png"/><Relationship Id="rId7" Type="http://schemas.openxmlformats.org/officeDocument/2006/relationships/diagramQuickStyle" Target="../diagrams/quickStyle1.xm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0.pn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image" Target="../media/image37.svg"/><Relationship Id="rId5" Type="http://schemas.openxmlformats.org/officeDocument/2006/relationships/image" Target="../media/image30.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3.xml"/><Relationship Id="rId5" Type="http://schemas.openxmlformats.org/officeDocument/2006/relationships/image" Target="../media/image32.sv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a:extLst>
              <a:ext uri="{C183D7F6-B498-43B3-948B-1728B52AA6E4}">
                <adec:decorative xmlns:adec="http://schemas.microsoft.com/office/drawing/2017/decorative" val="1"/>
              </a:ext>
            </a:extLst>
          </p:cNvPr>
          <p:cNvSpPr txBox="1">
            <a:spLocks noGrp="1"/>
          </p:cNvSpPr>
          <p:nvPr>
            <p:ph type="title" idx="4294967295"/>
          </p:nvPr>
        </p:nvSpPr>
        <p:spPr>
          <a:xfrm>
            <a:off x="9605146" y="3455427"/>
            <a:ext cx="7512820" cy="225061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1A4554"/>
                </a:solidFill>
                <a:effectLst/>
                <a:uLnTx/>
                <a:uFillTx/>
                <a:latin typeface="Gig V0.3"/>
                <a:ea typeface="+mn-ea"/>
                <a:cs typeface="+mn-cs"/>
              </a:rPr>
              <a:t>Yhdistystoiminta</a:t>
            </a:r>
            <a:r>
              <a:rPr kumimoji="0" lang="en-US" sz="7200" b="0" i="0" u="none" strike="noStrike" kern="1200" cap="none" spc="0" normalizeH="0" baseline="0" noProof="0" dirty="0">
                <a:ln>
                  <a:noFill/>
                </a:ln>
                <a:solidFill>
                  <a:srgbClr val="1A4554"/>
                </a:solidFill>
                <a:effectLst/>
                <a:uLnTx/>
                <a:uFillTx/>
                <a:latin typeface="Gig V0.3"/>
                <a:ea typeface="+mn-ea"/>
                <a:cs typeface="+mn-cs"/>
              </a:rPr>
              <a:t> </a:t>
            </a:r>
            <a:r>
              <a:rPr kumimoji="0" lang="en-US" sz="7200" b="0" i="0" u="none" strike="noStrike" kern="1200" cap="none" spc="0" normalizeH="0" baseline="0" noProof="0" dirty="0" err="1">
                <a:ln>
                  <a:noFill/>
                </a:ln>
                <a:solidFill>
                  <a:srgbClr val="1A4554"/>
                </a:solidFill>
                <a:effectLst/>
                <a:uLnTx/>
                <a:uFillTx/>
                <a:latin typeface="Gig V0.3"/>
                <a:ea typeface="+mn-ea"/>
                <a:cs typeface="+mn-cs"/>
              </a:rPr>
              <a:t>tutuksi</a:t>
            </a:r>
            <a:endParaRPr kumimoji="0" lang="en-US" sz="7200" b="0" i="0" u="none" strike="noStrike" kern="1200" cap="none" spc="0" normalizeH="0" baseline="0" noProof="0" dirty="0">
              <a:ln>
                <a:noFill/>
              </a:ln>
              <a:solidFill>
                <a:srgbClr val="1A4554"/>
              </a:solidFill>
              <a:effectLst/>
              <a:uLnTx/>
              <a:uFillTx/>
              <a:latin typeface="Gig V0.3"/>
              <a:ea typeface="+mn-ea"/>
              <a:cs typeface="+mn-cs"/>
            </a:endParaRPr>
          </a:p>
        </p:txBody>
      </p:sp>
      <p:grpSp>
        <p:nvGrpSpPr>
          <p:cNvPr id="2" name="Group 2">
            <a:extLst>
              <a:ext uri="{C183D7F6-B498-43B3-948B-1728B52AA6E4}">
                <adec:decorative xmlns:adec="http://schemas.microsoft.com/office/drawing/2017/decorative" val="1"/>
              </a:ext>
            </a:extLst>
          </p:cNvPr>
          <p:cNvGrpSpPr/>
          <p:nvPr/>
        </p:nvGrpSpPr>
        <p:grpSpPr>
          <a:xfrm>
            <a:off x="2048261" y="1985006"/>
            <a:ext cx="6636141" cy="7381554"/>
            <a:chOff x="687070" y="247650"/>
            <a:chExt cx="11148060" cy="12400280"/>
          </a:xfrm>
        </p:grpSpPr>
        <p:sp>
          <p:nvSpPr>
            <p:cNvPr id="3" name="Freeform 3"/>
            <p:cNvSpPr/>
            <p:nvPr/>
          </p:nvSpPr>
          <p:spPr>
            <a:xfrm>
              <a:off x="0" y="0"/>
              <a:ext cx="11148060" cy="12400280"/>
            </a:xfrm>
            <a:custGeom>
              <a:avLst/>
              <a:gdLst/>
              <a:ahLst/>
              <a:cxnLst/>
              <a:rect l="l" t="t" r="r" b="b"/>
              <a:pathLst>
                <a:path w="11148060"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0"/>
                    <a:pt x="2499360" y="12005310"/>
                    <a:pt x="4248150" y="12081510"/>
                  </a:cubicBezTo>
                  <a:cubicBezTo>
                    <a:pt x="7001510" y="12400280"/>
                    <a:pt x="9088120" y="10502900"/>
                    <a:pt x="10118090" y="8309610"/>
                  </a:cubicBezTo>
                  <a:cubicBezTo>
                    <a:pt x="11148061" y="6116320"/>
                    <a:pt x="10782300" y="3361690"/>
                    <a:pt x="9215120" y="1497330"/>
                  </a:cubicBezTo>
                  <a:close/>
                </a:path>
              </a:pathLst>
            </a:custGeom>
            <a:blipFill>
              <a:blip r:embed="rId2"/>
              <a:stretch>
                <a:fillRect t="-13944" b="-13944"/>
              </a:stretch>
            </a:blipFill>
          </p:spPr>
          <p:txBody>
            <a:bodyPr/>
            <a:lstStyle/>
            <a:p>
              <a:endParaRPr lang="fi-FI"/>
            </a:p>
          </p:txBody>
        </p:sp>
      </p:grpSp>
      <p:sp>
        <p:nvSpPr>
          <p:cNvPr id="4" name="Freeform 4">
            <a:extLst>
              <a:ext uri="{C183D7F6-B498-43B3-948B-1728B52AA6E4}">
                <adec:decorative xmlns:adec="http://schemas.microsoft.com/office/drawing/2017/decorative" val="1"/>
              </a:ext>
            </a:extLst>
          </p:cNvPr>
          <p:cNvSpPr/>
          <p:nvPr/>
        </p:nvSpPr>
        <p:spPr>
          <a:xfrm flipH="1" flipV="1">
            <a:off x="-937120" y="5166546"/>
            <a:ext cx="12344400" cy="3627339"/>
          </a:xfrm>
          <a:custGeom>
            <a:avLst/>
            <a:gdLst/>
            <a:ahLst/>
            <a:cxnLst/>
            <a:rect l="l" t="t" r="r" b="b"/>
            <a:pathLst>
              <a:path w="9766768" h="3015490">
                <a:moveTo>
                  <a:pt x="9766768" y="3015490"/>
                </a:moveTo>
                <a:lnTo>
                  <a:pt x="0" y="3015490"/>
                </a:lnTo>
                <a:lnTo>
                  <a:pt x="0" y="0"/>
                </a:lnTo>
                <a:lnTo>
                  <a:pt x="9766768" y="0"/>
                </a:lnTo>
                <a:lnTo>
                  <a:pt x="9766768" y="301549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a:off x="15268830" y="0"/>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4"/>
            <a:stretch>
              <a:fillRect/>
            </a:stretch>
          </a:blipFill>
        </p:spPr>
        <p:txBody>
          <a:bodyPr/>
          <a:lstStyle/>
          <a:p>
            <a:endParaRPr lang="fi-FI" dirty="0"/>
          </a:p>
        </p:txBody>
      </p:sp>
      <p:sp>
        <p:nvSpPr>
          <p:cNvPr id="7" name="Freeform 7">
            <a:extLst>
              <a:ext uri="{C183D7F6-B498-43B3-948B-1728B52AA6E4}">
                <adec:decorative xmlns:adec="http://schemas.microsoft.com/office/drawing/2017/decorative" val="1"/>
              </a:ext>
            </a:extLst>
          </p:cNvPr>
          <p:cNvSpPr/>
          <p:nvPr/>
        </p:nvSpPr>
        <p:spPr>
          <a:xfrm>
            <a:off x="304800" y="718839"/>
            <a:ext cx="3810000" cy="3627339"/>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5"/>
            <a:stretch>
              <a:fillRect/>
            </a:stretch>
          </a:blipFill>
        </p:spPr>
        <p:txBody>
          <a:bodyPr/>
          <a:lstStyle/>
          <a:p>
            <a:endParaRPr lang="fi-FI" dirty="0"/>
          </a:p>
        </p:txBody>
      </p:sp>
      <p:sp>
        <p:nvSpPr>
          <p:cNvPr id="6" name="Tekstiruutu 5">
            <a:extLst>
              <a:ext uri="{FF2B5EF4-FFF2-40B4-BE49-F238E27FC236}">
                <a16:creationId xmlns:a16="http://schemas.microsoft.com/office/drawing/2014/main" id="{7E27A99E-EEF9-BF2D-CF18-FBBDECE2A458}"/>
              </a:ext>
            </a:extLst>
          </p:cNvPr>
          <p:cNvSpPr txBox="1">
            <a:spLocks noGrp="1" noRot="1" noMove="1" noResize="1" noEditPoints="1" noAdjustHandles="1" noChangeArrowheads="1" noChangeShapeType="1"/>
          </p:cNvSpPr>
          <p:nvPr/>
        </p:nvSpPr>
        <p:spPr>
          <a:xfrm>
            <a:off x="3455368" y="9429587"/>
            <a:ext cx="5040560" cy="369332"/>
          </a:xfrm>
          <a:prstGeom prst="rect">
            <a:avLst/>
          </a:prstGeom>
          <a:noFill/>
        </p:spPr>
        <p:txBody>
          <a:bodyPr wrap="square" rtlCol="0">
            <a:spAutoFit/>
          </a:bodyPr>
          <a:lstStyle/>
          <a:p>
            <a:r>
              <a:rPr lang="fi-FI" b="1" dirty="0"/>
              <a:t>CC BY-NC-SA 4.0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890581" y="1085428"/>
            <a:ext cx="12633965"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ea typeface="+mn-ea"/>
                <a:cs typeface="+mn-cs"/>
              </a:rPr>
              <a:t>Hallituksen</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tehtävät</a:t>
            </a:r>
            <a:endParaRPr kumimoji="0" lang="en-US" sz="72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3"/>
            <a:stretch>
              <a:fillRect/>
            </a:stretch>
          </a:blipFill>
        </p:spPr>
        <p:txBody>
          <a:bodyPr/>
          <a:lstStyle/>
          <a:p>
            <a:endParaRPr lang="fi-FI"/>
          </a:p>
        </p:txBody>
      </p:sp>
      <p:sp>
        <p:nvSpPr>
          <p:cNvPr id="7" name="TextBox 7"/>
          <p:cNvSpPr txBox="1"/>
          <p:nvPr/>
        </p:nvSpPr>
        <p:spPr>
          <a:xfrm>
            <a:off x="1135012" y="3919364"/>
            <a:ext cx="9073008" cy="4841903"/>
          </a:xfrm>
          <a:prstGeom prst="rect">
            <a:avLst/>
          </a:prstGeom>
        </p:spPr>
        <p:txBody>
          <a:bodyPr wrap="square" lIns="0" tIns="0" rIns="0" bIns="0" rtlCol="0" anchor="t">
            <a:spAutoFit/>
          </a:bodyPr>
          <a:lstStyle/>
          <a:p>
            <a:pPr marL="457200" indent="-457200">
              <a:lnSpc>
                <a:spcPct val="110000"/>
              </a:lnSpc>
              <a:buFont typeface="Arial" panose="020B0604020202020204" pitchFamily="34" charset="0"/>
              <a:buChar char="•"/>
            </a:pPr>
            <a:r>
              <a:rPr lang="fi-FI" sz="2400" b="0" i="0" dirty="0">
                <a:solidFill>
                  <a:srgbClr val="1D1D1D"/>
                </a:solidFill>
                <a:effectLst/>
                <a:cs typeface="Assistant" pitchFamily="2" charset="-79"/>
              </a:rPr>
              <a:t>Hallituksen tehtävät liittyvät ensisijaisesti yhdistyksen kokousten valmisteluun ja toimeenpanoon, yhdistyksen johtamiseen, toiminnan arvioimiseen sekä yhdistyksen strategia- ja suunnitteluprosessien toteuttamiseen. </a:t>
            </a:r>
            <a:endParaRPr lang="fi-FI" sz="2400" dirty="0"/>
          </a:p>
          <a:p>
            <a:pPr>
              <a:lnSpc>
                <a:spcPct val="110000"/>
              </a:lnSpc>
            </a:pPr>
            <a:endParaRPr lang="fi-FI" sz="2400" dirty="0"/>
          </a:p>
          <a:p>
            <a:pPr marL="457200" indent="-457200">
              <a:lnSpc>
                <a:spcPct val="110000"/>
              </a:lnSpc>
              <a:buFont typeface="Arial" panose="020B0604020202020204" pitchFamily="34" charset="0"/>
              <a:buChar char="•"/>
            </a:pPr>
            <a:r>
              <a:rPr lang="fi-FI" sz="2400" b="1" dirty="0"/>
              <a:t>Hallituksen tehtäviä voivat olla mm</a:t>
            </a:r>
            <a:r>
              <a:rPr lang="fi-FI" sz="2400" dirty="0"/>
              <a:t>.</a:t>
            </a:r>
          </a:p>
          <a:p>
            <a:pPr marL="914400" lvl="1" indent="-457200">
              <a:lnSpc>
                <a:spcPct val="110000"/>
              </a:lnSpc>
              <a:buFont typeface="Arial" panose="020B0604020202020204" pitchFamily="34" charset="0"/>
              <a:buChar char="•"/>
            </a:pPr>
            <a:r>
              <a:rPr lang="fi-FI" sz="2400" dirty="0"/>
              <a:t>yhdistyksen päätösten toimeenpano</a:t>
            </a:r>
          </a:p>
          <a:p>
            <a:pPr marL="914400" lvl="1" indent="-457200">
              <a:lnSpc>
                <a:spcPct val="110000"/>
              </a:lnSpc>
              <a:buFont typeface="Arial" panose="020B0604020202020204" pitchFamily="34" charset="0"/>
              <a:buChar char="•"/>
            </a:pPr>
            <a:r>
              <a:rPr lang="fi-FI" sz="2400" dirty="0"/>
              <a:t>yhdistyksen kokouksen koollekutsuminen ja sen käytännön valmistelut</a:t>
            </a:r>
          </a:p>
          <a:p>
            <a:pPr marL="914400" lvl="1" indent="-457200">
              <a:lnSpc>
                <a:spcPct val="110000"/>
              </a:lnSpc>
              <a:buFont typeface="Arial" panose="020B0604020202020204" pitchFamily="34" charset="0"/>
              <a:buChar char="•"/>
            </a:pPr>
            <a:r>
              <a:rPr lang="fi-FI" sz="2400" dirty="0"/>
              <a:t>jäsenluettelon pitäminen, jäsenten ottaminen ja erottaminen</a:t>
            </a:r>
          </a:p>
          <a:p>
            <a:pPr marL="914400" lvl="1" indent="-457200">
              <a:lnSpc>
                <a:spcPct val="110000"/>
              </a:lnSpc>
              <a:buFont typeface="Arial" panose="020B0604020202020204" pitchFamily="34" charset="0"/>
              <a:buChar char="•"/>
            </a:pPr>
            <a:r>
              <a:rPr lang="fi-FI" sz="2400" dirty="0"/>
              <a:t>kirjanpidon lainmukaisuudesta huolehtiminen.</a:t>
            </a:r>
          </a:p>
        </p:txBody>
      </p:sp>
      <p:sp>
        <p:nvSpPr>
          <p:cNvPr id="8" name="Freeform 8">
            <a:extLst>
              <a:ext uri="{C183D7F6-B498-43B3-948B-1728B52AA6E4}">
                <adec:decorative xmlns:adec="http://schemas.microsoft.com/office/drawing/2017/decorative" val="1"/>
              </a:ext>
            </a:extLst>
          </p:cNvPr>
          <p:cNvSpPr/>
          <p:nvPr/>
        </p:nvSpPr>
        <p:spPr>
          <a:xfrm>
            <a:off x="15264680" y="322409"/>
            <a:ext cx="1973050"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4"/>
            <a:stretch>
              <a:fillRect/>
            </a:stretch>
          </a:blipFill>
        </p:spPr>
        <p:txBody>
          <a:bodyPr/>
          <a:lstStyle/>
          <a:p>
            <a:endParaRPr lang="fi-FI" dirty="0"/>
          </a:p>
        </p:txBody>
      </p:sp>
      <p:sp>
        <p:nvSpPr>
          <p:cNvPr id="9" name="Freeform 3">
            <a:extLst>
              <a:ext uri="{FF2B5EF4-FFF2-40B4-BE49-F238E27FC236}">
                <a16:creationId xmlns:a16="http://schemas.microsoft.com/office/drawing/2014/main" id="{FB214F60-556F-1EA4-DF78-8BDAE60AD433}"/>
              </a:ext>
              <a:ext uri="{C183D7F6-B498-43B3-948B-1728B52AA6E4}">
                <adec:decorative xmlns:adec="http://schemas.microsoft.com/office/drawing/2017/decorative" val="1"/>
              </a:ext>
            </a:extLst>
          </p:cNvPr>
          <p:cNvSpPr/>
          <p:nvPr/>
        </p:nvSpPr>
        <p:spPr>
          <a:xfrm flipV="1">
            <a:off x="-217040" y="1183060"/>
            <a:ext cx="9703489" cy="2374026"/>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i-FI"/>
          </a:p>
        </p:txBody>
      </p:sp>
      <p:pic>
        <p:nvPicPr>
          <p:cNvPr id="5" name="Kuva 4">
            <a:extLst>
              <a:ext uri="{FF2B5EF4-FFF2-40B4-BE49-F238E27FC236}">
                <a16:creationId xmlns:a16="http://schemas.microsoft.com/office/drawing/2014/main" id="{0B21CF20-F577-2039-788A-530D4EB457E0}"/>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19744" y="2193424"/>
            <a:ext cx="7380247" cy="7380247"/>
          </a:xfrm>
          <a:prstGeom prst="rect">
            <a:avLst/>
          </a:prstGeom>
        </p:spPr>
      </p:pic>
    </p:spTree>
    <p:extLst>
      <p:ext uri="{BB962C8B-B14F-4D97-AF65-F5344CB8AC3E}">
        <p14:creationId xmlns:p14="http://schemas.microsoft.com/office/powerpoint/2010/main" val="1271004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id="{C6007EDE-9F8C-E5D8-94CF-8E65398A26DE}"/>
              </a:ext>
              <a:ext uri="{C183D7F6-B498-43B3-948B-1728B52AA6E4}">
                <adec:decorative xmlns:adec="http://schemas.microsoft.com/office/drawing/2017/decorative" val="1"/>
              </a:ext>
            </a:extLst>
          </p:cNvPr>
          <p:cNvSpPr/>
          <p:nvPr/>
        </p:nvSpPr>
        <p:spPr>
          <a:xfrm>
            <a:off x="6911752" y="4711450"/>
            <a:ext cx="9649072" cy="5413103"/>
          </a:xfrm>
          <a:custGeom>
            <a:avLst/>
            <a:gdLst/>
            <a:ahLst/>
            <a:cxnLst/>
            <a:rect l="l" t="t" r="r" b="b"/>
            <a:pathLst>
              <a:path w="6498701" h="1486578">
                <a:moveTo>
                  <a:pt x="0" y="0"/>
                </a:moveTo>
                <a:lnTo>
                  <a:pt x="6498701" y="0"/>
                </a:lnTo>
                <a:lnTo>
                  <a:pt x="6498701" y="1486577"/>
                </a:lnTo>
                <a:lnTo>
                  <a:pt x="0" y="148657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i-FI"/>
          </a:p>
        </p:txBody>
      </p:sp>
      <p:sp>
        <p:nvSpPr>
          <p:cNvPr id="5" name="TextBox 5"/>
          <p:cNvSpPr txBox="1">
            <a:spLocks noGrp="1"/>
          </p:cNvSpPr>
          <p:nvPr>
            <p:ph type="title" idx="4294967295"/>
          </p:nvPr>
        </p:nvSpPr>
        <p:spPr>
          <a:xfrm>
            <a:off x="8370175" y="5431532"/>
            <a:ext cx="7951440"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6" normalizeH="0" baseline="0" noProof="0" dirty="0">
                <a:ln>
                  <a:noFill/>
                </a:ln>
                <a:effectLst/>
                <a:uLnTx/>
                <a:uFillTx/>
                <a:latin typeface="Wigrum"/>
                <a:ea typeface="+mn-ea"/>
                <a:cs typeface="+mn-cs"/>
              </a:rPr>
              <a:t>Kuinka </a:t>
            </a:r>
            <a:r>
              <a:rPr kumimoji="0" lang="en-US" sz="4000" b="0" i="0" u="none" strike="noStrike" kern="1200" cap="none" spc="6" normalizeH="0" baseline="0" noProof="0" dirty="0" err="1">
                <a:ln>
                  <a:noFill/>
                </a:ln>
                <a:effectLst/>
                <a:uLnTx/>
                <a:uFillTx/>
                <a:latin typeface="Wigrum"/>
                <a:ea typeface="+mn-ea"/>
                <a:cs typeface="+mn-cs"/>
              </a:rPr>
              <a:t>monta</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jäsentä</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yhdistykse</a:t>
            </a:r>
            <a:r>
              <a:rPr lang="en-US" sz="4000" b="0" spc="6" dirty="0" err="1">
                <a:latin typeface="Wigrum"/>
                <a:ea typeface="+mn-ea"/>
                <a:cs typeface="+mn-cs"/>
              </a:rPr>
              <a:t>nne</a:t>
            </a:r>
            <a:r>
              <a:rPr lang="en-US" sz="4000" b="0" spc="6" dirty="0">
                <a:latin typeface="Wigrum"/>
                <a:ea typeface="+mn-ea"/>
                <a:cs typeface="+mn-cs"/>
              </a:rPr>
              <a:t> </a:t>
            </a:r>
            <a:r>
              <a:rPr lang="en-US" sz="4000" b="0" spc="6" dirty="0" err="1">
                <a:latin typeface="Wigrum"/>
                <a:ea typeface="+mn-ea"/>
                <a:cs typeface="+mn-cs"/>
              </a:rPr>
              <a:t>hallituksessa</a:t>
            </a:r>
            <a:r>
              <a:rPr lang="en-US" sz="4000" b="0" spc="6" dirty="0">
                <a:latin typeface="Wigrum"/>
                <a:ea typeface="+mn-ea"/>
                <a:cs typeface="+mn-cs"/>
              </a:rPr>
              <a:t> on</a:t>
            </a:r>
            <a:r>
              <a:rPr kumimoji="0" lang="en-US" sz="4000" b="0" i="0" u="none" strike="noStrike" kern="1200" cap="none" spc="6" normalizeH="0" baseline="0" noProof="0" dirty="0">
                <a:ln>
                  <a:noFill/>
                </a:ln>
                <a:effectLst/>
                <a:uLnTx/>
                <a:uFillTx/>
                <a:latin typeface="Wigrum"/>
                <a:ea typeface="+mn-ea"/>
                <a:cs typeface="+mn-cs"/>
              </a:rPr>
              <a:t>?</a:t>
            </a:r>
            <a:br>
              <a:rPr kumimoji="0" lang="en-US" sz="4000" b="0" i="0" u="none" strike="noStrike" kern="1200" cap="none" spc="6" normalizeH="0" baseline="0" noProof="0" dirty="0">
                <a:ln>
                  <a:noFill/>
                </a:ln>
                <a:effectLst/>
                <a:uLnTx/>
                <a:uFillTx/>
                <a:latin typeface="Wigrum"/>
                <a:ea typeface="+mn-ea"/>
                <a:cs typeface="+mn-cs"/>
              </a:rPr>
            </a:br>
            <a:br>
              <a:rPr kumimoji="0" lang="en-US" sz="4000" b="0" i="0" u="none" strike="noStrike" kern="1200" cap="none" spc="6" normalizeH="0" baseline="0" noProof="0" dirty="0">
                <a:ln>
                  <a:noFill/>
                </a:ln>
                <a:effectLst/>
                <a:uLnTx/>
                <a:uFillTx/>
                <a:latin typeface="Wigrum"/>
                <a:ea typeface="+mn-ea"/>
                <a:cs typeface="+mn-cs"/>
              </a:rPr>
            </a:br>
            <a:r>
              <a:rPr kumimoji="0" lang="en-US" sz="4000" b="0" i="0" u="none" strike="noStrike" kern="1200" cap="none" spc="6" normalizeH="0" baseline="0" noProof="0" dirty="0" err="1">
                <a:ln>
                  <a:noFill/>
                </a:ln>
                <a:effectLst/>
                <a:uLnTx/>
                <a:uFillTx/>
                <a:latin typeface="Wigrum"/>
                <a:ea typeface="+mn-ea"/>
                <a:cs typeface="+mn-cs"/>
              </a:rPr>
              <a:t>Mitä</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säännöt</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sanovat</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hallituksen</a:t>
            </a:r>
            <a:br>
              <a:rPr kumimoji="0" lang="en-US" sz="4000" b="0" i="0" u="none" strike="noStrike" kern="1200" cap="none" spc="6" normalizeH="0" baseline="0" noProof="0" dirty="0">
                <a:ln>
                  <a:noFill/>
                </a:ln>
                <a:effectLst/>
                <a:uLnTx/>
                <a:uFillTx/>
                <a:latin typeface="Wigrum"/>
                <a:ea typeface="+mn-ea"/>
                <a:cs typeface="+mn-cs"/>
              </a:rPr>
            </a:br>
            <a:r>
              <a:rPr kumimoji="0" lang="en-US" sz="4000" b="0" i="0" u="none" strike="noStrike" kern="1200" cap="none" spc="6" normalizeH="0" baseline="0" noProof="0" dirty="0" err="1">
                <a:ln>
                  <a:noFill/>
                </a:ln>
                <a:effectLst/>
                <a:uLnTx/>
                <a:uFillTx/>
                <a:latin typeface="Wigrum"/>
                <a:ea typeface="+mn-ea"/>
                <a:cs typeface="+mn-cs"/>
              </a:rPr>
              <a:t>jäsenten</a:t>
            </a:r>
            <a:r>
              <a:rPr kumimoji="0" lang="en-US" sz="4000" b="0" i="0" u="none" strike="noStrike" kern="1200" cap="none" spc="6" normalizeH="0" baseline="0" noProof="0" dirty="0">
                <a:ln>
                  <a:noFill/>
                </a:ln>
                <a:effectLst/>
                <a:uLnTx/>
                <a:uFillTx/>
                <a:latin typeface="Wigrum"/>
                <a:ea typeface="+mn-ea"/>
                <a:cs typeface="+mn-cs"/>
              </a:rPr>
              <a:t> </a:t>
            </a:r>
            <a:r>
              <a:rPr kumimoji="0" lang="en-US" sz="4000" b="0" i="0" u="none" strike="noStrike" kern="1200" cap="none" spc="6" normalizeH="0" baseline="0" noProof="0" dirty="0" err="1">
                <a:ln>
                  <a:noFill/>
                </a:ln>
                <a:effectLst/>
                <a:uLnTx/>
                <a:uFillTx/>
                <a:latin typeface="Wigrum"/>
                <a:ea typeface="+mn-ea"/>
                <a:cs typeface="+mn-cs"/>
              </a:rPr>
              <a:t>määrästä</a:t>
            </a:r>
            <a:r>
              <a:rPr kumimoji="0" lang="en-US" sz="3600" b="0" i="0" u="none" strike="noStrike" kern="1200" cap="none" spc="6" normalizeH="0" baseline="0" noProof="0" dirty="0">
                <a:ln>
                  <a:noFill/>
                </a:ln>
                <a:effectLst/>
                <a:uLnTx/>
                <a:uFillTx/>
                <a:latin typeface="Wigrum"/>
                <a:ea typeface="+mn-ea"/>
                <a:cs typeface="+mn-cs"/>
              </a:rPr>
              <a:t>?</a:t>
            </a:r>
          </a:p>
        </p:txBody>
      </p:sp>
      <p:sp>
        <p:nvSpPr>
          <p:cNvPr id="3" name="Freeform 3">
            <a:extLst>
              <a:ext uri="{C183D7F6-B498-43B3-948B-1728B52AA6E4}">
                <adec:decorative xmlns:adec="http://schemas.microsoft.com/office/drawing/2017/decorative" val="1"/>
              </a:ext>
            </a:extLst>
          </p:cNvPr>
          <p:cNvSpPr/>
          <p:nvPr/>
        </p:nvSpPr>
        <p:spPr>
          <a:xfrm>
            <a:off x="14935200" y="-66675"/>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5"/>
            <a:stretch>
              <a:fillRect/>
            </a:stretch>
          </a:blipFill>
        </p:spPr>
        <p:txBody>
          <a:bodyPr/>
          <a:lstStyle/>
          <a:p>
            <a:endParaRPr lang="fi-FI"/>
          </a:p>
        </p:txBody>
      </p:sp>
      <p:sp>
        <p:nvSpPr>
          <p:cNvPr id="4" name="Freeform 4">
            <a:extLst>
              <a:ext uri="{C183D7F6-B498-43B3-948B-1728B52AA6E4}">
                <adec:decorative xmlns:adec="http://schemas.microsoft.com/office/drawing/2017/decorative" val="1"/>
              </a:ext>
            </a:extLst>
          </p:cNvPr>
          <p:cNvSpPr/>
          <p:nvPr/>
        </p:nvSpPr>
        <p:spPr>
          <a:xfrm>
            <a:off x="1028700" y="7981427"/>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6"/>
            <a:stretch>
              <a:fillRect/>
            </a:stretch>
          </a:blipFill>
        </p:spPr>
        <p:txBody>
          <a:bodyPr/>
          <a:lstStyle/>
          <a:p>
            <a:endParaRPr lang="fi-FI" dirty="0"/>
          </a:p>
        </p:txBody>
      </p:sp>
    </p:spTree>
    <p:extLst>
      <p:ext uri="{BB962C8B-B14F-4D97-AF65-F5344CB8AC3E}">
        <p14:creationId xmlns:p14="http://schemas.microsoft.com/office/powerpoint/2010/main" val="2460946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5" name="TextBox 5"/>
          <p:cNvSpPr txBox="1">
            <a:spLocks noGrp="1"/>
          </p:cNvSpPr>
          <p:nvPr>
            <p:ph type="title" idx="4294967295"/>
          </p:nvPr>
        </p:nvSpPr>
        <p:spPr>
          <a:xfrm>
            <a:off x="4607496" y="2983260"/>
            <a:ext cx="11377264" cy="369331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chemeClr val="accent1"/>
                </a:solidFill>
                <a:effectLst/>
                <a:uLnTx/>
                <a:uFillTx/>
                <a:ea typeface="+mn-ea"/>
                <a:cs typeface="+mn-cs"/>
              </a:rPr>
              <a:t>Tutkitaan</a:t>
            </a:r>
            <a:r>
              <a:rPr kumimoji="0" lang="en-US" sz="6000" i="0" u="none" strike="noStrike" kern="1200" cap="none" spc="0" normalizeH="0" baseline="0" noProof="0" dirty="0">
                <a:ln>
                  <a:noFill/>
                </a:ln>
                <a:solidFill>
                  <a:schemeClr val="accent1"/>
                </a:solidFill>
                <a:effectLst/>
                <a:uLnTx/>
                <a:uFillTx/>
                <a:ea typeface="+mn-ea"/>
                <a:cs typeface="+mn-cs"/>
              </a:rPr>
              <a:t> </a:t>
            </a:r>
            <a:r>
              <a:rPr kumimoji="0" lang="en-US" sz="6000" i="0" u="none" strike="noStrike" kern="1200" cap="none" spc="0" normalizeH="0" baseline="0" noProof="0" dirty="0" err="1">
                <a:ln>
                  <a:noFill/>
                </a:ln>
                <a:solidFill>
                  <a:schemeClr val="accent1"/>
                </a:solidFill>
                <a:effectLst/>
                <a:uLnTx/>
                <a:uFillTx/>
                <a:ea typeface="+mn-ea"/>
                <a:cs typeface="+mn-cs"/>
              </a:rPr>
              <a:t>seuraavaksi</a:t>
            </a:r>
            <a:r>
              <a:rPr kumimoji="0" lang="en-US" sz="6000" i="0" u="none" strike="noStrike" kern="1200" cap="none" spc="0" normalizeH="0" baseline="0" noProof="0" dirty="0">
                <a:ln>
                  <a:noFill/>
                </a:ln>
                <a:solidFill>
                  <a:schemeClr val="accent1"/>
                </a:solidFill>
                <a:effectLst/>
                <a:uLnTx/>
                <a:uFillTx/>
                <a:ea typeface="+mn-ea"/>
                <a:cs typeface="+mn-cs"/>
              </a:rPr>
              <a:t> </a:t>
            </a:r>
            <a:r>
              <a:rPr kumimoji="0" lang="en-US" sz="6000" i="0" u="none" strike="noStrike" kern="1200" cap="none" spc="0" normalizeH="0" baseline="0" noProof="0" dirty="0" err="1">
                <a:ln>
                  <a:noFill/>
                </a:ln>
                <a:solidFill>
                  <a:schemeClr val="accent1"/>
                </a:solidFill>
                <a:effectLst/>
                <a:uLnTx/>
                <a:uFillTx/>
                <a:ea typeface="+mn-ea"/>
                <a:cs typeface="+mn-cs"/>
              </a:rPr>
              <a:t>mikä</a:t>
            </a:r>
            <a:r>
              <a:rPr kumimoji="0" lang="en-US" sz="6000" i="0" u="none" strike="noStrike" kern="1200" cap="none" spc="0" normalizeH="0" baseline="0" noProof="0" dirty="0">
                <a:ln>
                  <a:noFill/>
                </a:ln>
                <a:solidFill>
                  <a:schemeClr val="accent1"/>
                </a:solidFill>
                <a:effectLst/>
                <a:uLnTx/>
                <a:uFillTx/>
                <a:ea typeface="+mn-ea"/>
                <a:cs typeface="+mn-cs"/>
              </a:rPr>
              <a:t> on</a:t>
            </a:r>
            <a:r>
              <a:rPr lang="en-US" sz="6000" dirty="0">
                <a:solidFill>
                  <a:schemeClr val="accent1"/>
                </a:solidFill>
                <a:ea typeface="+mn-ea"/>
                <a:cs typeface="+mn-cs"/>
              </a:rPr>
              <a:t> y</a:t>
            </a:r>
            <a:r>
              <a:rPr kumimoji="0" lang="en-US" sz="6000" i="0" u="none" strike="noStrike" kern="1200" cap="none" spc="0" normalizeH="0" baseline="0" noProof="0" dirty="0" err="1">
                <a:ln>
                  <a:noFill/>
                </a:ln>
                <a:solidFill>
                  <a:schemeClr val="accent1"/>
                </a:solidFill>
                <a:effectLst/>
                <a:uLnTx/>
                <a:uFillTx/>
                <a:ea typeface="+mn-ea"/>
                <a:cs typeface="+mn-cs"/>
              </a:rPr>
              <a:t>hdistysrekisteri</a:t>
            </a:r>
            <a:r>
              <a:rPr lang="en-US" sz="6000" dirty="0">
                <a:solidFill>
                  <a:schemeClr val="accent1"/>
                </a:solidFill>
                <a:ea typeface="+mn-ea"/>
                <a:cs typeface="+mn-cs"/>
              </a:rPr>
              <a:t> ja </a:t>
            </a:r>
            <a:r>
              <a:rPr lang="en-US" sz="6000" dirty="0" err="1">
                <a:solidFill>
                  <a:schemeClr val="accent1"/>
                </a:solidFill>
                <a:ea typeface="+mn-ea"/>
                <a:cs typeface="+mn-cs"/>
              </a:rPr>
              <a:t>mitä</a:t>
            </a:r>
            <a:r>
              <a:rPr lang="en-US" sz="6000" dirty="0">
                <a:solidFill>
                  <a:schemeClr val="accent1"/>
                </a:solidFill>
                <a:ea typeface="+mn-ea"/>
                <a:cs typeface="+mn-cs"/>
              </a:rPr>
              <a:t> </a:t>
            </a:r>
            <a:r>
              <a:rPr lang="en-US" sz="6000" dirty="0" err="1">
                <a:solidFill>
                  <a:schemeClr val="accent1"/>
                </a:solidFill>
                <a:ea typeface="+mn-ea"/>
                <a:cs typeface="+mn-cs"/>
              </a:rPr>
              <a:t>tarkoittaa</a:t>
            </a:r>
            <a:r>
              <a:rPr lang="en-US" sz="6000" dirty="0">
                <a:solidFill>
                  <a:schemeClr val="accent1"/>
                </a:solidFill>
                <a:ea typeface="+mn-ea"/>
                <a:cs typeface="+mn-cs"/>
              </a:rPr>
              <a:t> </a:t>
            </a:r>
            <a:r>
              <a:rPr lang="en-US" sz="6000" dirty="0" err="1">
                <a:solidFill>
                  <a:schemeClr val="accent1"/>
                </a:solidFill>
                <a:ea typeface="+mn-ea"/>
                <a:cs typeface="+mn-cs"/>
              </a:rPr>
              <a:t>yhdistyksen</a:t>
            </a:r>
            <a:r>
              <a:rPr lang="en-US" sz="6000" dirty="0">
                <a:solidFill>
                  <a:schemeClr val="accent1"/>
                </a:solidFill>
                <a:ea typeface="+mn-ea"/>
                <a:cs typeface="+mn-cs"/>
              </a:rPr>
              <a:t> </a:t>
            </a:r>
            <a:r>
              <a:rPr lang="en-US" sz="6000" dirty="0" err="1">
                <a:solidFill>
                  <a:schemeClr val="accent1"/>
                </a:solidFill>
                <a:ea typeface="+mn-ea"/>
                <a:cs typeface="+mn-cs"/>
              </a:rPr>
              <a:t>nimenkirjoitus</a:t>
            </a:r>
            <a:r>
              <a:rPr kumimoji="0" lang="en-US" sz="6000" i="0" u="none" strike="noStrike" kern="1200" cap="none" spc="0" normalizeH="0" baseline="0" noProof="0" dirty="0" err="1">
                <a:ln>
                  <a:noFill/>
                </a:ln>
                <a:solidFill>
                  <a:schemeClr val="accent1"/>
                </a:solidFill>
                <a:effectLst/>
                <a:uLnTx/>
                <a:uFillTx/>
                <a:ea typeface="+mn-ea"/>
                <a:cs typeface="+mn-cs"/>
              </a:rPr>
              <a:t>oikeus</a:t>
            </a:r>
            <a:r>
              <a:rPr kumimoji="0" lang="en-US" sz="6000" i="0" u="none" strike="noStrike" kern="1200" cap="none" spc="0" normalizeH="0" baseline="0" noProof="0" dirty="0">
                <a:ln>
                  <a:noFill/>
                </a:ln>
                <a:solidFill>
                  <a:schemeClr val="accent1"/>
                </a:solidFill>
                <a:effectLst/>
                <a:uLnTx/>
                <a:uFillTx/>
                <a:ea typeface="+mn-ea"/>
                <a:cs typeface="+mn-cs"/>
              </a:rPr>
              <a:t>.</a:t>
            </a:r>
          </a:p>
        </p:txBody>
      </p:sp>
      <p:sp>
        <p:nvSpPr>
          <p:cNvPr id="7" name="Freeform 7">
            <a:extLst>
              <a:ext uri="{C183D7F6-B498-43B3-948B-1728B52AA6E4}">
                <adec:decorative xmlns:adec="http://schemas.microsoft.com/office/drawing/2017/decorative" val="1"/>
              </a:ext>
            </a:extLst>
          </p:cNvPr>
          <p:cNvSpPr/>
          <p:nvPr/>
        </p:nvSpPr>
        <p:spPr>
          <a:xfrm>
            <a:off x="15095001" y="0"/>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3"/>
            <a:stretch>
              <a:fillRect/>
            </a:stretch>
          </a:blipFill>
        </p:spPr>
        <p:txBody>
          <a:bodyPr/>
          <a:lstStyle/>
          <a:p>
            <a:endParaRPr lang="fi-FI"/>
          </a:p>
        </p:txBody>
      </p:sp>
      <p:sp>
        <p:nvSpPr>
          <p:cNvPr id="8" name="Freeform 8">
            <a:extLst>
              <a:ext uri="{C183D7F6-B498-43B3-948B-1728B52AA6E4}">
                <adec:decorative xmlns:adec="http://schemas.microsoft.com/office/drawing/2017/decorative" val="1"/>
              </a:ext>
            </a:extLst>
          </p:cNvPr>
          <p:cNvSpPr/>
          <p:nvPr/>
        </p:nvSpPr>
        <p:spPr>
          <a:xfrm>
            <a:off x="14613653" y="8269691"/>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4"/>
            <a:stretch>
              <a:fillRect/>
            </a:stretch>
          </a:blipFill>
        </p:spPr>
        <p:txBody>
          <a:bodyPr/>
          <a:lstStyle/>
          <a:p>
            <a:endParaRPr lang="fi-FI"/>
          </a:p>
        </p:txBody>
      </p:sp>
      <p:sp>
        <p:nvSpPr>
          <p:cNvPr id="11" name="Freeform 2">
            <a:extLst>
              <a:ext uri="{FF2B5EF4-FFF2-40B4-BE49-F238E27FC236}">
                <a16:creationId xmlns:a16="http://schemas.microsoft.com/office/drawing/2014/main" id="{57245293-348D-DF7F-3840-2799A68F7BC8}"/>
              </a:ext>
              <a:ext uri="{C183D7F6-B498-43B3-948B-1728B52AA6E4}">
                <adec:decorative xmlns:adec="http://schemas.microsoft.com/office/drawing/2017/decorative" val="1"/>
              </a:ext>
            </a:extLst>
          </p:cNvPr>
          <p:cNvSpPr/>
          <p:nvPr/>
        </p:nvSpPr>
        <p:spPr>
          <a:xfrm flipV="1">
            <a:off x="3053715" y="6900034"/>
            <a:ext cx="7977991" cy="2152899"/>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i-FI"/>
          </a:p>
        </p:txBody>
      </p:sp>
      <p:pic>
        <p:nvPicPr>
          <p:cNvPr id="2" name="Kuva 1">
            <a:extLst>
              <a:ext uri="{FF2B5EF4-FFF2-40B4-BE49-F238E27FC236}">
                <a16:creationId xmlns:a16="http://schemas.microsoft.com/office/drawing/2014/main" id="{907A932B-59D2-ABC7-7898-59871D9D149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473470" y="6055048"/>
            <a:ext cx="1243062" cy="1243062"/>
          </a:xfrm>
          <a:prstGeom prst="rect">
            <a:avLst/>
          </a:prstGeom>
        </p:spPr>
      </p:pic>
    </p:spTree>
    <p:extLst>
      <p:ext uri="{BB962C8B-B14F-4D97-AF65-F5344CB8AC3E}">
        <p14:creationId xmlns:p14="http://schemas.microsoft.com/office/powerpoint/2010/main" val="130865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0124CB-FF7C-4A3B-960C-4F1FF5E73E63}"/>
              </a:ext>
            </a:extLst>
          </p:cNvPr>
          <p:cNvSpPr>
            <a:spLocks noGrp="1"/>
          </p:cNvSpPr>
          <p:nvPr>
            <p:ph type="title"/>
          </p:nvPr>
        </p:nvSpPr>
        <p:spPr>
          <a:xfrm>
            <a:off x="575048" y="534988"/>
            <a:ext cx="15773400" cy="1988345"/>
          </a:xfrm>
        </p:spPr>
        <p:txBody>
          <a:bodyPr anchor="ctr">
            <a:normAutofit/>
          </a:bodyPr>
          <a:lstStyle/>
          <a:p>
            <a:r>
              <a:rPr lang="fi-FI" b="0" dirty="0">
                <a:solidFill>
                  <a:schemeClr val="accent1"/>
                </a:solidFill>
              </a:rPr>
              <a:t>Muutosilmoitukset yhdistysrekisteriin</a:t>
            </a:r>
          </a:p>
        </p:txBody>
      </p:sp>
      <p:pic>
        <p:nvPicPr>
          <p:cNvPr id="5" name="Kuva 4">
            <a:extLst>
              <a:ext uri="{FF2B5EF4-FFF2-40B4-BE49-F238E27FC236}">
                <a16:creationId xmlns:a16="http://schemas.microsoft.com/office/drawing/2014/main" id="{37AE8B82-048D-EAC8-0F56-B1386A05F40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942317" y="4711452"/>
            <a:ext cx="3821907" cy="3760263"/>
          </a:xfrm>
          <a:prstGeom prst="rect">
            <a:avLst/>
          </a:prstGeom>
        </p:spPr>
      </p:pic>
      <p:sp>
        <p:nvSpPr>
          <p:cNvPr id="3" name="Sisällön paikkamerkki 2">
            <a:extLst>
              <a:ext uri="{FF2B5EF4-FFF2-40B4-BE49-F238E27FC236}">
                <a16:creationId xmlns:a16="http://schemas.microsoft.com/office/drawing/2014/main" id="{4448F551-A538-4561-B1E4-0A8B7969BD88}"/>
              </a:ext>
            </a:extLst>
          </p:cNvPr>
          <p:cNvSpPr>
            <a:spLocks noGrp="1"/>
          </p:cNvSpPr>
          <p:nvPr>
            <p:ph type="body" sz="quarter" idx="11"/>
          </p:nvPr>
        </p:nvSpPr>
        <p:spPr>
          <a:xfrm>
            <a:off x="719064" y="2252714"/>
            <a:ext cx="10920413" cy="7396163"/>
          </a:xfrm>
        </p:spPr>
        <p:txBody>
          <a:bodyPr>
            <a:normAutofit/>
          </a:bodyPr>
          <a:lstStyle/>
          <a:p>
            <a:r>
              <a:rPr lang="fi-FI" dirty="0">
                <a:hlinkClick r:id="rId4"/>
              </a:rPr>
              <a:t>PRH:n yhdistysrekisteriin </a:t>
            </a:r>
            <a:r>
              <a:rPr lang="fi-FI" dirty="0"/>
              <a:t>tehdään muutosilmoitus, kun rekisteröidyn yhdistyksen</a:t>
            </a:r>
          </a:p>
          <a:p>
            <a:pPr>
              <a:buFont typeface="Arial" panose="020B0604020202020204" pitchFamily="34" charset="0"/>
              <a:buChar char="•"/>
            </a:pPr>
            <a:r>
              <a:rPr lang="fi-FI" dirty="0"/>
              <a:t> osoite- ja yhteystiedot muuttuvat</a:t>
            </a:r>
          </a:p>
          <a:p>
            <a:pPr>
              <a:buFont typeface="Arial" panose="020B0604020202020204" pitchFamily="34" charset="0"/>
              <a:buChar char="•"/>
            </a:pPr>
            <a:r>
              <a:rPr lang="fi-FI" dirty="0"/>
              <a:t> hallituksen puheenjohtaja ja nimenkirjoittajat vaihtuvat</a:t>
            </a:r>
          </a:p>
          <a:p>
            <a:pPr>
              <a:buFont typeface="Arial" panose="020B0604020202020204" pitchFamily="34" charset="0"/>
              <a:buChar char="•"/>
            </a:pPr>
            <a:r>
              <a:rPr lang="fi-FI" dirty="0"/>
              <a:t> säännöt muuttuvat</a:t>
            </a:r>
          </a:p>
          <a:p>
            <a:endParaRPr lang="fi-FI" dirty="0"/>
          </a:p>
          <a:p>
            <a:r>
              <a:rPr lang="fi-FI" dirty="0">
                <a:hlinkClick r:id="rId5"/>
              </a:rPr>
              <a:t>Lisätietoja ilmoittamisesta</a:t>
            </a:r>
            <a:endParaRPr lang="fi-FI" dirty="0"/>
          </a:p>
        </p:txBody>
      </p:sp>
    </p:spTree>
    <p:extLst>
      <p:ext uri="{BB962C8B-B14F-4D97-AF65-F5344CB8AC3E}">
        <p14:creationId xmlns:p14="http://schemas.microsoft.com/office/powerpoint/2010/main" val="2016693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1681612-4D29-456C-BDE4-8E30EA7C8A1A}"/>
              </a:ext>
            </a:extLst>
          </p:cNvPr>
          <p:cNvSpPr>
            <a:spLocks noGrp="1"/>
          </p:cNvSpPr>
          <p:nvPr>
            <p:ph type="title"/>
          </p:nvPr>
        </p:nvSpPr>
        <p:spPr>
          <a:xfrm>
            <a:off x="977430" y="505322"/>
            <a:ext cx="15773400" cy="1988345"/>
          </a:xfrm>
        </p:spPr>
        <p:txBody>
          <a:bodyPr anchor="ctr">
            <a:normAutofit/>
          </a:bodyPr>
          <a:lstStyle/>
          <a:p>
            <a:r>
              <a:rPr lang="fi-FI" b="0" dirty="0">
                <a:solidFill>
                  <a:schemeClr val="accent1"/>
                </a:solidFill>
              </a:rPr>
              <a:t>Nimenkirjoitusoikeus</a:t>
            </a:r>
          </a:p>
        </p:txBody>
      </p:sp>
      <p:sp>
        <p:nvSpPr>
          <p:cNvPr id="3" name="Sisällön paikkamerkki 2">
            <a:extLst>
              <a:ext uri="{FF2B5EF4-FFF2-40B4-BE49-F238E27FC236}">
                <a16:creationId xmlns:a16="http://schemas.microsoft.com/office/drawing/2014/main" id="{1EB00FAF-D091-4AE4-8401-984689AD012B}"/>
              </a:ext>
            </a:extLst>
          </p:cNvPr>
          <p:cNvSpPr>
            <a:spLocks noGrp="1"/>
          </p:cNvSpPr>
          <p:nvPr>
            <p:ph sz="half" idx="2"/>
          </p:nvPr>
        </p:nvSpPr>
        <p:spPr>
          <a:xfrm>
            <a:off x="7870371" y="2738438"/>
            <a:ext cx="9160329" cy="6527007"/>
          </a:xfrm>
        </p:spPr>
        <p:txBody>
          <a:bodyPr vert="horz" lIns="137160" tIns="68580" rIns="137160" bIns="68580" rtlCol="0" anchor="t">
            <a:normAutofit lnSpcReduction="10000"/>
          </a:bodyPr>
          <a:lstStyle/>
          <a:p>
            <a:pPr marL="514350" indent="-514350">
              <a:buFont typeface="Arial" panose="020B0604020202020204" pitchFamily="34" charset="0"/>
              <a:buChar char="•"/>
            </a:pPr>
            <a:r>
              <a:rPr lang="fi-FI" sz="3000" dirty="0"/>
              <a:t>Hallituksen puheenjohtajalla on oikeus kirjoittaa yhdistyksen nimi. </a:t>
            </a:r>
            <a:endParaRPr lang="fi-FI" sz="3000" dirty="0">
              <a:ea typeface="+mn-lt"/>
              <a:cs typeface="+mn-lt"/>
            </a:endParaRPr>
          </a:p>
          <a:p>
            <a:pPr marL="514350" indent="-514350">
              <a:buFont typeface="Arial" panose="020B0604020202020204" pitchFamily="34" charset="0"/>
              <a:buChar char="•"/>
            </a:pPr>
            <a:r>
              <a:rPr lang="fi-FI" sz="3000" dirty="0">
                <a:ea typeface="+mn-lt"/>
                <a:cs typeface="+mn-lt"/>
              </a:rPr>
              <a:t>Yhdistyksen nimenkirjoittajalla tarkoitetaan </a:t>
            </a:r>
            <a:r>
              <a:rPr lang="fi-FI" sz="3000" b="1" dirty="0">
                <a:ea typeface="+mn-lt"/>
                <a:cs typeface="+mn-lt"/>
              </a:rPr>
              <a:t>henkilöä, jolle on myönnetty nimenkirjoitusoikeus</a:t>
            </a:r>
            <a:r>
              <a:rPr lang="fi-FI" sz="3000" dirty="0">
                <a:ea typeface="+mn-lt"/>
                <a:cs typeface="+mn-lt"/>
              </a:rPr>
              <a:t>. </a:t>
            </a:r>
          </a:p>
          <a:p>
            <a:pPr marL="514350" indent="-514350">
              <a:buFont typeface="Arial" panose="020B0604020202020204" pitchFamily="34" charset="0"/>
              <a:buChar char="•"/>
            </a:pPr>
            <a:r>
              <a:rPr lang="fi-FI" sz="3000" dirty="0">
                <a:ea typeface="+mn-lt"/>
                <a:cs typeface="+mn-lt"/>
              </a:rPr>
              <a:t>Yhdistyksen nimenkirjoittajalla on oikeus allekirjoittaa asiakirjoja yhdistyksen nimissä yksin tai, mikäli säännöissä niin määrätään, yhdessä toisen nimenkirjoittajan kanssa.</a:t>
            </a:r>
            <a:endParaRPr lang="fi-FI" sz="3000" dirty="0"/>
          </a:p>
          <a:p>
            <a:pPr marL="514350" indent="-514350">
              <a:buFont typeface="Arial" panose="020B0604020202020204" pitchFamily="34" charset="0"/>
              <a:buChar char="•"/>
            </a:pPr>
            <a:r>
              <a:rPr lang="fi-FI" sz="3000" dirty="0"/>
              <a:t>Yhdistyksen allekirjoituksessa tulee olla yhdistyksen nimi ja nimenkirjoittajan tai nimenkirjoittajien omakätinen allekirjoitus.</a:t>
            </a:r>
          </a:p>
          <a:p>
            <a:pPr marL="514350" indent="-514350">
              <a:buFont typeface="Arial" panose="020B0604020202020204" pitchFamily="34" charset="0"/>
              <a:buChar char="•"/>
            </a:pPr>
            <a:endParaRPr lang="fi-FI" sz="3000" dirty="0"/>
          </a:p>
          <a:p>
            <a:pPr algn="r"/>
            <a:r>
              <a:rPr lang="fi-FI" sz="3000" dirty="0"/>
              <a:t>Lisätietoa </a:t>
            </a:r>
            <a:r>
              <a:rPr lang="fi-FI" sz="3000" dirty="0">
                <a:hlinkClick r:id="rId3"/>
              </a:rPr>
              <a:t>Yhdistyslaissa</a:t>
            </a:r>
            <a:r>
              <a:rPr lang="fi-FI" sz="3000" dirty="0"/>
              <a:t>.</a:t>
            </a:r>
            <a:endParaRPr lang="fi-FI" sz="1950" dirty="0"/>
          </a:p>
        </p:txBody>
      </p:sp>
      <p:pic>
        <p:nvPicPr>
          <p:cNvPr id="5" name="Kuva 4" descr="Kuva, joka sisältää kohteen henkilö, toimistotarvikkeet, sormi, Toimistoväline&#10;&#10;Kuvaus luotu automaattisesti">
            <a:extLst>
              <a:ext uri="{FF2B5EF4-FFF2-40B4-BE49-F238E27FC236}">
                <a16:creationId xmlns:a16="http://schemas.microsoft.com/office/drawing/2014/main" id="{2E815AB8-5180-A008-D4C7-F3BEC611EC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048" y="2154176"/>
            <a:ext cx="7087716" cy="7087716"/>
          </a:xfrm>
          <a:prstGeom prst="rect">
            <a:avLst/>
          </a:prstGeom>
        </p:spPr>
      </p:pic>
    </p:spTree>
    <p:extLst>
      <p:ext uri="{BB962C8B-B14F-4D97-AF65-F5344CB8AC3E}">
        <p14:creationId xmlns:p14="http://schemas.microsoft.com/office/powerpoint/2010/main" val="392181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41FA8FCF-98BF-3523-6453-FDDF1026989D}"/>
              </a:ext>
              <a:ext uri="{C183D7F6-B498-43B3-948B-1728B52AA6E4}">
                <adec:decorative xmlns:adec="http://schemas.microsoft.com/office/drawing/2017/decorative" val="1"/>
              </a:ext>
            </a:extLst>
          </p:cNvPr>
          <p:cNvSpPr/>
          <p:nvPr/>
        </p:nvSpPr>
        <p:spPr>
          <a:xfrm rot="571573" flipV="1">
            <a:off x="7058624" y="2620569"/>
            <a:ext cx="11733761" cy="3622799"/>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9" name="Online-media 8" title="Yhdistyslaki: Kirjanpito, sääntömuutokset">
            <a:hlinkClick r:id="" action="ppaction://media"/>
            <a:extLst>
              <a:ext uri="{FF2B5EF4-FFF2-40B4-BE49-F238E27FC236}">
                <a16:creationId xmlns:a16="http://schemas.microsoft.com/office/drawing/2014/main" id="{0C448C49-8489-593C-EF04-9035EF7326B5}"/>
              </a:ext>
            </a:extLst>
          </p:cNvPr>
          <p:cNvPicPr>
            <a:picLocks noRot="1" noChangeAspect="1"/>
          </p:cNvPicPr>
          <p:nvPr>
            <a:videoFile r:link="rId1"/>
          </p:nvPr>
        </p:nvPicPr>
        <p:blipFill>
          <a:blip r:embed="rId5"/>
          <a:stretch>
            <a:fillRect/>
          </a:stretch>
        </p:blipFill>
        <p:spPr>
          <a:xfrm>
            <a:off x="9144000" y="2633259"/>
            <a:ext cx="8063880" cy="4556092"/>
          </a:xfrm>
          <a:prstGeom prst="rect">
            <a:avLst/>
          </a:prstGeom>
        </p:spPr>
      </p:pic>
      <p:sp>
        <p:nvSpPr>
          <p:cNvPr id="6" name="TextBox 6">
            <a:extLst>
              <a:ext uri="{C183D7F6-B498-43B3-948B-1728B52AA6E4}">
                <adec:decorative xmlns:adec="http://schemas.microsoft.com/office/drawing/2017/decorative" val="1"/>
              </a:ext>
            </a:extLst>
          </p:cNvPr>
          <p:cNvSpPr txBox="1">
            <a:spLocks noGrp="1"/>
          </p:cNvSpPr>
          <p:nvPr>
            <p:ph type="title" idx="4294967295"/>
          </p:nvPr>
        </p:nvSpPr>
        <p:spPr>
          <a:xfrm>
            <a:off x="-361056" y="991621"/>
            <a:ext cx="10827859" cy="111537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990"/>
              </a:lnSpc>
              <a:spcBef>
                <a:spcPts val="0"/>
              </a:spcBef>
              <a:spcAft>
                <a:spcPts val="0"/>
              </a:spcAft>
              <a:buClrTx/>
              <a:buSzTx/>
              <a:buFontTx/>
              <a:buNone/>
              <a:tabLst/>
              <a:defRPr/>
            </a:pPr>
            <a:r>
              <a:rPr kumimoji="0" lang="en-US" sz="5400" b="0" i="0" u="none" strike="noStrike" kern="1200" cap="none" spc="225" normalizeH="0" baseline="0" noProof="0" dirty="0" err="1">
                <a:ln>
                  <a:noFill/>
                </a:ln>
                <a:solidFill>
                  <a:srgbClr val="1A4554"/>
                </a:solidFill>
                <a:effectLst/>
                <a:uLnTx/>
                <a:uFillTx/>
                <a:ea typeface="+mn-ea"/>
                <a:cs typeface="+mn-cs"/>
              </a:rPr>
              <a:t>Muutoksia</a:t>
            </a:r>
            <a:r>
              <a:rPr kumimoji="0" lang="en-US" sz="5400" b="0" i="0" u="none" strike="noStrike" kern="1200" cap="none" spc="225" normalizeH="0" baseline="0" noProof="0" dirty="0">
                <a:ln>
                  <a:noFill/>
                </a:ln>
                <a:solidFill>
                  <a:srgbClr val="1A4554"/>
                </a:solidFill>
                <a:effectLst/>
                <a:uLnTx/>
                <a:uFillTx/>
                <a:ea typeface="+mn-ea"/>
                <a:cs typeface="+mn-cs"/>
              </a:rPr>
              <a:t> </a:t>
            </a:r>
            <a:r>
              <a:rPr kumimoji="0" lang="en-US" sz="5400" b="0" i="0" u="none" strike="noStrike" kern="1200" cap="none" spc="225" normalizeH="0" baseline="0" noProof="0" dirty="0" err="1">
                <a:ln>
                  <a:noFill/>
                </a:ln>
                <a:solidFill>
                  <a:srgbClr val="1A4554"/>
                </a:solidFill>
                <a:effectLst/>
                <a:uLnTx/>
                <a:uFillTx/>
                <a:ea typeface="+mn-ea"/>
                <a:cs typeface="+mn-cs"/>
              </a:rPr>
              <a:t>yhdistyslaissa</a:t>
            </a:r>
            <a:endParaRPr kumimoji="0" lang="en-US" sz="5400" b="0" i="0" u="none" strike="noStrike" kern="1200" cap="none" spc="225" normalizeH="0" baseline="0" noProof="0" dirty="0">
              <a:ln>
                <a:noFill/>
              </a:ln>
              <a:solidFill>
                <a:srgbClr val="1A4554"/>
              </a:solidFill>
              <a:effectLst/>
              <a:uLnTx/>
              <a:uFillTx/>
              <a:ea typeface="+mn-ea"/>
              <a:cs typeface="+mn-cs"/>
            </a:endParaRPr>
          </a:p>
        </p:txBody>
      </p:sp>
      <p:sp>
        <p:nvSpPr>
          <p:cNvPr id="2" name="TextBox 2">
            <a:extLst>
              <a:ext uri="{C183D7F6-B498-43B3-948B-1728B52AA6E4}">
                <adec:decorative xmlns:adec="http://schemas.microsoft.com/office/drawing/2017/decorative" val="1"/>
              </a:ext>
            </a:extLst>
          </p:cNvPr>
          <p:cNvSpPr txBox="1"/>
          <p:nvPr/>
        </p:nvSpPr>
        <p:spPr>
          <a:xfrm>
            <a:off x="839506" y="2197901"/>
            <a:ext cx="7435611" cy="5952848"/>
          </a:xfrm>
          <a:prstGeom prst="rect">
            <a:avLst/>
          </a:prstGeom>
        </p:spPr>
        <p:txBody>
          <a:bodyPr lIns="0" tIns="0" rIns="0" bIns="0" rtlCol="0" anchor="t">
            <a:spAutoFit/>
          </a:bodyPr>
          <a:lstStyle/>
          <a:p>
            <a:pPr algn="ctr">
              <a:lnSpc>
                <a:spcPts val="3919"/>
              </a:lnSpc>
            </a:pPr>
            <a:endParaRPr dirty="0"/>
          </a:p>
          <a:p>
            <a:pPr marL="457200" indent="-457200">
              <a:lnSpc>
                <a:spcPts val="3919"/>
              </a:lnSpc>
              <a:buFont typeface="Arial" panose="020B0604020202020204" pitchFamily="34" charset="0"/>
              <a:buChar char="•"/>
            </a:pPr>
            <a:r>
              <a:rPr lang="fi-FI" sz="3200" dirty="0"/>
              <a:t>Yhdistyslakia muutettiin vuosina 2022 ja 2023.</a:t>
            </a:r>
          </a:p>
          <a:p>
            <a:pPr marL="457200" indent="-457200">
              <a:lnSpc>
                <a:spcPts val="3919"/>
              </a:lnSpc>
              <a:buFont typeface="Arial" panose="020B0604020202020204" pitchFamily="34" charset="0"/>
              <a:buChar char="•"/>
            </a:pPr>
            <a:r>
              <a:rPr lang="fi-FI" sz="3200" dirty="0"/>
              <a:t>Muutokset mahdollistavat mm. kevennetyn kirjanpidon käyttöönoton yhdistyksissä.</a:t>
            </a:r>
          </a:p>
          <a:p>
            <a:pPr>
              <a:lnSpc>
                <a:spcPts val="3919"/>
              </a:lnSpc>
            </a:pPr>
            <a:endParaRPr lang="fi-FI" sz="3200" dirty="0"/>
          </a:p>
          <a:p>
            <a:pPr>
              <a:lnSpc>
                <a:spcPts val="3919"/>
              </a:lnSpc>
            </a:pPr>
            <a:endParaRPr lang="fi-FI" sz="3200" dirty="0"/>
          </a:p>
          <a:p>
            <a:pPr>
              <a:lnSpc>
                <a:spcPts val="3919"/>
              </a:lnSpc>
            </a:pPr>
            <a:r>
              <a:rPr lang="fi-FI" sz="3200" dirty="0"/>
              <a:t>Muutoksiin voit tutustua tarkemmin MSL verkko-opistossa </a:t>
            </a:r>
            <a:r>
              <a:rPr lang="fi-FI" sz="3200" dirty="0">
                <a:hlinkClick r:id="rId6"/>
              </a:rPr>
              <a:t>Yhdistyslain muutokset-materiaalipaketissa</a:t>
            </a:r>
            <a:r>
              <a:rPr lang="fi-FI" sz="2800" b="1" dirty="0">
                <a:hlinkClick r:id="rId6"/>
              </a:rPr>
              <a:t>.</a:t>
            </a:r>
            <a:endParaRPr lang="fi-FI" sz="2800" b="1" dirty="0"/>
          </a:p>
          <a:p>
            <a:pPr marL="457200" indent="-457200">
              <a:lnSpc>
                <a:spcPts val="3919"/>
              </a:lnSpc>
              <a:buFont typeface="Arial" panose="020B0604020202020204" pitchFamily="34" charset="0"/>
              <a:buChar char="•"/>
            </a:pPr>
            <a:endParaRPr lang="en-US" sz="2799" spc="2" dirty="0">
              <a:solidFill>
                <a:srgbClr val="1A4554"/>
              </a:solidFill>
              <a:latin typeface="Wigrum"/>
            </a:endParaRPr>
          </a:p>
        </p:txBody>
      </p:sp>
      <p:sp>
        <p:nvSpPr>
          <p:cNvPr id="5" name="Freeform 5">
            <a:extLst>
              <a:ext uri="{C183D7F6-B498-43B3-948B-1728B52AA6E4}">
                <adec:decorative xmlns:adec="http://schemas.microsoft.com/office/drawing/2017/decorative" val="1"/>
              </a:ext>
            </a:extLst>
          </p:cNvPr>
          <p:cNvSpPr/>
          <p:nvPr/>
        </p:nvSpPr>
        <p:spPr>
          <a:xfrm>
            <a:off x="611699" y="8401310"/>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7"/>
            <a:stretch>
              <a:fillRect/>
            </a:stretch>
          </a:blipFill>
        </p:spPr>
        <p:txBody>
          <a:bodyPr/>
          <a:lstStyle/>
          <a:p>
            <a:endParaRPr lang="fi-FI"/>
          </a:p>
        </p:txBody>
      </p:sp>
      <p:sp>
        <p:nvSpPr>
          <p:cNvPr id="7" name="Freeform 7">
            <a:extLst>
              <a:ext uri="{C183D7F6-B498-43B3-948B-1728B52AA6E4}">
                <adec:decorative xmlns:adec="http://schemas.microsoft.com/office/drawing/2017/decorative" val="1"/>
              </a:ext>
            </a:extLst>
          </p:cNvPr>
          <p:cNvSpPr/>
          <p:nvPr/>
        </p:nvSpPr>
        <p:spPr>
          <a:xfrm>
            <a:off x="15192672" y="-93643"/>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8"/>
            <a:stretch>
              <a:fillRect/>
            </a:stretch>
          </a:blipFill>
        </p:spPr>
        <p:txBody>
          <a:bodyPr/>
          <a:lstStyle/>
          <a:p>
            <a:endParaRPr lang="fi-FI"/>
          </a:p>
        </p:txBody>
      </p:sp>
      <p:sp>
        <p:nvSpPr>
          <p:cNvPr id="10" name="Tekstiruutu 9">
            <a:extLst>
              <a:ext uri="{FF2B5EF4-FFF2-40B4-BE49-F238E27FC236}">
                <a16:creationId xmlns:a16="http://schemas.microsoft.com/office/drawing/2014/main" id="{6029533B-CECE-110A-8D5E-2B29D650783B}"/>
              </a:ext>
            </a:extLst>
          </p:cNvPr>
          <p:cNvSpPr txBox="1"/>
          <p:nvPr/>
        </p:nvSpPr>
        <p:spPr>
          <a:xfrm>
            <a:off x="9144000" y="7689084"/>
            <a:ext cx="8304494" cy="954107"/>
          </a:xfrm>
          <a:prstGeom prst="rect">
            <a:avLst/>
          </a:prstGeom>
          <a:noFill/>
        </p:spPr>
        <p:txBody>
          <a:bodyPr wrap="square" rtlCol="0">
            <a:spAutoFit/>
          </a:bodyPr>
          <a:lstStyle/>
          <a:p>
            <a:r>
              <a:rPr lang="fi-FI" b="1" dirty="0"/>
              <a:t>Videolla lakimies Reijo Petrell ja </a:t>
            </a:r>
            <a:r>
              <a:rPr lang="fi-FI" b="1" dirty="0" err="1"/>
              <a:t>Antskogin</a:t>
            </a:r>
            <a:r>
              <a:rPr lang="fi-FI" b="1" dirty="0"/>
              <a:t> kyläseura ry:n puheenjohtaja Marja Salenius keskustelevat kevennetyn kirjanpidon </a:t>
            </a:r>
            <a:r>
              <a:rPr lang="fi-FI" sz="2000" b="1" dirty="0"/>
              <a:t>mahdollisuuksista</a:t>
            </a:r>
            <a:r>
              <a:rPr lang="fi-FI" b="1" dirty="0"/>
              <a:t>.</a:t>
            </a:r>
            <a:endParaRPr lang="fi-FI"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FE0A47E7-6E19-81EC-97DD-C176172F26E7}"/>
              </a:ext>
            </a:extLst>
          </p:cNvPr>
          <p:cNvSpPr txBox="1"/>
          <p:nvPr/>
        </p:nvSpPr>
        <p:spPr>
          <a:xfrm>
            <a:off x="647056" y="1543100"/>
            <a:ext cx="4824536" cy="1877437"/>
          </a:xfrm>
          <a:prstGeom prst="rect">
            <a:avLst/>
          </a:prstGeom>
          <a:noFill/>
        </p:spPr>
        <p:txBody>
          <a:bodyPr wrap="square" rtlCol="0">
            <a:spAutoFit/>
          </a:bodyPr>
          <a:lstStyle/>
          <a:p>
            <a:r>
              <a:rPr lang="fi-FI" sz="7200" b="1" dirty="0">
                <a:latin typeface="+mj-lt"/>
              </a:rPr>
              <a:t>Osio 2</a:t>
            </a:r>
          </a:p>
          <a:p>
            <a:r>
              <a:rPr lang="fi-FI" sz="4400" b="1" dirty="0">
                <a:latin typeface="+mj-lt"/>
              </a:rPr>
              <a:t>Tehtävä</a:t>
            </a:r>
          </a:p>
        </p:txBody>
      </p:sp>
      <p:pic>
        <p:nvPicPr>
          <p:cNvPr id="4" name="Kuva 3" descr="Kuva, joka sisältää kohteen Grafiikka, ympyrä, muotoilu&#10;&#10;Kuvaus luotu automaattisesti">
            <a:extLst>
              <a:ext uri="{FF2B5EF4-FFF2-40B4-BE49-F238E27FC236}">
                <a16:creationId xmlns:a16="http://schemas.microsoft.com/office/drawing/2014/main" id="{E45DD851-461C-7DA1-E992-B3F799A53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916" y="1899443"/>
            <a:ext cx="3176939" cy="2167634"/>
          </a:xfrm>
          <a:prstGeom prst="rect">
            <a:avLst/>
          </a:prstGeom>
        </p:spPr>
      </p:pic>
      <p:pic>
        <p:nvPicPr>
          <p:cNvPr id="6" name="Kuva 5">
            <a:extLst>
              <a:ext uri="{FF2B5EF4-FFF2-40B4-BE49-F238E27FC236}">
                <a16:creationId xmlns:a16="http://schemas.microsoft.com/office/drawing/2014/main" id="{119287E8-66CA-F164-9D7F-E4155643B07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32529">
            <a:off x="4349878" y="292754"/>
            <a:ext cx="1965747" cy="1935505"/>
          </a:xfrm>
          <a:prstGeom prst="rect">
            <a:avLst/>
          </a:prstGeom>
        </p:spPr>
      </p:pic>
      <p:sp>
        <p:nvSpPr>
          <p:cNvPr id="8" name="Tekstiruutu 7">
            <a:extLst>
              <a:ext uri="{FF2B5EF4-FFF2-40B4-BE49-F238E27FC236}">
                <a16:creationId xmlns:a16="http://schemas.microsoft.com/office/drawing/2014/main" id="{0DB59A24-EB67-C34B-6F67-EA82ED453D85}"/>
              </a:ext>
            </a:extLst>
          </p:cNvPr>
          <p:cNvSpPr txBox="1"/>
          <p:nvPr/>
        </p:nvSpPr>
        <p:spPr>
          <a:xfrm>
            <a:off x="8495928" y="2987864"/>
            <a:ext cx="8568952" cy="1754326"/>
          </a:xfrm>
          <a:prstGeom prst="rect">
            <a:avLst/>
          </a:prstGeom>
          <a:noFill/>
        </p:spPr>
        <p:txBody>
          <a:bodyPr wrap="square">
            <a:spAutoFit/>
          </a:bodyPr>
          <a:lstStyle/>
          <a:p>
            <a:r>
              <a:rPr lang="fi-FI" sz="5400" dirty="0"/>
              <a:t>Tutustu oman yhdistyksesi sääntöihin</a:t>
            </a:r>
          </a:p>
        </p:txBody>
      </p:sp>
      <p:sp>
        <p:nvSpPr>
          <p:cNvPr id="9" name="Tekstiruutu 8">
            <a:extLst>
              <a:ext uri="{FF2B5EF4-FFF2-40B4-BE49-F238E27FC236}">
                <a16:creationId xmlns:a16="http://schemas.microsoft.com/office/drawing/2014/main" id="{18D94341-06DA-5564-D13A-FC653DA335BD}"/>
              </a:ext>
            </a:extLst>
          </p:cNvPr>
          <p:cNvSpPr txBox="1"/>
          <p:nvPr/>
        </p:nvSpPr>
        <p:spPr>
          <a:xfrm>
            <a:off x="8495928" y="5178928"/>
            <a:ext cx="8568952" cy="4247317"/>
          </a:xfrm>
          <a:prstGeom prst="rect">
            <a:avLst/>
          </a:prstGeom>
          <a:noFill/>
        </p:spPr>
        <p:txBody>
          <a:bodyPr wrap="square" rtlCol="0">
            <a:spAutoFit/>
          </a:bodyPr>
          <a:lstStyle/>
          <a:p>
            <a:r>
              <a:rPr lang="fi-FI" sz="2800" dirty="0"/>
              <a:t>Mitä säännöt sanovat hallituksen jäsenten määrästä?</a:t>
            </a:r>
          </a:p>
          <a:p>
            <a:endParaRPr lang="fi-FI" sz="2800" dirty="0"/>
          </a:p>
          <a:p>
            <a:r>
              <a:rPr lang="fi-FI" sz="2800" dirty="0"/>
              <a:t>Mitä säännöissä sanotaan yhdistyksen toimintakaudesta, yhdistyksen kokousten määrästä ja ajankohdasta.</a:t>
            </a:r>
          </a:p>
          <a:p>
            <a:endParaRPr lang="fi-FI" sz="2800" dirty="0"/>
          </a:p>
          <a:p>
            <a:r>
              <a:rPr lang="fi-FI" sz="2800" dirty="0"/>
              <a:t>Milloin säännöt on rekisteröity? Pitäisikö sääntöjä uudistaa, miksi? </a:t>
            </a:r>
          </a:p>
          <a:p>
            <a:endParaRPr lang="fi-FI" dirty="0"/>
          </a:p>
        </p:txBody>
      </p:sp>
      <p:sp>
        <p:nvSpPr>
          <p:cNvPr id="11" name="Freeform 7">
            <a:extLst>
              <a:ext uri="{FF2B5EF4-FFF2-40B4-BE49-F238E27FC236}">
                <a16:creationId xmlns:a16="http://schemas.microsoft.com/office/drawing/2014/main" id="{BADF845C-3E64-BDCB-BFC0-73257A380F9F}"/>
              </a:ext>
              <a:ext uri="{C183D7F6-B498-43B3-948B-1728B52AA6E4}">
                <adec:decorative xmlns:adec="http://schemas.microsoft.com/office/drawing/2017/decorative" val="1"/>
              </a:ext>
            </a:extLst>
          </p:cNvPr>
          <p:cNvSpPr/>
          <p:nvPr/>
        </p:nvSpPr>
        <p:spPr>
          <a:xfrm>
            <a:off x="15400110" y="19476"/>
            <a:ext cx="2448272" cy="2348841"/>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2" name="Freeform 5">
            <a:extLst>
              <a:ext uri="{FF2B5EF4-FFF2-40B4-BE49-F238E27FC236}">
                <a16:creationId xmlns:a16="http://schemas.microsoft.com/office/drawing/2014/main" id="{80F0CFFB-F396-84AD-15D9-A123EA8A6836}"/>
              </a:ext>
              <a:ext uri="{C183D7F6-B498-43B3-948B-1728B52AA6E4}">
                <adec:decorative xmlns:adec="http://schemas.microsoft.com/office/drawing/2017/decorative" val="1"/>
              </a:ext>
            </a:extLst>
          </p:cNvPr>
          <p:cNvSpPr/>
          <p:nvPr/>
        </p:nvSpPr>
        <p:spPr>
          <a:xfrm>
            <a:off x="15093906" y="8573020"/>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7"/>
            <a:stretch>
              <a:fillRect/>
            </a:stretch>
          </a:blipFill>
        </p:spPr>
        <p:txBody>
          <a:bodyPr/>
          <a:lstStyle/>
          <a:p>
            <a:endParaRPr lang="fi-FI"/>
          </a:p>
        </p:txBody>
      </p:sp>
    </p:spTree>
    <p:extLst>
      <p:ext uri="{BB962C8B-B14F-4D97-AF65-F5344CB8AC3E}">
        <p14:creationId xmlns:p14="http://schemas.microsoft.com/office/powerpoint/2010/main" val="3706107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249BCD23-5C56-1467-4E52-E168BB66A8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271792" y="1327076"/>
            <a:ext cx="4971033" cy="6030433"/>
          </a:xfrm>
          <a:prstGeom prst="rect">
            <a:avLst/>
          </a:prstGeom>
        </p:spPr>
      </p:pic>
      <p:sp>
        <p:nvSpPr>
          <p:cNvPr id="5" name="Freeform 7">
            <a:extLst>
              <a:ext uri="{FF2B5EF4-FFF2-40B4-BE49-F238E27FC236}">
                <a16:creationId xmlns:a16="http://schemas.microsoft.com/office/drawing/2014/main" id="{17A2ADD7-6E23-9DDD-7C2E-6A437B7C7E37}"/>
              </a:ext>
              <a:ext uri="{C183D7F6-B498-43B3-948B-1728B52AA6E4}">
                <adec:decorative xmlns:adec="http://schemas.microsoft.com/office/drawing/2017/decorative" val="1"/>
              </a:ext>
            </a:extLst>
          </p:cNvPr>
          <p:cNvSpPr/>
          <p:nvPr/>
        </p:nvSpPr>
        <p:spPr>
          <a:xfrm>
            <a:off x="14688616" y="35476"/>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6" name="Freeform 5">
            <a:extLst>
              <a:ext uri="{FF2B5EF4-FFF2-40B4-BE49-F238E27FC236}">
                <a16:creationId xmlns:a16="http://schemas.microsoft.com/office/drawing/2014/main" id="{3D40BA2F-B893-F033-8DDC-1FC972FA21F9}"/>
              </a:ext>
              <a:ext uri="{C183D7F6-B498-43B3-948B-1728B52AA6E4}">
                <adec:decorative xmlns:adec="http://schemas.microsoft.com/office/drawing/2017/decorative" val="1"/>
              </a:ext>
            </a:extLst>
          </p:cNvPr>
          <p:cNvSpPr/>
          <p:nvPr/>
        </p:nvSpPr>
        <p:spPr>
          <a:xfrm>
            <a:off x="14538178" y="8239844"/>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4"/>
            <a:stretch>
              <a:fillRect/>
            </a:stretch>
          </a:blipFill>
        </p:spPr>
        <p:txBody>
          <a:bodyPr/>
          <a:lstStyle/>
          <a:p>
            <a:endParaRPr lang="fi-FI"/>
          </a:p>
        </p:txBody>
      </p:sp>
      <p:sp>
        <p:nvSpPr>
          <p:cNvPr id="7" name="Freeform 7">
            <a:extLst>
              <a:ext uri="{FF2B5EF4-FFF2-40B4-BE49-F238E27FC236}">
                <a16:creationId xmlns:a16="http://schemas.microsoft.com/office/drawing/2014/main" id="{2BF3E0FC-739E-E90E-63D5-0F7FDD4541E8}"/>
              </a:ext>
              <a:ext uri="{C183D7F6-B498-43B3-948B-1728B52AA6E4}">
                <adec:decorative xmlns:adec="http://schemas.microsoft.com/office/drawing/2017/decorative" val="1"/>
              </a:ext>
            </a:extLst>
          </p:cNvPr>
          <p:cNvSpPr/>
          <p:nvPr/>
        </p:nvSpPr>
        <p:spPr>
          <a:xfrm rot="1416866">
            <a:off x="9549206" y="5461946"/>
            <a:ext cx="2877108" cy="2717837"/>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5"/>
            <a:stretch>
              <a:fillRect/>
            </a:stretch>
          </a:blipFill>
        </p:spPr>
        <p:txBody>
          <a:bodyPr/>
          <a:lstStyle/>
          <a:p>
            <a:endParaRPr lang="fi-FI" dirty="0"/>
          </a:p>
        </p:txBody>
      </p:sp>
      <p:sp>
        <p:nvSpPr>
          <p:cNvPr id="3" name="Tekstiruutu 2">
            <a:extLst>
              <a:ext uri="{FF2B5EF4-FFF2-40B4-BE49-F238E27FC236}">
                <a16:creationId xmlns:a16="http://schemas.microsoft.com/office/drawing/2014/main" id="{FEBEE4CA-EAC4-08A9-49E7-6A873D924F66}"/>
              </a:ext>
            </a:extLst>
          </p:cNvPr>
          <p:cNvSpPr txBox="1"/>
          <p:nvPr/>
        </p:nvSpPr>
        <p:spPr>
          <a:xfrm>
            <a:off x="3149228" y="4196806"/>
            <a:ext cx="3528392" cy="1200329"/>
          </a:xfrm>
          <a:prstGeom prst="rect">
            <a:avLst/>
          </a:prstGeom>
          <a:noFill/>
        </p:spPr>
        <p:txBody>
          <a:bodyPr wrap="square" rtlCol="0">
            <a:spAutoFit/>
          </a:bodyPr>
          <a:lstStyle/>
          <a:p>
            <a:r>
              <a:rPr lang="fi-FI" sz="7200" b="1" dirty="0"/>
              <a:t>Tauko</a:t>
            </a:r>
          </a:p>
        </p:txBody>
      </p:sp>
    </p:spTree>
    <p:extLst>
      <p:ext uri="{BB962C8B-B14F-4D97-AF65-F5344CB8AC3E}">
        <p14:creationId xmlns:p14="http://schemas.microsoft.com/office/powerpoint/2010/main" val="22618407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1FBD07CA-F1C9-FF60-2003-EC849DD5E7AC}"/>
              </a:ext>
            </a:extLst>
          </p:cNvPr>
          <p:cNvSpPr txBox="1"/>
          <p:nvPr/>
        </p:nvSpPr>
        <p:spPr>
          <a:xfrm>
            <a:off x="2447256" y="2019279"/>
            <a:ext cx="4824536"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srgbClr val="FFFFFF"/>
                </a:solidFill>
                <a:effectLst/>
                <a:uLnTx/>
                <a:uFillTx/>
                <a:latin typeface="Century Gothic"/>
                <a:ea typeface="+mn-ea"/>
                <a:cs typeface="+mn-cs"/>
              </a:rPr>
              <a:t>Osio 3</a:t>
            </a:r>
            <a:br>
              <a:rPr kumimoji="0" lang="fi-FI" sz="7200" b="1" i="0" u="none" strike="noStrike" kern="1200" cap="none" spc="0" normalizeH="0" baseline="0" noProof="0" dirty="0">
                <a:ln>
                  <a:noFill/>
                </a:ln>
                <a:solidFill>
                  <a:srgbClr val="FFFFFF"/>
                </a:solidFill>
                <a:effectLst/>
                <a:uLnTx/>
                <a:uFillTx/>
                <a:latin typeface="Century Gothic"/>
                <a:ea typeface="+mn-ea"/>
                <a:cs typeface="+mn-cs"/>
              </a:rPr>
            </a:br>
            <a:r>
              <a:rPr kumimoji="0" lang="fi-FI" sz="4000" b="1" i="0" u="none" strike="noStrike" kern="1200" cap="none" spc="0" normalizeH="0" baseline="0" noProof="0" dirty="0">
                <a:ln>
                  <a:noFill/>
                </a:ln>
                <a:solidFill>
                  <a:srgbClr val="FFFFFF"/>
                </a:solidFill>
                <a:effectLst/>
                <a:uLnTx/>
                <a:uFillTx/>
                <a:latin typeface="Century Gothic"/>
                <a:ea typeface="+mn-ea"/>
                <a:cs typeface="+mn-cs"/>
              </a:rPr>
              <a:t>Tieto</a:t>
            </a:r>
          </a:p>
        </p:txBody>
      </p:sp>
      <p:sp>
        <p:nvSpPr>
          <p:cNvPr id="5" name="Tekstiruutu 4">
            <a:extLst>
              <a:ext uri="{FF2B5EF4-FFF2-40B4-BE49-F238E27FC236}">
                <a16:creationId xmlns:a16="http://schemas.microsoft.com/office/drawing/2014/main" id="{3FEF39E0-39B2-0E30-6FC2-90F2A78A11D4}"/>
              </a:ext>
            </a:extLst>
          </p:cNvPr>
          <p:cNvSpPr txBox="1"/>
          <p:nvPr/>
        </p:nvSpPr>
        <p:spPr>
          <a:xfrm>
            <a:off x="7905570" y="3816901"/>
            <a:ext cx="12083712" cy="3275833"/>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4800" spc="2" dirty="0" err="1"/>
              <a:t>Yhdistyksen</a:t>
            </a:r>
            <a:r>
              <a:rPr lang="en-US" sz="4800" spc="2" dirty="0"/>
              <a:t> </a:t>
            </a:r>
            <a:r>
              <a:rPr lang="en-US" sz="4800" spc="2" dirty="0" err="1"/>
              <a:t>vuosikierto</a:t>
            </a:r>
            <a:endParaRPr lang="en-US" sz="4800" spc="2" dirty="0"/>
          </a:p>
          <a:p>
            <a:pPr marL="457200" indent="-457200">
              <a:lnSpc>
                <a:spcPct val="150000"/>
              </a:lnSpc>
              <a:buFont typeface="Arial" panose="020B0604020202020204" pitchFamily="34" charset="0"/>
              <a:buChar char="•"/>
            </a:pPr>
            <a:r>
              <a:rPr lang="en-US" sz="4800" spc="2" dirty="0" err="1"/>
              <a:t>Yhdistyksen</a:t>
            </a:r>
            <a:r>
              <a:rPr lang="en-US" sz="4800" spc="2" dirty="0"/>
              <a:t> </a:t>
            </a:r>
            <a:r>
              <a:rPr lang="en-US" sz="4800" spc="2" dirty="0" err="1"/>
              <a:t>toiminta</a:t>
            </a:r>
            <a:r>
              <a:rPr lang="en-US" sz="4800" spc="2" dirty="0"/>
              <a:t>- ja </a:t>
            </a:r>
            <a:r>
              <a:rPr lang="en-US" sz="4800" spc="2" dirty="0" err="1"/>
              <a:t>tilikausi</a:t>
            </a:r>
            <a:endParaRPr lang="en-US" sz="4800" spc="2" dirty="0"/>
          </a:p>
          <a:p>
            <a:pPr marL="457200" indent="-457200">
              <a:lnSpc>
                <a:spcPct val="150000"/>
              </a:lnSpc>
              <a:buFont typeface="Arial" panose="020B0604020202020204" pitchFamily="34" charset="0"/>
              <a:buChar char="•"/>
            </a:pPr>
            <a:r>
              <a:rPr lang="en-US" sz="4800" spc="2" dirty="0" err="1"/>
              <a:t>Vuosisuunnittelun</a:t>
            </a:r>
            <a:r>
              <a:rPr lang="en-US" sz="4800" spc="2" dirty="0"/>
              <a:t> </a:t>
            </a:r>
            <a:r>
              <a:rPr lang="en-US" sz="4800" spc="2" dirty="0" err="1"/>
              <a:t>vaiheet</a:t>
            </a:r>
            <a:endParaRPr kumimoji="0" lang="en-US" sz="4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9" name="Kuva 8" descr="Kuva, joka sisältää kohteen Grafiikka, symboli, lamppu&#10;&#10;Kuvaus luotu automaattisesti">
            <a:extLst>
              <a:ext uri="{FF2B5EF4-FFF2-40B4-BE49-F238E27FC236}">
                <a16:creationId xmlns:a16="http://schemas.microsoft.com/office/drawing/2014/main" id="{4BA205C1-9106-DB08-ED9F-62ADC0EFD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4917" y="489410"/>
            <a:ext cx="2964525" cy="2964525"/>
          </a:xfrm>
          <a:prstGeom prst="rect">
            <a:avLst/>
          </a:prstGeom>
        </p:spPr>
      </p:pic>
      <p:sp>
        <p:nvSpPr>
          <p:cNvPr id="10" name="Freeform 7">
            <a:extLst>
              <a:ext uri="{FF2B5EF4-FFF2-40B4-BE49-F238E27FC236}">
                <a16:creationId xmlns:a16="http://schemas.microsoft.com/office/drawing/2014/main" id="{E26F71D6-B80E-07BE-9F1D-3FFBD081A8FB}"/>
              </a:ext>
              <a:ext uri="{C183D7F6-B498-43B3-948B-1728B52AA6E4}">
                <adec:decorative xmlns:adec="http://schemas.microsoft.com/office/drawing/2017/decorative" val="1"/>
              </a:ext>
            </a:extLst>
          </p:cNvPr>
          <p:cNvSpPr/>
          <p:nvPr/>
        </p:nvSpPr>
        <p:spPr>
          <a:xfrm>
            <a:off x="15192672" y="19476"/>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1" name="Freeform 8">
            <a:extLst>
              <a:ext uri="{FF2B5EF4-FFF2-40B4-BE49-F238E27FC236}">
                <a16:creationId xmlns:a16="http://schemas.microsoft.com/office/drawing/2014/main" id="{ED7A1DD2-9109-C592-45EC-A60792DDE963}"/>
              </a:ext>
              <a:ext uri="{C183D7F6-B498-43B3-948B-1728B52AA6E4}">
                <adec:decorative xmlns:adec="http://schemas.microsoft.com/office/drawing/2017/decorative" val="1"/>
              </a:ext>
            </a:extLst>
          </p:cNvPr>
          <p:cNvSpPr/>
          <p:nvPr/>
        </p:nvSpPr>
        <p:spPr>
          <a:xfrm>
            <a:off x="14770475" y="8553544"/>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 name="Freeform 7">
            <a:extLst>
              <a:ext uri="{FF2B5EF4-FFF2-40B4-BE49-F238E27FC236}">
                <a16:creationId xmlns:a16="http://schemas.microsoft.com/office/drawing/2014/main" id="{3F4A7EDF-7F7F-A805-8FAA-32DD7C24A4CA}"/>
              </a:ext>
              <a:ext uri="{C183D7F6-B498-43B3-948B-1728B52AA6E4}">
                <adec:decorative xmlns:adec="http://schemas.microsoft.com/office/drawing/2017/decorative" val="1"/>
              </a:ext>
            </a:extLst>
          </p:cNvPr>
          <p:cNvSpPr/>
          <p:nvPr/>
        </p:nvSpPr>
        <p:spPr>
          <a:xfrm>
            <a:off x="3599384" y="3271292"/>
            <a:ext cx="2877108" cy="2717837"/>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6"/>
            <a:stretch>
              <a:fillRect/>
            </a:stretch>
          </a:blipFill>
        </p:spPr>
        <p:txBody>
          <a:bodyPr/>
          <a:lstStyle/>
          <a:p>
            <a:endParaRPr lang="fi-FI" dirty="0"/>
          </a:p>
        </p:txBody>
      </p:sp>
    </p:spTree>
    <p:extLst>
      <p:ext uri="{BB962C8B-B14F-4D97-AF65-F5344CB8AC3E}">
        <p14:creationId xmlns:p14="http://schemas.microsoft.com/office/powerpoint/2010/main" val="729546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1">
            <a:extLst>
              <a:ext uri="{FF2B5EF4-FFF2-40B4-BE49-F238E27FC236}">
                <a16:creationId xmlns:a16="http://schemas.microsoft.com/office/drawing/2014/main" id="{2F7BAC96-FA0F-C7FF-5AB3-9423C18478FE}"/>
              </a:ext>
            </a:extLst>
          </p:cNvPr>
          <p:cNvPicPr>
            <a:picLocks noChangeAspect="1"/>
          </p:cNvPicPr>
          <p:nvPr/>
        </p:nvPicPr>
        <p:blipFill>
          <a:blip r:embed="rId3"/>
          <a:stretch>
            <a:fillRect/>
          </a:stretch>
        </p:blipFill>
        <p:spPr>
          <a:xfrm>
            <a:off x="1949011" y="1893149"/>
            <a:ext cx="7064580" cy="5437217"/>
          </a:xfrm>
          <a:prstGeom prst="rect">
            <a:avLst/>
          </a:prstGeom>
        </p:spPr>
      </p:pic>
      <p:pic>
        <p:nvPicPr>
          <p:cNvPr id="22" name="Kuva 21" descr="Kuva, joka sisältää kohteen puinen, sisä-&#10;&#10;Kuvaus luotu automaattisesti">
            <a:extLst>
              <a:ext uri="{FF2B5EF4-FFF2-40B4-BE49-F238E27FC236}">
                <a16:creationId xmlns:a16="http://schemas.microsoft.com/office/drawing/2014/main" id="{6DB807B2-1A09-BEE7-D680-229B9D18D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639" y="1435134"/>
            <a:ext cx="6958717" cy="6958717"/>
          </a:xfrm>
          <a:prstGeom prst="rect">
            <a:avLst/>
          </a:prstGeom>
        </p:spPr>
      </p:pic>
      <p:sp>
        <p:nvSpPr>
          <p:cNvPr id="8" name="Freeform 8">
            <a:extLst>
              <a:ext uri="{C183D7F6-B498-43B3-948B-1728B52AA6E4}">
                <adec:decorative xmlns:adec="http://schemas.microsoft.com/office/drawing/2017/decorative" val="1"/>
              </a:ext>
            </a:extLst>
          </p:cNvPr>
          <p:cNvSpPr/>
          <p:nvPr/>
        </p:nvSpPr>
        <p:spPr>
          <a:xfrm>
            <a:off x="9186045" y="5990851"/>
            <a:ext cx="7294065" cy="2262704"/>
          </a:xfrm>
          <a:custGeom>
            <a:avLst/>
            <a:gdLst/>
            <a:ahLst/>
            <a:cxnLst/>
            <a:rect l="l" t="t" r="r" b="b"/>
            <a:pathLst>
              <a:path w="6498701" h="1486578">
                <a:moveTo>
                  <a:pt x="0" y="0"/>
                </a:moveTo>
                <a:lnTo>
                  <a:pt x="6498701" y="0"/>
                </a:lnTo>
                <a:lnTo>
                  <a:pt x="6498701" y="1486577"/>
                </a:lnTo>
                <a:lnTo>
                  <a:pt x="0" y="148657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i-FI" dirty="0"/>
          </a:p>
        </p:txBody>
      </p:sp>
      <p:sp>
        <p:nvSpPr>
          <p:cNvPr id="10" name="TextBox 10"/>
          <p:cNvSpPr txBox="1">
            <a:spLocks noGrp="1"/>
          </p:cNvSpPr>
          <p:nvPr>
            <p:ph type="title" idx="4294967295"/>
          </p:nvPr>
        </p:nvSpPr>
        <p:spPr>
          <a:xfrm>
            <a:off x="2130922" y="867585"/>
            <a:ext cx="13410676" cy="70532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522"/>
              </a:lnSpc>
              <a:spcBef>
                <a:spcPts val="0"/>
              </a:spcBef>
              <a:spcAft>
                <a:spcPts val="0"/>
              </a:spcAft>
              <a:buClrTx/>
              <a:buSzTx/>
              <a:buFontTx/>
              <a:buNone/>
              <a:tabLst/>
              <a:defRPr/>
            </a:pPr>
            <a:r>
              <a:rPr lang="fi-FI" sz="5400" b="0" dirty="0">
                <a:solidFill>
                  <a:srgbClr val="1A4554"/>
                </a:solidFill>
                <a:effectLst/>
              </a:rPr>
              <a:t>Yhdistyksen vuosikier</a:t>
            </a:r>
            <a:r>
              <a:rPr lang="fi-FI" sz="5400" b="0" dirty="0">
                <a:solidFill>
                  <a:srgbClr val="1A4554"/>
                </a:solidFill>
              </a:rPr>
              <a:t>to</a:t>
            </a:r>
            <a:endParaRPr kumimoji="0" lang="en-US" sz="5400" b="0" i="0" u="none" strike="noStrike" kern="1200" cap="none" spc="0" normalizeH="0" baseline="0" noProof="0" dirty="0">
              <a:ln>
                <a:noFill/>
              </a:ln>
              <a:solidFill>
                <a:srgbClr val="1A4554"/>
              </a:solidFill>
              <a:effectLst/>
              <a:uLnTx/>
              <a:uFillTx/>
              <a:ea typeface="+mn-ea"/>
              <a:cs typeface="+mn-cs"/>
            </a:endParaRPr>
          </a:p>
        </p:txBody>
      </p:sp>
      <p:sp>
        <p:nvSpPr>
          <p:cNvPr id="12" name="Freeform 12">
            <a:extLst>
              <a:ext uri="{C183D7F6-B498-43B3-948B-1728B52AA6E4}">
                <adec:decorative xmlns:adec="http://schemas.microsoft.com/office/drawing/2017/decorative" val="1"/>
              </a:ext>
            </a:extLst>
          </p:cNvPr>
          <p:cNvSpPr/>
          <p:nvPr/>
        </p:nvSpPr>
        <p:spPr>
          <a:xfrm>
            <a:off x="1912380" y="5994133"/>
            <a:ext cx="7525296" cy="2399718"/>
          </a:xfrm>
          <a:custGeom>
            <a:avLst/>
            <a:gdLst/>
            <a:ahLst/>
            <a:cxnLst/>
            <a:rect l="l" t="t" r="r" b="b"/>
            <a:pathLst>
              <a:path w="6913489" h="2056763">
                <a:moveTo>
                  <a:pt x="0" y="0"/>
                </a:moveTo>
                <a:lnTo>
                  <a:pt x="6913489" y="0"/>
                </a:lnTo>
                <a:lnTo>
                  <a:pt x="6913489" y="2056763"/>
                </a:lnTo>
                <a:lnTo>
                  <a:pt x="0" y="205676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i-FI"/>
          </a:p>
        </p:txBody>
      </p:sp>
      <p:sp>
        <p:nvSpPr>
          <p:cNvPr id="13" name="TextBox 13"/>
          <p:cNvSpPr txBox="1"/>
          <p:nvPr/>
        </p:nvSpPr>
        <p:spPr>
          <a:xfrm>
            <a:off x="2413565" y="6134527"/>
            <a:ext cx="5786629" cy="1689565"/>
          </a:xfrm>
          <a:prstGeom prst="rect">
            <a:avLst/>
          </a:prstGeom>
        </p:spPr>
        <p:txBody>
          <a:bodyPr wrap="square" lIns="0" tIns="0" rIns="0" bIns="0" rtlCol="0" anchor="t">
            <a:spAutoFit/>
          </a:bodyPr>
          <a:lstStyle/>
          <a:p>
            <a:pPr algn="ctr">
              <a:lnSpc>
                <a:spcPts val="6897"/>
              </a:lnSpc>
            </a:pPr>
            <a:r>
              <a:rPr lang="en-US" sz="4400" b="1" spc="155" dirty="0" err="1">
                <a:solidFill>
                  <a:srgbClr val="1A4554"/>
                </a:solidFill>
              </a:rPr>
              <a:t>Toiminta</a:t>
            </a:r>
            <a:r>
              <a:rPr lang="en-US" sz="4400" b="1" spc="155" dirty="0">
                <a:solidFill>
                  <a:srgbClr val="1A4554"/>
                </a:solidFill>
              </a:rPr>
              <a:t> ja </a:t>
            </a:r>
            <a:r>
              <a:rPr lang="en-US" sz="4400" b="1" spc="155" dirty="0" err="1">
                <a:solidFill>
                  <a:srgbClr val="1A4554"/>
                </a:solidFill>
              </a:rPr>
              <a:t>tapahtumat</a:t>
            </a:r>
            <a:endParaRPr lang="en-US" sz="4400" b="1" spc="155" dirty="0">
              <a:solidFill>
                <a:srgbClr val="1A4554"/>
              </a:solidFill>
            </a:endParaRPr>
          </a:p>
        </p:txBody>
      </p:sp>
      <p:sp>
        <p:nvSpPr>
          <p:cNvPr id="14" name="TextBox 14"/>
          <p:cNvSpPr txBox="1"/>
          <p:nvPr/>
        </p:nvSpPr>
        <p:spPr>
          <a:xfrm>
            <a:off x="9437676" y="6199570"/>
            <a:ext cx="7294065" cy="1548116"/>
          </a:xfrm>
          <a:prstGeom prst="rect">
            <a:avLst/>
          </a:prstGeom>
        </p:spPr>
        <p:txBody>
          <a:bodyPr wrap="square" lIns="0" tIns="0" rIns="0" bIns="0" rtlCol="0" anchor="t">
            <a:spAutoFit/>
          </a:bodyPr>
          <a:lstStyle/>
          <a:p>
            <a:pPr algn="ctr">
              <a:lnSpc>
                <a:spcPts val="6395"/>
              </a:lnSpc>
            </a:pPr>
            <a:r>
              <a:rPr lang="en-US" sz="4000" b="1" spc="144" dirty="0" err="1">
                <a:solidFill>
                  <a:srgbClr val="1A4554"/>
                </a:solidFill>
              </a:rPr>
              <a:t>Yhdistyksen</a:t>
            </a:r>
            <a:r>
              <a:rPr lang="en-US" sz="4000" b="1" spc="144" dirty="0">
                <a:solidFill>
                  <a:srgbClr val="1A4554"/>
                </a:solidFill>
              </a:rPr>
              <a:t> </a:t>
            </a:r>
            <a:r>
              <a:rPr lang="en-US" sz="4000" b="1" spc="144" dirty="0" err="1">
                <a:solidFill>
                  <a:srgbClr val="1A4554"/>
                </a:solidFill>
              </a:rPr>
              <a:t>laki</a:t>
            </a:r>
            <a:r>
              <a:rPr lang="en-US" sz="4000" b="1" spc="144" dirty="0">
                <a:solidFill>
                  <a:srgbClr val="1A4554"/>
                </a:solidFill>
              </a:rPr>
              <a:t>- ja </a:t>
            </a:r>
            <a:r>
              <a:rPr lang="en-US" sz="4000" b="1" spc="144" dirty="0" err="1">
                <a:solidFill>
                  <a:srgbClr val="1A4554"/>
                </a:solidFill>
              </a:rPr>
              <a:t>sääntömääräiset</a:t>
            </a:r>
            <a:r>
              <a:rPr lang="en-US" sz="4000" b="1" spc="144" dirty="0">
                <a:solidFill>
                  <a:srgbClr val="1A4554"/>
                </a:solidFill>
              </a:rPr>
              <a:t> </a:t>
            </a:r>
            <a:r>
              <a:rPr lang="en-US" sz="4000" b="1" spc="144" dirty="0" err="1">
                <a:solidFill>
                  <a:srgbClr val="1A4554"/>
                </a:solidFill>
              </a:rPr>
              <a:t>tehtävät</a:t>
            </a:r>
            <a:endParaRPr lang="en-US" sz="4000" b="1" spc="144" dirty="0">
              <a:solidFill>
                <a:srgbClr val="1A4554"/>
              </a:solidFill>
            </a:endParaRPr>
          </a:p>
        </p:txBody>
      </p:sp>
      <p:sp>
        <p:nvSpPr>
          <p:cNvPr id="16" name="Freeform 16">
            <a:extLst>
              <a:ext uri="{C183D7F6-B498-43B3-948B-1728B52AA6E4}">
                <adec:decorative xmlns:adec="http://schemas.microsoft.com/office/drawing/2017/decorative" val="1"/>
              </a:ext>
            </a:extLst>
          </p:cNvPr>
          <p:cNvSpPr/>
          <p:nvPr/>
        </p:nvSpPr>
        <p:spPr>
          <a:xfrm>
            <a:off x="15333095" y="-116252"/>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7"/>
            <a:stretch>
              <a:fillRect/>
            </a:stretch>
          </a:blipFill>
        </p:spPr>
        <p:txBody>
          <a:bodyPr/>
          <a:lstStyle/>
          <a:p>
            <a:endParaRPr lang="fi-FI"/>
          </a:p>
        </p:txBody>
      </p:sp>
      <p:sp>
        <p:nvSpPr>
          <p:cNvPr id="18" name="Tekstiruutu 17">
            <a:extLst>
              <a:ext uri="{FF2B5EF4-FFF2-40B4-BE49-F238E27FC236}">
                <a16:creationId xmlns:a16="http://schemas.microsoft.com/office/drawing/2014/main" id="{0249150B-0810-A943-A034-32FC7780B076}"/>
              </a:ext>
            </a:extLst>
          </p:cNvPr>
          <p:cNvSpPr txBox="1"/>
          <p:nvPr/>
        </p:nvSpPr>
        <p:spPr>
          <a:xfrm>
            <a:off x="2100102" y="8393851"/>
            <a:ext cx="6913489" cy="830997"/>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fi-FI" sz="2400" dirty="0"/>
              <a:t>Yhdistyksen järjestämä toiminta, kuten tapahtumat, kerhot, kurssit jne. </a:t>
            </a:r>
          </a:p>
        </p:txBody>
      </p:sp>
      <p:sp>
        <p:nvSpPr>
          <p:cNvPr id="20" name="Tekstiruutu 19">
            <a:extLst>
              <a:ext uri="{FF2B5EF4-FFF2-40B4-BE49-F238E27FC236}">
                <a16:creationId xmlns:a16="http://schemas.microsoft.com/office/drawing/2014/main" id="{2191980C-C5CE-7D13-F505-9AEC3FB1A889}"/>
              </a:ext>
            </a:extLst>
          </p:cNvPr>
          <p:cNvSpPr txBox="1"/>
          <p:nvPr/>
        </p:nvSpPr>
        <p:spPr>
          <a:xfrm>
            <a:off x="9191867" y="8330786"/>
            <a:ext cx="6913489" cy="830997"/>
          </a:xfrm>
          <a:prstGeom prst="rect">
            <a:avLst/>
          </a:prstGeom>
          <a:noFill/>
        </p:spPr>
        <p:txBody>
          <a:bodyPr wrap="square">
            <a:spAutoFit/>
          </a:bodyPr>
          <a:lstStyle/>
          <a:p>
            <a:pPr marL="285750" indent="-285750">
              <a:buFont typeface="Arial" panose="020B0604020202020204" pitchFamily="34" charset="0"/>
              <a:buChar char="•"/>
            </a:pPr>
            <a:r>
              <a:rPr lang="fi-FI" sz="2400" dirty="0"/>
              <a:t>Yhdistyslain ja sääntöjen määräämät kokoukset ja  yhdistyshallinnon tehtävät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0BC88D-521D-5326-14AB-AEF58BF5087C}"/>
              </a:ext>
            </a:extLst>
          </p:cNvPr>
          <p:cNvSpPr>
            <a:spLocks noGrp="1"/>
          </p:cNvSpPr>
          <p:nvPr>
            <p:ph type="title"/>
          </p:nvPr>
        </p:nvSpPr>
        <p:spPr>
          <a:xfrm>
            <a:off x="1360449" y="981808"/>
            <a:ext cx="15773400" cy="1988345"/>
          </a:xfrm>
        </p:spPr>
        <p:txBody>
          <a:bodyPr>
            <a:normAutofit fontScale="90000"/>
          </a:bodyPr>
          <a:lstStyle/>
          <a:p>
            <a:r>
              <a:rPr lang="en-US" sz="4400" dirty="0" err="1">
                <a:solidFill>
                  <a:srgbClr val="1A4554"/>
                </a:solidFill>
                <a:latin typeface="Century Gothic"/>
              </a:rPr>
              <a:t>Turvallisemman</a:t>
            </a:r>
            <a:r>
              <a:rPr lang="en-US" sz="4400" dirty="0">
                <a:solidFill>
                  <a:srgbClr val="1A4554"/>
                </a:solidFill>
                <a:latin typeface="Century Gothic"/>
              </a:rPr>
              <a:t> </a:t>
            </a:r>
            <a:r>
              <a:rPr lang="en-US" sz="4400" dirty="0" err="1">
                <a:solidFill>
                  <a:srgbClr val="1A4554"/>
                </a:solidFill>
                <a:latin typeface="Century Gothic"/>
              </a:rPr>
              <a:t>tilan</a:t>
            </a:r>
            <a:r>
              <a:rPr lang="en-US" sz="4400" dirty="0">
                <a:solidFill>
                  <a:srgbClr val="1A4554"/>
                </a:solidFill>
                <a:latin typeface="Century Gothic"/>
              </a:rPr>
              <a:t> </a:t>
            </a:r>
            <a:r>
              <a:rPr lang="en-US" sz="4400" dirty="0" err="1">
                <a:solidFill>
                  <a:srgbClr val="1A4554"/>
                </a:solidFill>
                <a:latin typeface="Century Gothic"/>
              </a:rPr>
              <a:t>periaatteet</a:t>
            </a:r>
            <a:br>
              <a:rPr lang="en-US" sz="6600" dirty="0">
                <a:latin typeface="Gig V0.3" panose="020B0604020202020204" charset="0"/>
              </a:rPr>
            </a:br>
            <a:br>
              <a:rPr lang="en-US" sz="6600" dirty="0">
                <a:solidFill>
                  <a:srgbClr val="1A4554"/>
                </a:solidFill>
                <a:latin typeface="Wigrum 1"/>
              </a:rPr>
            </a:br>
            <a:endParaRPr lang="fi-FI" dirty="0"/>
          </a:p>
        </p:txBody>
      </p:sp>
      <p:sp>
        <p:nvSpPr>
          <p:cNvPr id="3" name="Sisällön paikkamerkki 2">
            <a:extLst>
              <a:ext uri="{FF2B5EF4-FFF2-40B4-BE49-F238E27FC236}">
                <a16:creationId xmlns:a16="http://schemas.microsoft.com/office/drawing/2014/main" id="{EA13CD51-E024-F85A-ECD3-CD4AB5ACA97B}"/>
              </a:ext>
            </a:extLst>
          </p:cNvPr>
          <p:cNvSpPr>
            <a:spLocks noGrp="1"/>
          </p:cNvSpPr>
          <p:nvPr>
            <p:ph idx="1"/>
          </p:nvPr>
        </p:nvSpPr>
        <p:spPr>
          <a:xfrm>
            <a:off x="1360449" y="1858506"/>
            <a:ext cx="15773400" cy="7259191"/>
          </a:xfrm>
        </p:spPr>
        <p:txBody>
          <a:bodyPr vert="horz" lIns="91440" tIns="45720" rIns="91440" bIns="45720" rtlCol="0" anchor="t">
            <a:normAutofit fontScale="25000" lnSpcReduction="20000"/>
          </a:bodyPr>
          <a:lstStyle/>
          <a:p>
            <a:pPr algn="l" rtl="0" fontAlgn="base">
              <a:lnSpc>
                <a:spcPct val="120000"/>
              </a:lnSpc>
            </a:pPr>
            <a:r>
              <a:rPr lang="fi-FI" sz="7200" b="1" i="0" dirty="0">
                <a:solidFill>
                  <a:schemeClr val="accent1"/>
                </a:solidFill>
                <a:effectLst/>
                <a:latin typeface="+mj-lt"/>
              </a:rPr>
              <a:t>Kunnioittava vuorovaikutus</a:t>
            </a:r>
            <a:r>
              <a:rPr lang="fi-FI" sz="7200" b="0" i="0" dirty="0">
                <a:solidFill>
                  <a:schemeClr val="accent1"/>
                </a:solidFill>
                <a:effectLst/>
                <a:latin typeface="+mj-lt"/>
              </a:rPr>
              <a:t>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Kuuntele muiden puheenvuoroja ja anna kaikille mahdollisuus osallistua keskusteluun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Jos olet eri mieltä, etsi rakentavia ja rauhanomaisia keinoja sen ilmaisemiseksi.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Käytä selkeää ja yleistajuista kieltä. </a:t>
            </a:r>
            <a:br>
              <a:rPr lang="fi-FI" sz="7200" b="0" i="0" dirty="0">
                <a:effectLst/>
                <a:latin typeface="+mj-lt"/>
              </a:rPr>
            </a:br>
            <a:endParaRPr lang="fi-FI" sz="7200" b="0" i="0" dirty="0">
              <a:solidFill>
                <a:srgbClr val="000000"/>
              </a:solidFill>
              <a:effectLst/>
              <a:latin typeface="+mj-lt"/>
            </a:endParaRPr>
          </a:p>
          <a:p>
            <a:pPr algn="l" rtl="0" fontAlgn="base">
              <a:lnSpc>
                <a:spcPct val="120000"/>
              </a:lnSpc>
            </a:pPr>
            <a:r>
              <a:rPr lang="fi-FI" sz="7200" b="1" i="0" dirty="0">
                <a:solidFill>
                  <a:schemeClr val="accent1"/>
                </a:solidFill>
                <a:effectLst/>
                <a:latin typeface="+mj-lt"/>
              </a:rPr>
              <a:t>Kohtaa avoimesti </a:t>
            </a:r>
            <a:r>
              <a:rPr lang="fi-FI" sz="7200" b="0" i="0" dirty="0">
                <a:solidFill>
                  <a:schemeClr val="accent1"/>
                </a:solidFill>
                <a:effectLst/>
                <a:latin typeface="+mj-lt"/>
              </a:rPr>
              <a:t>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Ota vastaan uudet aiheet ja ihmiset ennakkoluulottomasti.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Kunnioita jokaisen itsemäärittelyoikeutta. Vältä oletuksia toisen taustasta, perhesuhteista tai sukupuolesta.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Arvosta kaikkien fyysistä ja henkistä tilaa. Älä koske toista ilman lupaa.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Pyydä lupa, jos otat tai julkaiset kuvia tai videoita muista ihmisistä.  Älä ota kuvia tai julkaise materiaalia muista ihmisistä ilman lupaa. </a:t>
            </a:r>
          </a:p>
          <a:p>
            <a:pPr algn="l" rtl="0" fontAlgn="base">
              <a:lnSpc>
                <a:spcPct val="120000"/>
              </a:lnSpc>
            </a:pPr>
            <a:r>
              <a:rPr lang="fi-FI" sz="7200" b="0" i="0" dirty="0">
                <a:solidFill>
                  <a:srgbClr val="000000"/>
                </a:solidFill>
                <a:effectLst/>
                <a:latin typeface="+mj-lt"/>
              </a:rPr>
              <a:t> </a:t>
            </a:r>
            <a:br>
              <a:rPr lang="fi-FI" sz="7200" b="0" i="0" dirty="0">
                <a:effectLst/>
                <a:latin typeface="+mj-lt"/>
              </a:rPr>
            </a:br>
            <a:r>
              <a:rPr lang="fi-FI" sz="7200" b="1" i="0" dirty="0">
                <a:solidFill>
                  <a:schemeClr val="accent1"/>
                </a:solidFill>
                <a:effectLst/>
                <a:latin typeface="+mj-lt"/>
              </a:rPr>
              <a:t>Miten toimia</a:t>
            </a:r>
            <a:r>
              <a:rPr lang="fi-FI" sz="7200" b="0" i="0" dirty="0">
                <a:solidFill>
                  <a:schemeClr val="accent1"/>
                </a:solidFill>
                <a:effectLst/>
                <a:latin typeface="+mj-lt"/>
              </a:rPr>
              <a:t>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Jos huomaat tehneesi virheen, pyydä anteeksi ja toimi seuraavalla kerralla eri tavalla. </a:t>
            </a:r>
          </a:p>
          <a:p>
            <a:pPr algn="l" rtl="0" fontAlgn="base">
              <a:lnSpc>
                <a:spcPct val="120000"/>
              </a:lnSpc>
              <a:buFont typeface="Arial" panose="020B0604020202020204" pitchFamily="34" charset="0"/>
              <a:buChar char="•"/>
            </a:pPr>
            <a:r>
              <a:rPr lang="fi-FI" sz="7200" b="1" i="0" dirty="0">
                <a:solidFill>
                  <a:srgbClr val="000000"/>
                </a:solidFill>
                <a:effectLst/>
                <a:latin typeface="+mj-lt"/>
              </a:rPr>
              <a:t>Jos huomaat jonkun toisen toimivan turvallisemman tilan periaatteita vastaan, ilmoita kouluttajalle / häirintäyhdyshenkilölle ja puutu mahdollisuuksiesi mukaan tilanteeseen. </a:t>
            </a:r>
            <a:br>
              <a:rPr lang="fi-FI" sz="7200" b="1" i="0" dirty="0">
                <a:effectLst/>
                <a:latin typeface="+mj-lt"/>
              </a:rPr>
            </a:br>
            <a:endParaRPr lang="fi-FI" sz="7200" b="1" i="0" dirty="0">
              <a:solidFill>
                <a:srgbClr val="000000"/>
              </a:solidFill>
              <a:effectLst/>
              <a:latin typeface="+mj-lt"/>
            </a:endParaRPr>
          </a:p>
          <a:p>
            <a:pPr algn="l" rtl="0" fontAlgn="base">
              <a:lnSpc>
                <a:spcPct val="170000"/>
              </a:lnSpc>
            </a:pPr>
            <a:r>
              <a:rPr lang="fi-FI" sz="7200" b="1" i="0" dirty="0">
                <a:solidFill>
                  <a:srgbClr val="002060"/>
                </a:solidFill>
                <a:effectLst/>
                <a:latin typeface="Century Gothic"/>
              </a:rPr>
              <a:t> </a:t>
            </a:r>
            <a:r>
              <a:rPr lang="en-US" sz="7200" b="1" dirty="0" err="1">
                <a:solidFill>
                  <a:srgbClr val="002060"/>
                </a:solidFill>
                <a:latin typeface="Century Gothic"/>
              </a:rPr>
              <a:t>Maaseudun</a:t>
            </a:r>
            <a:r>
              <a:rPr lang="en-US" sz="7200" b="1" dirty="0">
                <a:solidFill>
                  <a:srgbClr val="002060"/>
                </a:solidFill>
                <a:latin typeface="Century Gothic"/>
              </a:rPr>
              <a:t> </a:t>
            </a:r>
            <a:r>
              <a:rPr lang="en-US" sz="7200" b="1" dirty="0" err="1">
                <a:solidFill>
                  <a:srgbClr val="002060"/>
                </a:solidFill>
                <a:latin typeface="Century Gothic"/>
              </a:rPr>
              <a:t>Sivistysliitto</a:t>
            </a:r>
            <a:r>
              <a:rPr lang="en-US" sz="7200" b="1" dirty="0">
                <a:solidFill>
                  <a:srgbClr val="002060"/>
                </a:solidFill>
                <a:latin typeface="Century Gothic"/>
              </a:rPr>
              <a:t> </a:t>
            </a:r>
            <a:r>
              <a:rPr lang="en-US" sz="7200" b="1" dirty="0" err="1">
                <a:solidFill>
                  <a:srgbClr val="002060"/>
                </a:solidFill>
                <a:latin typeface="Century Gothic"/>
              </a:rPr>
              <a:t>ry:n</a:t>
            </a:r>
            <a:r>
              <a:rPr lang="en-US" sz="7200" b="1" dirty="0">
                <a:solidFill>
                  <a:srgbClr val="002060"/>
                </a:solidFill>
                <a:latin typeface="Century Gothic"/>
              </a:rPr>
              <a:t> </a:t>
            </a:r>
            <a:r>
              <a:rPr lang="en-US" sz="7200" b="1" dirty="0" err="1">
                <a:solidFill>
                  <a:srgbClr val="002060"/>
                </a:solidFill>
                <a:latin typeface="Century Gothic"/>
              </a:rPr>
              <a:t>henkilöstön</a:t>
            </a:r>
            <a:r>
              <a:rPr lang="en-US" sz="7200" b="1" dirty="0">
                <a:solidFill>
                  <a:srgbClr val="002060"/>
                </a:solidFill>
                <a:latin typeface="Century Gothic"/>
              </a:rPr>
              <a:t> </a:t>
            </a:r>
            <a:r>
              <a:rPr lang="en-US" sz="7200" b="1" dirty="0" err="1">
                <a:solidFill>
                  <a:srgbClr val="002060"/>
                </a:solidFill>
                <a:latin typeface="Century Gothic"/>
              </a:rPr>
              <a:t>yhdessä</a:t>
            </a:r>
            <a:r>
              <a:rPr lang="en-US" sz="7200" b="1" dirty="0">
                <a:solidFill>
                  <a:srgbClr val="002060"/>
                </a:solidFill>
                <a:latin typeface="Century Gothic"/>
              </a:rPr>
              <a:t> </a:t>
            </a:r>
            <a:r>
              <a:rPr lang="en-US" sz="7200" b="1" dirty="0" err="1">
                <a:solidFill>
                  <a:srgbClr val="002060"/>
                </a:solidFill>
                <a:latin typeface="Century Gothic"/>
              </a:rPr>
              <a:t>sopimat</a:t>
            </a:r>
            <a:r>
              <a:rPr lang="en-US" sz="7200" b="1" dirty="0">
                <a:solidFill>
                  <a:srgbClr val="002060"/>
                </a:solidFill>
                <a:latin typeface="Century Gothic"/>
              </a:rPr>
              <a:t> </a:t>
            </a:r>
            <a:r>
              <a:rPr lang="en-US" sz="7200" b="1" dirty="0" err="1">
                <a:solidFill>
                  <a:srgbClr val="002060"/>
                </a:solidFill>
                <a:latin typeface="Century Gothic"/>
              </a:rPr>
              <a:t>periaatteet</a:t>
            </a:r>
            <a:r>
              <a:rPr lang="en-US" sz="7200" b="1" dirty="0">
                <a:solidFill>
                  <a:srgbClr val="002060"/>
                </a:solidFill>
                <a:latin typeface="Century Gothic"/>
              </a:rPr>
              <a:t>. </a:t>
            </a:r>
            <a:endParaRPr lang="fi-FI" sz="7200" b="1" i="0" dirty="0">
              <a:solidFill>
                <a:srgbClr val="002060"/>
              </a:solidFill>
              <a:effectLst/>
              <a:latin typeface="Century Gothic"/>
            </a:endParaRPr>
          </a:p>
          <a:p>
            <a:endParaRPr lang="fi-FI" dirty="0"/>
          </a:p>
        </p:txBody>
      </p:sp>
      <p:sp>
        <p:nvSpPr>
          <p:cNvPr id="7" name="Freeform 5">
            <a:extLst>
              <a:ext uri="{FF2B5EF4-FFF2-40B4-BE49-F238E27FC236}">
                <a16:creationId xmlns:a16="http://schemas.microsoft.com/office/drawing/2014/main" id="{3FE01D5F-9FF4-631C-05B7-9CD948125A47}"/>
              </a:ext>
              <a:ext uri="{C183D7F6-B498-43B3-948B-1728B52AA6E4}">
                <adec:decorative xmlns:adec="http://schemas.microsoft.com/office/drawing/2017/decorative" val="1"/>
              </a:ext>
            </a:extLst>
          </p:cNvPr>
          <p:cNvSpPr/>
          <p:nvPr/>
        </p:nvSpPr>
        <p:spPr>
          <a:xfrm>
            <a:off x="15528195" y="-227296"/>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8" name="Freeform 3">
            <a:extLst>
              <a:ext uri="{FF2B5EF4-FFF2-40B4-BE49-F238E27FC236}">
                <a16:creationId xmlns:a16="http://schemas.microsoft.com/office/drawing/2014/main" id="{90972FC2-E57D-893D-492E-1345D14A9DD4}"/>
              </a:ext>
              <a:ext uri="{C183D7F6-B498-43B3-948B-1728B52AA6E4}">
                <adec:decorative xmlns:adec="http://schemas.microsoft.com/office/drawing/2017/decorative" val="1"/>
              </a:ext>
            </a:extLst>
          </p:cNvPr>
          <p:cNvSpPr/>
          <p:nvPr/>
        </p:nvSpPr>
        <p:spPr>
          <a:xfrm rot="281573" flipV="1">
            <a:off x="11608340" y="2483505"/>
            <a:ext cx="5616802" cy="2001534"/>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504015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Freeform 8">
            <a:extLst>
              <a:ext uri="{FF2B5EF4-FFF2-40B4-BE49-F238E27FC236}">
                <a16:creationId xmlns:a16="http://schemas.microsoft.com/office/drawing/2014/main" id="{B63C01DF-FA19-5C1E-FE9C-306D26F511E6}"/>
              </a:ext>
              <a:ext uri="{C183D7F6-B498-43B3-948B-1728B52AA6E4}">
                <adec:decorative xmlns:adec="http://schemas.microsoft.com/office/drawing/2017/decorative" val="1"/>
              </a:ext>
            </a:extLst>
          </p:cNvPr>
          <p:cNvSpPr/>
          <p:nvPr/>
        </p:nvSpPr>
        <p:spPr>
          <a:xfrm>
            <a:off x="4089379" y="1903141"/>
            <a:ext cx="12580419" cy="7395148"/>
          </a:xfrm>
          <a:custGeom>
            <a:avLst/>
            <a:gdLst/>
            <a:ahLst/>
            <a:cxnLst/>
            <a:rect l="l" t="t" r="r" b="b"/>
            <a:pathLst>
              <a:path w="6498701" h="1486578">
                <a:moveTo>
                  <a:pt x="0" y="0"/>
                </a:moveTo>
                <a:lnTo>
                  <a:pt x="6498701" y="0"/>
                </a:lnTo>
                <a:lnTo>
                  <a:pt x="6498701" y="1486577"/>
                </a:lnTo>
                <a:lnTo>
                  <a:pt x="0" y="1486577"/>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i-FI"/>
          </a:p>
        </p:txBody>
      </p:sp>
      <p:sp>
        <p:nvSpPr>
          <p:cNvPr id="5" name="TextBox 5"/>
          <p:cNvSpPr txBox="1">
            <a:spLocks noGrp="1"/>
          </p:cNvSpPr>
          <p:nvPr>
            <p:ph type="title" idx="4294967295"/>
          </p:nvPr>
        </p:nvSpPr>
        <p:spPr>
          <a:xfrm>
            <a:off x="5074809" y="3703340"/>
            <a:ext cx="10609558" cy="349820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r" defTabSz="914400" rtl="0" eaLnBrk="1" fontAlgn="auto" latinLnBrk="0" hangingPunct="1">
              <a:lnSpc>
                <a:spcPts val="9418"/>
              </a:lnSpc>
              <a:spcBef>
                <a:spcPts val="0"/>
              </a:spcBef>
              <a:spcAft>
                <a:spcPts val="0"/>
              </a:spcAft>
              <a:buClrTx/>
              <a:buSzTx/>
              <a:buFontTx/>
              <a:buNone/>
              <a:tabLst/>
              <a:defRPr/>
            </a:pPr>
            <a:r>
              <a:rPr lang="en-US" sz="6727" b="0" spc="6" dirty="0" err="1">
                <a:latin typeface="Wigrum"/>
                <a:ea typeface="+mn-ea"/>
                <a:cs typeface="+mn-cs"/>
              </a:rPr>
              <a:t>Yhdistyksen</a:t>
            </a:r>
            <a:r>
              <a:rPr lang="en-US" sz="6727" b="0" spc="6" dirty="0">
                <a:latin typeface="Wigrum"/>
                <a:ea typeface="+mn-ea"/>
                <a:cs typeface="+mn-cs"/>
              </a:rPr>
              <a:t> </a:t>
            </a:r>
            <a:r>
              <a:rPr lang="en-US" sz="6727" b="0" spc="6" dirty="0" err="1">
                <a:latin typeface="Wigrum"/>
                <a:ea typeface="+mn-ea"/>
                <a:cs typeface="+mn-cs"/>
              </a:rPr>
              <a:t>toiminta</a:t>
            </a:r>
            <a:r>
              <a:rPr lang="en-US" sz="6727" b="0" spc="6" dirty="0">
                <a:latin typeface="Wigrum"/>
                <a:ea typeface="+mn-ea"/>
                <a:cs typeface="+mn-cs"/>
              </a:rPr>
              <a:t>- ja </a:t>
            </a:r>
            <a:r>
              <a:rPr lang="en-US" sz="6727" b="0" spc="6" dirty="0" err="1">
                <a:latin typeface="Wigrum"/>
                <a:ea typeface="+mn-ea"/>
                <a:cs typeface="+mn-cs"/>
              </a:rPr>
              <a:t>tilikausi</a:t>
            </a:r>
            <a:r>
              <a:rPr lang="en-US" sz="6727" b="0" spc="6" dirty="0">
                <a:latin typeface="Wigrum"/>
                <a:ea typeface="+mn-ea"/>
                <a:cs typeface="+mn-cs"/>
              </a:rPr>
              <a:t> on </a:t>
            </a:r>
            <a:r>
              <a:rPr lang="en-US" sz="6727" b="0" spc="6" dirty="0" err="1">
                <a:latin typeface="Wigrum"/>
                <a:ea typeface="+mn-ea"/>
                <a:cs typeface="+mn-cs"/>
              </a:rPr>
              <a:t>määritelty</a:t>
            </a:r>
            <a:r>
              <a:rPr lang="en-US" sz="6727" b="0" spc="6" dirty="0">
                <a:latin typeface="Wigrum"/>
                <a:ea typeface="+mn-ea"/>
                <a:cs typeface="+mn-cs"/>
              </a:rPr>
              <a:t> </a:t>
            </a:r>
            <a:r>
              <a:rPr lang="en-US" sz="6727" b="0" spc="6" dirty="0" err="1">
                <a:latin typeface="Wigrum"/>
                <a:ea typeface="+mn-ea"/>
                <a:cs typeface="+mn-cs"/>
              </a:rPr>
              <a:t>yhdistyksen</a:t>
            </a:r>
            <a:r>
              <a:rPr lang="en-US" sz="6727" b="0" spc="6" dirty="0">
                <a:latin typeface="Wigrum"/>
                <a:ea typeface="+mn-ea"/>
                <a:cs typeface="+mn-cs"/>
              </a:rPr>
              <a:t> </a:t>
            </a:r>
            <a:r>
              <a:rPr lang="en-US" sz="6727" b="0" spc="6" dirty="0" err="1">
                <a:latin typeface="Wigrum"/>
                <a:ea typeface="+mn-ea"/>
                <a:cs typeface="+mn-cs"/>
              </a:rPr>
              <a:t>säännöissä</a:t>
            </a:r>
            <a:r>
              <a:rPr lang="en-US" sz="6727" b="0" spc="6" dirty="0">
                <a:latin typeface="Wigrum"/>
                <a:ea typeface="+mn-ea"/>
                <a:cs typeface="+mn-cs"/>
              </a:rPr>
              <a:t>.</a:t>
            </a:r>
            <a:endParaRPr kumimoji="0" lang="en-US" sz="6727" b="0" i="0" u="none" strike="noStrike" kern="1200" cap="none" spc="6" normalizeH="0" baseline="0" noProof="0" dirty="0">
              <a:ln>
                <a:noFill/>
              </a:ln>
              <a:effectLst/>
              <a:uLnTx/>
              <a:uFillTx/>
              <a:latin typeface="Wigrum"/>
              <a:ea typeface="+mn-ea"/>
              <a:cs typeface="+mn-cs"/>
            </a:endParaRPr>
          </a:p>
        </p:txBody>
      </p:sp>
      <p:sp>
        <p:nvSpPr>
          <p:cNvPr id="3" name="Freeform 3">
            <a:extLst>
              <a:ext uri="{C183D7F6-B498-43B3-948B-1728B52AA6E4}">
                <adec:decorative xmlns:adec="http://schemas.microsoft.com/office/drawing/2017/decorative" val="1"/>
              </a:ext>
            </a:extLst>
          </p:cNvPr>
          <p:cNvSpPr/>
          <p:nvPr/>
        </p:nvSpPr>
        <p:spPr>
          <a:xfrm>
            <a:off x="14935200" y="-66675"/>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5"/>
            <a:stretch>
              <a:fillRect/>
            </a:stretch>
          </a:blipFill>
        </p:spPr>
        <p:txBody>
          <a:bodyPr/>
          <a:lstStyle/>
          <a:p>
            <a:endParaRPr lang="fi-FI"/>
          </a:p>
        </p:txBody>
      </p:sp>
      <p:sp>
        <p:nvSpPr>
          <p:cNvPr id="4" name="Freeform 4">
            <a:extLst>
              <a:ext uri="{C183D7F6-B498-43B3-948B-1728B52AA6E4}">
                <adec:decorative xmlns:adec="http://schemas.microsoft.com/office/drawing/2017/decorative" val="1"/>
              </a:ext>
            </a:extLst>
          </p:cNvPr>
          <p:cNvSpPr/>
          <p:nvPr/>
        </p:nvSpPr>
        <p:spPr>
          <a:xfrm>
            <a:off x="1028700" y="7981427"/>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6"/>
            <a:stretch>
              <a:fillRect/>
            </a:stretch>
          </a:blipFill>
        </p:spPr>
        <p:txBody>
          <a:bodyPr/>
          <a:lstStyle/>
          <a:p>
            <a:endParaRPr lang="fi-FI"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727E1C7-DC95-57C3-3205-290713D6EEBA}"/>
              </a:ext>
            </a:extLst>
          </p:cNvPr>
          <p:cNvSpPr>
            <a:spLocks noGrp="1"/>
          </p:cNvSpPr>
          <p:nvPr>
            <p:ph type="title"/>
          </p:nvPr>
        </p:nvSpPr>
        <p:spPr>
          <a:xfrm>
            <a:off x="869373" y="233743"/>
            <a:ext cx="15773400" cy="1988345"/>
          </a:xfrm>
        </p:spPr>
        <p:txBody>
          <a:bodyPr anchor="ctr">
            <a:normAutofit/>
          </a:bodyPr>
          <a:lstStyle/>
          <a:p>
            <a:r>
              <a:rPr lang="fi-FI" b="0">
                <a:solidFill>
                  <a:schemeClr val="accent1"/>
                </a:solidFill>
              </a:rPr>
              <a:t>Yhden vai kahden kokouksen malli?</a:t>
            </a:r>
          </a:p>
        </p:txBody>
      </p:sp>
      <p:sp>
        <p:nvSpPr>
          <p:cNvPr id="2" name="Tekstin paikkamerkki 1">
            <a:extLst>
              <a:ext uri="{FF2B5EF4-FFF2-40B4-BE49-F238E27FC236}">
                <a16:creationId xmlns:a16="http://schemas.microsoft.com/office/drawing/2014/main" id="{916CA177-9545-1721-B5F0-02FC9341C30C}"/>
              </a:ext>
            </a:extLst>
          </p:cNvPr>
          <p:cNvSpPr>
            <a:spLocks noGrp="1"/>
          </p:cNvSpPr>
          <p:nvPr>
            <p:ph sz="half" idx="2"/>
          </p:nvPr>
        </p:nvSpPr>
        <p:spPr>
          <a:xfrm>
            <a:off x="8231351" y="1989210"/>
            <a:ext cx="9529011" cy="7460708"/>
          </a:xfrm>
        </p:spPr>
        <p:txBody>
          <a:bodyPr vert="horz" lIns="137160" tIns="68580" rIns="137160" bIns="68580" rtlCol="0">
            <a:normAutofit/>
          </a:bodyPr>
          <a:lstStyle/>
          <a:p>
            <a:pPr marL="685800" indent="-685800">
              <a:buFont typeface="Arial" panose="020B0604020202020204" pitchFamily="34" charset="0"/>
              <a:buChar char="•"/>
            </a:pPr>
            <a:r>
              <a:rPr lang="fi-FI" sz="3000"/>
              <a:t>Yhdistyksen säännöt määräävät, noudattaako yhdistys yhden vai kahden kokouksen mallia ja milloin sääntömääräiset kokoukset pidetään.</a:t>
            </a:r>
          </a:p>
          <a:p>
            <a:pPr marL="685800" indent="-685800">
              <a:buFont typeface="Arial" panose="020B0604020202020204" pitchFamily="34" charset="0"/>
              <a:buChar char="•"/>
            </a:pPr>
            <a:r>
              <a:rPr lang="fi-FI" sz="3000"/>
              <a:t>Jos yhdistyksellä on käytössä kahden kokouksen malli, silloin pidetään </a:t>
            </a:r>
          </a:p>
          <a:p>
            <a:pPr marL="1714500" lvl="1" indent="-685800"/>
            <a:r>
              <a:rPr lang="fi-FI" sz="3000"/>
              <a:t>kevätkokous (yleensä maalis-toukokuussa) ja </a:t>
            </a:r>
          </a:p>
          <a:p>
            <a:pPr marL="1714500" lvl="1" indent="-685800"/>
            <a:r>
              <a:rPr lang="fi-FI" sz="3000"/>
              <a:t>syyskokous (yleensä loka-marraskuussa)</a:t>
            </a:r>
          </a:p>
          <a:p>
            <a:pPr marL="685800" indent="-685800">
              <a:buFont typeface="Arial" panose="020B0604020202020204" pitchFamily="34" charset="0"/>
              <a:buChar char="•"/>
            </a:pPr>
            <a:r>
              <a:rPr lang="fi-FI" sz="3000"/>
              <a:t>Yhden vuosikokouksen mallissa kaikki sääntömääräiset asiat päätetään  samassa vuosikokouksessa.</a:t>
            </a:r>
          </a:p>
          <a:p>
            <a:endParaRPr lang="fi-FI" sz="2700"/>
          </a:p>
          <a:p>
            <a:endParaRPr lang="fi-FI" sz="2700"/>
          </a:p>
        </p:txBody>
      </p:sp>
      <p:pic>
        <p:nvPicPr>
          <p:cNvPr id="6" name="Kuva 5">
            <a:extLst>
              <a:ext uri="{FF2B5EF4-FFF2-40B4-BE49-F238E27FC236}">
                <a16:creationId xmlns:a16="http://schemas.microsoft.com/office/drawing/2014/main" id="{0B1B0A00-DF93-797F-167B-2447C26614A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4" y="2278604"/>
            <a:ext cx="7992888" cy="7992888"/>
          </a:xfrm>
          <a:prstGeom prst="rect">
            <a:avLst/>
          </a:prstGeom>
        </p:spPr>
      </p:pic>
      <p:sp>
        <p:nvSpPr>
          <p:cNvPr id="7" name="Tekstiruutu 6">
            <a:extLst>
              <a:ext uri="{FF2B5EF4-FFF2-40B4-BE49-F238E27FC236}">
                <a16:creationId xmlns:a16="http://schemas.microsoft.com/office/drawing/2014/main" id="{AF4BB39C-4477-F72F-997E-AFE944AAE1DF}"/>
              </a:ext>
            </a:extLst>
          </p:cNvPr>
          <p:cNvSpPr txBox="1"/>
          <p:nvPr/>
        </p:nvSpPr>
        <p:spPr>
          <a:xfrm>
            <a:off x="3167336" y="5719564"/>
            <a:ext cx="2520280" cy="707886"/>
          </a:xfrm>
          <a:prstGeom prst="rect">
            <a:avLst/>
          </a:prstGeom>
          <a:noFill/>
        </p:spPr>
        <p:txBody>
          <a:bodyPr wrap="square" rtlCol="0">
            <a:spAutoFit/>
          </a:bodyPr>
          <a:lstStyle/>
          <a:p>
            <a:r>
              <a:rPr lang="fi-FI" sz="2000" b="1"/>
              <a:t>Yksi vai kaksi kokousta?</a:t>
            </a:r>
          </a:p>
        </p:txBody>
      </p:sp>
    </p:spTree>
    <p:extLst>
      <p:ext uri="{BB962C8B-B14F-4D97-AF65-F5344CB8AC3E}">
        <p14:creationId xmlns:p14="http://schemas.microsoft.com/office/powerpoint/2010/main" val="2664660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A7DFEBB-8D62-FD60-D60A-A9664FF3080D}"/>
              </a:ext>
            </a:extLst>
          </p:cNvPr>
          <p:cNvSpPr>
            <a:spLocks noGrp="1"/>
          </p:cNvSpPr>
          <p:nvPr>
            <p:ph type="title"/>
          </p:nvPr>
        </p:nvSpPr>
        <p:spPr/>
        <p:txBody>
          <a:bodyPr>
            <a:normAutofit/>
          </a:bodyPr>
          <a:lstStyle/>
          <a:p>
            <a:br>
              <a:rPr lang="fi-FI" sz="3200"/>
            </a:br>
            <a:r>
              <a:rPr lang="fi-FI" sz="3200"/>
              <a:t>´</a:t>
            </a:r>
            <a:br>
              <a:rPr lang="fi-FI" sz="3200"/>
            </a:br>
            <a:endParaRPr lang="fi-FI" sz="3200"/>
          </a:p>
        </p:txBody>
      </p:sp>
      <p:sp>
        <p:nvSpPr>
          <p:cNvPr id="3" name="Sisällön paikkamerkki 2">
            <a:extLst>
              <a:ext uri="{FF2B5EF4-FFF2-40B4-BE49-F238E27FC236}">
                <a16:creationId xmlns:a16="http://schemas.microsoft.com/office/drawing/2014/main" id="{414CAE86-0BCA-0155-A6A5-4C528176D428}"/>
              </a:ext>
            </a:extLst>
          </p:cNvPr>
          <p:cNvSpPr>
            <a:spLocks noGrp="1"/>
          </p:cNvSpPr>
          <p:nvPr>
            <p:ph idx="1"/>
          </p:nvPr>
        </p:nvSpPr>
        <p:spPr>
          <a:xfrm>
            <a:off x="1257300" y="2332833"/>
            <a:ext cx="15773400" cy="6527007"/>
          </a:xfrm>
        </p:spPr>
        <p:txBody>
          <a:bodyPr>
            <a:normAutofit fontScale="62500" lnSpcReduction="20000"/>
          </a:bodyPr>
          <a:lstStyle/>
          <a:p>
            <a:r>
              <a:rPr lang="fi-FI" sz="4400" b="1"/>
              <a:t>Kahden kokouksen mallissa syyskokouksessa yleisesti käsitellään seuraavat asiat:</a:t>
            </a:r>
            <a:endParaRPr lang="fi-FI" b="1"/>
          </a:p>
          <a:p>
            <a:endParaRPr lang="fi-FI"/>
          </a:p>
          <a:p>
            <a:pPr marL="571500" indent="-571500">
              <a:buFont typeface="Arial" panose="020B0604020202020204" pitchFamily="34" charset="0"/>
              <a:buChar char="•"/>
            </a:pPr>
            <a:r>
              <a:rPr lang="fi-FI"/>
              <a:t>valitaan kokouksen puheenjohtaja, sihteeri, pöytäkirjantarkastajat ja ääntenlaskijat</a:t>
            </a:r>
          </a:p>
          <a:p>
            <a:pPr marL="571500" indent="-571500">
              <a:buFont typeface="Arial" panose="020B0604020202020204" pitchFamily="34" charset="0"/>
              <a:buChar char="•"/>
            </a:pPr>
            <a:r>
              <a:rPr lang="fi-FI"/>
              <a:t>todetaan kokouksen osanottajat, laillisuus ja päätösvaltaisuus</a:t>
            </a:r>
          </a:p>
          <a:p>
            <a:pPr marL="571500" indent="-571500">
              <a:buFont typeface="Arial" panose="020B0604020202020204" pitchFamily="34" charset="0"/>
              <a:buChar char="•"/>
            </a:pPr>
            <a:r>
              <a:rPr lang="fi-FI"/>
              <a:t>vahvistetaan kokouksen työjärjestys</a:t>
            </a:r>
          </a:p>
          <a:p>
            <a:pPr marL="571500" lvl="0" indent="-571500">
              <a:buFont typeface="Arial" panose="020B0604020202020204" pitchFamily="34" charset="0"/>
              <a:buChar char="•"/>
            </a:pPr>
            <a:r>
              <a:rPr lang="fi-FI"/>
              <a:t>päätetään hallituksen puheenjohtajan, hallituksen jäsenten sekä toiminnantarkastajien palkkioista</a:t>
            </a:r>
          </a:p>
          <a:p>
            <a:pPr marL="571500" lvl="0" indent="-571500">
              <a:buFont typeface="Arial" panose="020B0604020202020204" pitchFamily="34" charset="0"/>
              <a:buChar char="•"/>
            </a:pPr>
            <a:r>
              <a:rPr lang="fi-FI"/>
              <a:t>päätetään jäsenmaksuista</a:t>
            </a:r>
          </a:p>
          <a:p>
            <a:pPr marL="571500" indent="-571500">
              <a:buFont typeface="Arial" panose="020B0604020202020204" pitchFamily="34" charset="0"/>
              <a:buChar char="•"/>
            </a:pPr>
            <a:r>
              <a:rPr lang="fi-FI"/>
              <a:t>käsitellään ja vahvistetaan toimintasuunnitelma ja talousarvio seuraavalle vuodelle</a:t>
            </a:r>
            <a:endParaRPr lang="fi-FI" b="1"/>
          </a:p>
          <a:p>
            <a:pPr marL="571500" indent="-571500">
              <a:buFont typeface="Arial" panose="020B0604020202020204" pitchFamily="34" charset="0"/>
              <a:buChar char="•"/>
            </a:pPr>
            <a:r>
              <a:rPr lang="fi-FI"/>
              <a:t>valitaan hallituksen puheenjohtaja</a:t>
            </a:r>
            <a:endParaRPr lang="fi-FI" b="1"/>
          </a:p>
          <a:p>
            <a:pPr marL="571500" indent="-571500">
              <a:buFont typeface="Arial" panose="020B0604020202020204" pitchFamily="34" charset="0"/>
              <a:buChar char="•"/>
            </a:pPr>
            <a:r>
              <a:rPr lang="fi-FI"/>
              <a:t>valitaan hallituksen jäsenet ja varajäsenet</a:t>
            </a:r>
            <a:endParaRPr lang="fi-FI" b="1"/>
          </a:p>
          <a:p>
            <a:pPr marL="571500" indent="-571500">
              <a:buFont typeface="Arial" panose="020B0604020202020204" pitchFamily="34" charset="0"/>
              <a:buChar char="•"/>
            </a:pPr>
            <a:r>
              <a:rPr lang="fi-FI"/>
              <a:t>valitaan toiminnantarkastaja ja varatoiminnantarkastaja</a:t>
            </a:r>
            <a:endParaRPr lang="fi-FI" b="1"/>
          </a:p>
          <a:p>
            <a:pPr marL="571500" indent="-571500">
              <a:buFont typeface="Arial" panose="020B0604020202020204" pitchFamily="34" charset="0"/>
              <a:buChar char="•"/>
            </a:pPr>
            <a:r>
              <a:rPr lang="fi-FI"/>
              <a:t>käsitellään aloitteet ja hallituksen/johtokunnan/toimikunnan niistä antamat lausunnot</a:t>
            </a:r>
          </a:p>
          <a:p>
            <a:endParaRPr lang="fi-FI"/>
          </a:p>
        </p:txBody>
      </p:sp>
      <p:sp>
        <p:nvSpPr>
          <p:cNvPr id="4" name="Otsikko 1">
            <a:extLst>
              <a:ext uri="{FF2B5EF4-FFF2-40B4-BE49-F238E27FC236}">
                <a16:creationId xmlns:a16="http://schemas.microsoft.com/office/drawing/2014/main" id="{2F94B640-401B-5460-1095-82FC31BED3AB}"/>
              </a:ext>
            </a:extLst>
          </p:cNvPr>
          <p:cNvSpPr txBox="1">
            <a:spLocks/>
          </p:cNvSpPr>
          <p:nvPr/>
        </p:nvSpPr>
        <p:spPr>
          <a:xfrm>
            <a:off x="1257300" y="547688"/>
            <a:ext cx="7131789" cy="1573508"/>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b="1" kern="1200">
                <a:solidFill>
                  <a:schemeClr val="tx1"/>
                </a:solidFill>
                <a:latin typeface="+mj-lt"/>
                <a:ea typeface="+mj-ea"/>
                <a:cs typeface="+mj-cs"/>
              </a:defRPr>
            </a:lvl1pPr>
          </a:lstStyle>
          <a:p>
            <a:pPr marL="0" marR="0" lvl="0" indent="0" algn="l" defTabSz="1371600" rtl="0" eaLnBrk="1" fontAlgn="auto" latinLnBrk="0" hangingPunct="1">
              <a:lnSpc>
                <a:spcPct val="90000"/>
              </a:lnSpc>
              <a:spcBef>
                <a:spcPct val="0"/>
              </a:spcBef>
              <a:spcAft>
                <a:spcPts val="0"/>
              </a:spcAft>
              <a:buClrTx/>
              <a:buSzTx/>
              <a:buFontTx/>
              <a:buNone/>
              <a:tabLst/>
              <a:defRPr/>
            </a:pPr>
            <a:r>
              <a:rPr kumimoji="0" lang="fi-FI" sz="6600" b="0" i="0" u="none" strike="noStrike" kern="1200" cap="none" spc="0" normalizeH="0" baseline="0" noProof="0">
                <a:ln>
                  <a:noFill/>
                </a:ln>
                <a:solidFill>
                  <a:srgbClr val="1A4554"/>
                </a:solidFill>
                <a:effectLst/>
                <a:uLnTx/>
                <a:uFillTx/>
                <a:latin typeface="Century Gothic"/>
                <a:ea typeface="+mj-ea"/>
                <a:cs typeface="+mj-cs"/>
              </a:rPr>
              <a:t>Syyskokous</a:t>
            </a:r>
          </a:p>
        </p:txBody>
      </p:sp>
      <p:pic>
        <p:nvPicPr>
          <p:cNvPr id="5" name="Kuva 4" descr="Kuva, joka sisältää kohteen logo&#10;&#10;Kuvaus luotu automaattisesti">
            <a:extLst>
              <a:ext uri="{FF2B5EF4-FFF2-40B4-BE49-F238E27FC236}">
                <a16:creationId xmlns:a16="http://schemas.microsoft.com/office/drawing/2014/main" id="{60578162-72A0-1EC2-623E-BC638D9B4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01621" y="-5339"/>
            <a:ext cx="2126535" cy="2126535"/>
          </a:xfrm>
          <a:prstGeom prst="rect">
            <a:avLst/>
          </a:prstGeom>
        </p:spPr>
      </p:pic>
      <p:pic>
        <p:nvPicPr>
          <p:cNvPr id="6" name="Kuva 5" descr="Kuva, joka sisältää kohteen taide, piirros, luonnos, luovuus&#10;&#10;Kuvaus luotu automaattisesti">
            <a:extLst>
              <a:ext uri="{FF2B5EF4-FFF2-40B4-BE49-F238E27FC236}">
                <a16:creationId xmlns:a16="http://schemas.microsoft.com/office/drawing/2014/main" id="{A04E48B9-4071-663F-C82F-3E5DCC439D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64888" y="106121"/>
            <a:ext cx="2372988" cy="2642078"/>
          </a:xfrm>
          <a:prstGeom prst="rect">
            <a:avLst/>
          </a:prstGeom>
        </p:spPr>
      </p:pic>
    </p:spTree>
    <p:extLst>
      <p:ext uri="{BB962C8B-B14F-4D97-AF65-F5344CB8AC3E}">
        <p14:creationId xmlns:p14="http://schemas.microsoft.com/office/powerpoint/2010/main" val="2224341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50539-991D-7FEA-F59A-D00E09EE53DA}"/>
            </a:ext>
          </a:extLst>
        </p:cNvPr>
        <p:cNvGrpSpPr/>
        <p:nvPr/>
      </p:nvGrpSpPr>
      <p:grpSpPr>
        <a:xfrm>
          <a:off x="0" y="0"/>
          <a:ext cx="0" cy="0"/>
          <a:chOff x="0" y="0"/>
          <a:chExt cx="0" cy="0"/>
        </a:xfrm>
      </p:grpSpPr>
      <p:sp>
        <p:nvSpPr>
          <p:cNvPr id="4" name="Otsikko 3">
            <a:extLst>
              <a:ext uri="{FF2B5EF4-FFF2-40B4-BE49-F238E27FC236}">
                <a16:creationId xmlns:a16="http://schemas.microsoft.com/office/drawing/2014/main" id="{2507763F-3E06-1FF5-C747-D22470C10A5E}"/>
              </a:ext>
            </a:extLst>
          </p:cNvPr>
          <p:cNvSpPr>
            <a:spLocks noGrp="1"/>
          </p:cNvSpPr>
          <p:nvPr>
            <p:ph type="title"/>
          </p:nvPr>
        </p:nvSpPr>
        <p:spPr>
          <a:xfrm>
            <a:off x="1257300" y="547688"/>
            <a:ext cx="15773400" cy="887708"/>
          </a:xfrm>
        </p:spPr>
        <p:txBody>
          <a:bodyPr anchor="ctr">
            <a:normAutofit fontScale="90000"/>
          </a:bodyPr>
          <a:lstStyle/>
          <a:p>
            <a:r>
              <a:rPr lang="fi-FI" b="0">
                <a:solidFill>
                  <a:schemeClr val="accent1"/>
                </a:solidFill>
              </a:rPr>
              <a:t>Yksi vuosikokous</a:t>
            </a:r>
          </a:p>
        </p:txBody>
      </p:sp>
      <p:pic>
        <p:nvPicPr>
          <p:cNvPr id="8" name="Kuva 7" descr="Kuva, joka sisältää kohteen logo&#10;&#10;Kuvaus luotu automaattisesti">
            <a:extLst>
              <a:ext uri="{FF2B5EF4-FFF2-40B4-BE49-F238E27FC236}">
                <a16:creationId xmlns:a16="http://schemas.microsoft.com/office/drawing/2014/main" id="{75A4478A-7C60-4839-009E-A485F6192E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409" y="6993467"/>
            <a:ext cx="3541322" cy="3541322"/>
          </a:xfrm>
          <a:prstGeom prst="rect">
            <a:avLst/>
          </a:prstGeom>
        </p:spPr>
      </p:pic>
      <p:sp>
        <p:nvSpPr>
          <p:cNvPr id="3" name="Sisällön paikkamerkki 2">
            <a:extLst>
              <a:ext uri="{FF2B5EF4-FFF2-40B4-BE49-F238E27FC236}">
                <a16:creationId xmlns:a16="http://schemas.microsoft.com/office/drawing/2014/main" id="{52B84F9D-A692-0C7E-5897-66984F6BC2E5}"/>
              </a:ext>
            </a:extLst>
          </p:cNvPr>
          <p:cNvSpPr>
            <a:spLocks noGrp="1"/>
          </p:cNvSpPr>
          <p:nvPr>
            <p:ph idx="1"/>
          </p:nvPr>
        </p:nvSpPr>
        <p:spPr>
          <a:xfrm>
            <a:off x="1257300" y="1727597"/>
            <a:ext cx="16607367" cy="7416403"/>
          </a:xfrm>
        </p:spPr>
        <p:txBody>
          <a:bodyPr>
            <a:normAutofit fontScale="40000" lnSpcReduction="20000"/>
          </a:bodyPr>
          <a:lstStyle/>
          <a:p>
            <a:r>
              <a:rPr lang="fi-FI" sz="8400"/>
              <a:t>Yhden vuosikokouksen mallissa vuosikokouksessa käsitellään yleisesti seuraavat asiat</a:t>
            </a:r>
          </a:p>
          <a:p>
            <a:endParaRPr lang="fi-FI"/>
          </a:p>
          <a:p>
            <a:pPr marL="571500" lvl="0" indent="-571500">
              <a:buFont typeface="Arial" panose="020B0604020202020204" pitchFamily="34" charset="0"/>
              <a:buChar char="•"/>
            </a:pPr>
            <a:r>
              <a:rPr lang="fi-FI" sz="5000"/>
              <a:t>valitaan kokouksen puheenjohtaja, sihteeri, pöytäkirjan tarkastajat ja ääntenlaskijat,</a:t>
            </a:r>
            <a:endParaRPr lang="en-US" sz="5000"/>
          </a:p>
          <a:p>
            <a:pPr marL="571500" lvl="0" indent="-571500">
              <a:buFont typeface="Arial" panose="020B0604020202020204" pitchFamily="34" charset="0"/>
              <a:buChar char="•"/>
            </a:pPr>
            <a:r>
              <a:rPr lang="fi-FI" sz="5000"/>
              <a:t>todetaan kokouksen osanottajat, laillisuus ja päätösvaltaisuus,</a:t>
            </a:r>
            <a:endParaRPr lang="en-US" sz="5000"/>
          </a:p>
          <a:p>
            <a:pPr marL="571500" lvl="0" indent="-571500">
              <a:buFont typeface="Arial" panose="020B0604020202020204" pitchFamily="34" charset="0"/>
              <a:buChar char="•"/>
            </a:pPr>
            <a:r>
              <a:rPr lang="fi-FI" sz="5000"/>
              <a:t>vahvistetaan kokouksen työjärjestys,</a:t>
            </a:r>
            <a:endParaRPr lang="en-US" sz="5000"/>
          </a:p>
          <a:p>
            <a:pPr marL="571500" lvl="0" indent="-571500">
              <a:buFont typeface="Arial" panose="020B0604020202020204" pitchFamily="34" charset="0"/>
              <a:buChar char="•"/>
            </a:pPr>
            <a:r>
              <a:rPr lang="fi-FI" sz="5000"/>
              <a:t>käsitellään toimintakertomus edelliseltä toimintavuodelta</a:t>
            </a:r>
            <a:endParaRPr lang="en-US" sz="5000"/>
          </a:p>
          <a:p>
            <a:pPr marL="571500" lvl="0" indent="-571500">
              <a:buFont typeface="Arial" panose="020B0604020202020204" pitchFamily="34" charset="0"/>
              <a:buChar char="•"/>
            </a:pPr>
            <a:r>
              <a:rPr lang="fi-FI" sz="5000"/>
              <a:t>käsitellään tilinpäätös ja toiminnantarkastajien lausunto sekä vahvistetaan tilinpäätös</a:t>
            </a:r>
            <a:endParaRPr lang="en-US" sz="5000"/>
          </a:p>
          <a:p>
            <a:pPr marL="571500" lvl="0" indent="-571500">
              <a:buFont typeface="Arial" panose="020B0604020202020204" pitchFamily="34" charset="0"/>
              <a:buChar char="•"/>
            </a:pPr>
            <a:r>
              <a:rPr lang="fi-FI" sz="5000"/>
              <a:t>päätetään vastuuvapauden myöntämisestä hallitukselle/johtokunnalle sekä muille vastuuvelvollisille</a:t>
            </a:r>
            <a:endParaRPr lang="en-US" sz="5000"/>
          </a:p>
          <a:p>
            <a:pPr marL="571500" lvl="0" indent="-571500">
              <a:buFont typeface="Arial" panose="020B0604020202020204" pitchFamily="34" charset="0"/>
              <a:buChar char="•"/>
            </a:pPr>
            <a:r>
              <a:rPr lang="fi-FI" sz="5000"/>
              <a:t>käsitellään toimintasuunnitelma</a:t>
            </a:r>
            <a:endParaRPr lang="en-US" sz="5000"/>
          </a:p>
          <a:p>
            <a:pPr marL="571500" lvl="0" indent="-571500">
              <a:buFont typeface="Arial" panose="020B0604020202020204" pitchFamily="34" charset="0"/>
              <a:buChar char="•"/>
            </a:pPr>
            <a:r>
              <a:rPr lang="fi-FI" sz="5000"/>
              <a:t>päätetään hallituksen jäsenten ja  toiminnantarkastajien palkkioista</a:t>
            </a:r>
            <a:endParaRPr lang="en-US" sz="5000"/>
          </a:p>
          <a:p>
            <a:pPr marL="571500" lvl="0" indent="-571500">
              <a:buFont typeface="Arial" panose="020B0604020202020204" pitchFamily="34" charset="0"/>
              <a:buChar char="•"/>
            </a:pPr>
            <a:r>
              <a:rPr lang="fi-FI" sz="5000"/>
              <a:t>määrätään varsinaisten ja kannattavien jäsenten jäsenmaksujen suuruus ja käsitellään talousarvio</a:t>
            </a:r>
            <a:endParaRPr lang="en-US" sz="5000"/>
          </a:p>
          <a:p>
            <a:pPr marL="571500" lvl="0" indent="-571500">
              <a:buFont typeface="Arial" panose="020B0604020202020204" pitchFamily="34" charset="0"/>
              <a:buChar char="•"/>
            </a:pPr>
            <a:r>
              <a:rPr lang="fi-FI" sz="5000"/>
              <a:t>valitaan yksi tai kaksi toiminnantarkastajaa (yhdelle myös varatoiminnantarkastaja)</a:t>
            </a:r>
            <a:endParaRPr lang="en-US" sz="5000"/>
          </a:p>
          <a:p>
            <a:pPr marL="571500" lvl="0" indent="-571500">
              <a:buFont typeface="Arial" panose="020B0604020202020204" pitchFamily="34" charset="0"/>
              <a:buChar char="•"/>
            </a:pPr>
            <a:r>
              <a:rPr lang="fi-FI" sz="5000"/>
              <a:t>valitaan hallituksen/johtokunnan puheenjohtaja</a:t>
            </a:r>
            <a:endParaRPr lang="en-US" sz="5000"/>
          </a:p>
          <a:p>
            <a:pPr marL="571500" lvl="0" indent="-571500">
              <a:buFont typeface="Arial" panose="020B0604020202020204" pitchFamily="34" charset="0"/>
              <a:buChar char="•"/>
            </a:pPr>
            <a:r>
              <a:rPr lang="fi-FI" sz="5000"/>
              <a:t>valitaan hallituksen/johtokunnan muut jäsenet</a:t>
            </a:r>
            <a:endParaRPr lang="en-US" sz="5000"/>
          </a:p>
          <a:p>
            <a:pPr marL="571500" lvl="0" indent="-571500">
              <a:buFont typeface="Arial" panose="020B0604020202020204" pitchFamily="34" charset="0"/>
              <a:buChar char="•"/>
            </a:pPr>
            <a:r>
              <a:rPr lang="fi-FI" sz="5000"/>
              <a:t>käsitellään aloitteet ja hallituksen/johtokunnan/toimikunnan niistä antamat lausunnot</a:t>
            </a:r>
            <a:endParaRPr lang="en-US" sz="5000"/>
          </a:p>
          <a:p>
            <a:pPr marL="571500" lvl="0" indent="-571500">
              <a:buFont typeface="Arial" panose="020B0604020202020204" pitchFamily="34" charset="0"/>
              <a:buChar char="•"/>
            </a:pPr>
            <a:r>
              <a:rPr lang="fi-FI" sz="5000"/>
              <a:t>valitaan yhdistyksen edustajat ja varaedustajat kokouksiin, joihin yhdistyksellä on oikeus nimetä edustajansa</a:t>
            </a:r>
            <a:endParaRPr lang="en-US" sz="5000"/>
          </a:p>
          <a:p>
            <a:endParaRPr lang="fi-FI"/>
          </a:p>
          <a:p>
            <a:endParaRPr lang="fi-FI"/>
          </a:p>
        </p:txBody>
      </p:sp>
    </p:spTree>
    <p:extLst>
      <p:ext uri="{BB962C8B-B14F-4D97-AF65-F5344CB8AC3E}">
        <p14:creationId xmlns:p14="http://schemas.microsoft.com/office/powerpoint/2010/main" val="392581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1C317A7-1A85-47A4-8A71-4EE164123E0D}"/>
              </a:ext>
            </a:extLst>
          </p:cNvPr>
          <p:cNvSpPr>
            <a:spLocks noGrp="1"/>
          </p:cNvSpPr>
          <p:nvPr>
            <p:ph type="title"/>
          </p:nvPr>
        </p:nvSpPr>
        <p:spPr>
          <a:xfrm>
            <a:off x="1257300" y="339938"/>
            <a:ext cx="15773400" cy="1988345"/>
          </a:xfrm>
        </p:spPr>
        <p:txBody>
          <a:bodyPr>
            <a:normAutofit/>
          </a:bodyPr>
          <a:lstStyle/>
          <a:p>
            <a:r>
              <a:rPr lang="fi-FI" sz="4800" b="0" dirty="0"/>
              <a:t>Yhdistyksen kokous vs. hallituksen kokous</a:t>
            </a:r>
          </a:p>
        </p:txBody>
      </p:sp>
      <p:graphicFrame>
        <p:nvGraphicFramePr>
          <p:cNvPr id="4" name="Sisällön paikkamerkki 3">
            <a:extLst>
              <a:ext uri="{FF2B5EF4-FFF2-40B4-BE49-F238E27FC236}">
                <a16:creationId xmlns:a16="http://schemas.microsoft.com/office/drawing/2014/main" id="{54717185-592F-4381-B990-A2FF2F1EE9C5}"/>
              </a:ext>
            </a:extLst>
          </p:cNvPr>
          <p:cNvGraphicFramePr>
            <a:graphicFrameLocks noGrp="1"/>
          </p:cNvGraphicFramePr>
          <p:nvPr>
            <p:ph idx="1"/>
          </p:nvPr>
        </p:nvGraphicFramePr>
        <p:xfrm>
          <a:off x="2858883" y="2073095"/>
          <a:ext cx="12152761" cy="7281468"/>
        </p:xfrm>
        <a:graphic>
          <a:graphicData uri="http://schemas.openxmlformats.org/drawingml/2006/table">
            <a:tbl>
              <a:tblPr firstRow="1" firstCol="1" bandRow="1">
                <a:tableStyleId>{5C22544A-7EE6-4342-B048-85BDC9FD1C3A}</a:tableStyleId>
              </a:tblPr>
              <a:tblGrid>
                <a:gridCol w="2308278">
                  <a:extLst>
                    <a:ext uri="{9D8B030D-6E8A-4147-A177-3AD203B41FA5}">
                      <a16:colId xmlns:a16="http://schemas.microsoft.com/office/drawing/2014/main" val="2246601007"/>
                    </a:ext>
                  </a:extLst>
                </a:gridCol>
                <a:gridCol w="5111558">
                  <a:extLst>
                    <a:ext uri="{9D8B030D-6E8A-4147-A177-3AD203B41FA5}">
                      <a16:colId xmlns:a16="http://schemas.microsoft.com/office/drawing/2014/main" val="3492893318"/>
                    </a:ext>
                  </a:extLst>
                </a:gridCol>
                <a:gridCol w="4732925">
                  <a:extLst>
                    <a:ext uri="{9D8B030D-6E8A-4147-A177-3AD203B41FA5}">
                      <a16:colId xmlns:a16="http://schemas.microsoft.com/office/drawing/2014/main" val="138669489"/>
                    </a:ext>
                  </a:extLst>
                </a:gridCol>
              </a:tblGrid>
              <a:tr h="661035">
                <a:tc>
                  <a:txBody>
                    <a:bodyPr/>
                    <a:lstStyle/>
                    <a:p>
                      <a:pPr>
                        <a:lnSpc>
                          <a:spcPct val="115000"/>
                        </a:lnSpc>
                        <a:spcAft>
                          <a:spcPts val="1000"/>
                        </a:spcAft>
                      </a:pPr>
                      <a:r>
                        <a:rPr lang="fi-FI" sz="2000">
                          <a:effectLst/>
                        </a:rPr>
                        <a:t>Kokouksen asialista</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2000" dirty="0">
                          <a:effectLst/>
                        </a:rPr>
                        <a:t>Yhdistyksen kokous</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2000" dirty="0">
                          <a:effectLst/>
                        </a:rPr>
                        <a:t>Hallituksen kokous</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064414196"/>
                  </a:ext>
                </a:extLst>
              </a:tr>
              <a:tr h="248196">
                <a:tc>
                  <a:txBody>
                    <a:bodyPr/>
                    <a:lstStyle/>
                    <a:p>
                      <a:pPr marL="0" lvl="0" indent="0">
                        <a:lnSpc>
                          <a:spcPct val="115000"/>
                        </a:lnSpc>
                        <a:spcAft>
                          <a:spcPts val="1000"/>
                        </a:spcAft>
                        <a:buFont typeface="+mj-lt"/>
                        <a:buNone/>
                      </a:pPr>
                      <a:r>
                        <a:rPr lang="fi-FI" sz="1500" dirty="0">
                          <a:effectLst/>
                        </a:rPr>
                        <a:t>1. kokouksen avaus</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 </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 </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313774157"/>
                  </a:ext>
                </a:extLst>
              </a:tr>
              <a:tr h="1037940">
                <a:tc>
                  <a:txBody>
                    <a:bodyPr/>
                    <a:lstStyle/>
                    <a:p>
                      <a:pPr marL="0" lvl="0" indent="0">
                        <a:lnSpc>
                          <a:spcPct val="115000"/>
                        </a:lnSpc>
                        <a:spcAft>
                          <a:spcPts val="1000"/>
                        </a:spcAft>
                        <a:buFont typeface="+mj-lt"/>
                        <a:buNone/>
                      </a:pPr>
                      <a:r>
                        <a:rPr lang="fi-FI" sz="1500" dirty="0">
                          <a:effectLst/>
                        </a:rPr>
                        <a:t>2. kokouksen laillisuus ja päätöksenvaltaisuus</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Kokous on laillinen, kun kokous on kutsuttu koolle yhdistyksen sääntöjen mukaan. Kokous on päätösvaltainen, kun paikalla on yksikin jäsen.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Kokous on laillinen, kun hallituksen jäsenet ovat saaneet tiedon kokouksesta riittävän aikaisin (ei ole erikseen määrättyä aikaa). Kokous on päätösvaltainen, kun paikalla on enemmän kuin puolet hallituksen jäsenistä, elleivät yhdistyksen säännöt määrää muuta.</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343864804"/>
                  </a:ext>
                </a:extLst>
              </a:tr>
              <a:tr h="1039160">
                <a:tc>
                  <a:txBody>
                    <a:bodyPr/>
                    <a:lstStyle/>
                    <a:p>
                      <a:pPr marL="0" lvl="0" indent="0">
                        <a:lnSpc>
                          <a:spcPct val="115000"/>
                        </a:lnSpc>
                        <a:spcAft>
                          <a:spcPts val="1000"/>
                        </a:spcAft>
                        <a:buFont typeface="+mj-lt"/>
                        <a:buNone/>
                      </a:pPr>
                      <a:r>
                        <a:rPr lang="fi-FI" sz="1500" dirty="0">
                          <a:effectLst/>
                        </a:rPr>
                        <a:t>3. kokouksen järjestäytyminen; puheenjohtajan ja sihteerin valinta</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Kokouksen avaa yleensä yhdistyksen puheenjohtaja (hallituksen puheenjohtaja). Kokous valitsee riippumattomasti kokouksen puheenjohtajan ja sihteerin. Kokouksen puheenjohtajana ja sihteerinä yleensä toimii joku muu kuin hallituksen jäsen.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Kokouksen puheenjohtajana toimii hallituksen (yhdistyksen) puheenjohtaja ja sihteerinä hallituksen (yhdistyksen) sihteeri.</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205416545"/>
                  </a:ext>
                </a:extLst>
              </a:tr>
              <a:tr h="850190">
                <a:tc>
                  <a:txBody>
                    <a:bodyPr/>
                    <a:lstStyle/>
                    <a:p>
                      <a:pPr marL="0" lvl="0" indent="0">
                        <a:lnSpc>
                          <a:spcPct val="115000"/>
                        </a:lnSpc>
                        <a:spcAft>
                          <a:spcPts val="1000"/>
                        </a:spcAft>
                        <a:buFont typeface="+mj-lt"/>
                        <a:buNone/>
                      </a:pPr>
                      <a:r>
                        <a:rPr lang="fi-FI" sz="1500" dirty="0">
                          <a:effectLst/>
                        </a:rPr>
                        <a:t>4. edellisen kokouksen pöytäkirja</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b="1" dirty="0">
                          <a:effectLst/>
                        </a:rPr>
                        <a:t>Pöytäkirja on julkinen</a:t>
                      </a:r>
                      <a:r>
                        <a:rPr lang="fi-FI" sz="1200" dirty="0">
                          <a:effectLst/>
                        </a:rPr>
                        <a:t>. Pöytäkirjan tarkistavat kokouksen päättämät pöytäkirjan tarkastajat. Pöytäkirja on tarkastettu pöytäkirjantarkastajan allekirjoituksella. Puheenjohtaja ja sihteeri allekirjoittavat aina pöytäkirjan.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Pöytäkirja ei ole julkinen. Pöytäkirja tarkistetaan joko heti kokouksen jälkeen kaikkien allekirjoituksella tai seuraavassa kokouksessa erillisessä kokouksen asiakohdassa. Puheenjohtaja ja sihteeri allekirjoittavat aina pöytäkirjan.</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219869009"/>
                  </a:ext>
                </a:extLst>
              </a:tr>
              <a:tr h="1228440">
                <a:tc>
                  <a:txBody>
                    <a:bodyPr/>
                    <a:lstStyle/>
                    <a:p>
                      <a:pPr marL="0" lvl="0" indent="0">
                        <a:lnSpc>
                          <a:spcPct val="115000"/>
                        </a:lnSpc>
                        <a:spcAft>
                          <a:spcPts val="1000"/>
                        </a:spcAft>
                        <a:buFont typeface="+mj-lt"/>
                        <a:buNone/>
                      </a:pPr>
                      <a:r>
                        <a:rPr lang="fi-FI" sz="1500" dirty="0">
                          <a:effectLst/>
                        </a:rPr>
                        <a:t>5. Esityslistan asiat x kpl</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Yhdistyksen sääntöjen mukaiset asiat ja hallituksen kutsussa mainitut asiat. </a:t>
                      </a:r>
                      <a:r>
                        <a:rPr lang="fi-FI" sz="1200" b="1" dirty="0">
                          <a:effectLst/>
                        </a:rPr>
                        <a:t>Muista kuin etukäteen lähetetyssä esityslistassa olevista asioista ei voida tehdä päätöksiä.</a:t>
                      </a:r>
                      <a:endParaRPr lang="fi-FI"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Ei ole erikseen vaadittua esityslistaa, mitkä kokouksen tulisi käsitellä. </a:t>
                      </a:r>
                      <a:endParaRPr lang="fi-FI" sz="1500">
                        <a:effectLst/>
                      </a:endParaRPr>
                    </a:p>
                    <a:p>
                      <a:pPr>
                        <a:lnSpc>
                          <a:spcPct val="115000"/>
                        </a:lnSpc>
                        <a:spcAft>
                          <a:spcPts val="1000"/>
                        </a:spcAft>
                      </a:pPr>
                      <a:r>
                        <a:rPr lang="fi-FI" sz="1200">
                          <a:effectLst/>
                        </a:rPr>
                        <a:t>Hyvän kokoustavan mukaisesti hallituksen kokouksissa käsitellään säännöllisesti seuraavia asioita: laskut ja muut rahaan liittyvät asiat ja uudet jäsenet.</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343613678"/>
                  </a:ext>
                </a:extLst>
              </a:tr>
              <a:tr h="511851">
                <a:tc>
                  <a:txBody>
                    <a:bodyPr/>
                    <a:lstStyle/>
                    <a:p>
                      <a:pPr marL="0" lvl="0" indent="0">
                        <a:lnSpc>
                          <a:spcPct val="115000"/>
                        </a:lnSpc>
                        <a:spcAft>
                          <a:spcPts val="1000"/>
                        </a:spcAft>
                        <a:buFont typeface="+mj-lt"/>
                        <a:buNone/>
                      </a:pPr>
                      <a:r>
                        <a:rPr lang="fi-FI" sz="1500" dirty="0">
                          <a:effectLst/>
                        </a:rPr>
                        <a:t>6. kokouksen päättäminen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Kokouksen puheenjohtaja päättää kokouksen.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Hallituksen puheenjohtaja päättää kokouksen.</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1002406409"/>
                  </a:ext>
                </a:extLst>
              </a:tr>
              <a:tr h="634473">
                <a:tc>
                  <a:txBody>
                    <a:bodyPr/>
                    <a:lstStyle/>
                    <a:p>
                      <a:pPr>
                        <a:lnSpc>
                          <a:spcPct val="115000"/>
                        </a:lnSpc>
                        <a:spcAft>
                          <a:spcPts val="1000"/>
                        </a:spcAft>
                      </a:pPr>
                      <a:r>
                        <a:rPr lang="fi-FI" sz="1500">
                          <a:effectLst/>
                        </a:rPr>
                        <a:t>Kokouksen koollekutsuminen</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Tulee kutsua koolle yhdistyksen sääntöjen mukaisesti: riittävän aikaisin, aika, paikka, kutsutapa</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Puheenjohtaja tai hänen estyneenä ollessa varapuheenjohtaja kutsuu koolle ilman mitään erityistä muotovaatimusta hallituksen sopimalla tavalla.</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3612575013"/>
                  </a:ext>
                </a:extLst>
              </a:tr>
              <a:tr h="418755">
                <a:tc>
                  <a:txBody>
                    <a:bodyPr/>
                    <a:lstStyle/>
                    <a:p>
                      <a:pPr>
                        <a:lnSpc>
                          <a:spcPct val="115000"/>
                        </a:lnSpc>
                        <a:spcAft>
                          <a:spcPts val="1000"/>
                        </a:spcAft>
                      </a:pPr>
                      <a:r>
                        <a:rPr lang="fi-FI" sz="1500">
                          <a:effectLst/>
                        </a:rPr>
                        <a:t>Kokouksesta yleensä</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Avoin kaikille yhdistyksen jäsenille</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a:effectLst/>
                        </a:rPr>
                        <a:t>Voivat osallistua vain hallituksen jäsenet ja hallituksen kutsumat henkilöt.</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1257946735"/>
                  </a:ext>
                </a:extLst>
              </a:tr>
              <a:tr h="634473">
                <a:tc>
                  <a:txBody>
                    <a:bodyPr/>
                    <a:lstStyle/>
                    <a:p>
                      <a:pPr>
                        <a:lnSpc>
                          <a:spcPct val="115000"/>
                        </a:lnSpc>
                        <a:spcAft>
                          <a:spcPts val="1000"/>
                        </a:spcAft>
                      </a:pPr>
                      <a:r>
                        <a:rPr lang="fi-FI" sz="1500">
                          <a:effectLst/>
                        </a:rPr>
                        <a:t>Kokousten määrä</a:t>
                      </a:r>
                      <a:endParaRPr lang="fi-FI" sz="150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Vähintään sääntöjen mukainen määrä kokouksia. Ylimääräisiä voidaan pitää hallituksen kutsumana tai tietyn määrän jäsenten vaatiessa tiettyä asiaa varten.</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tc>
                  <a:txBody>
                    <a:bodyPr/>
                    <a:lstStyle/>
                    <a:p>
                      <a:pPr>
                        <a:lnSpc>
                          <a:spcPct val="115000"/>
                        </a:lnSpc>
                        <a:spcAft>
                          <a:spcPts val="1000"/>
                        </a:spcAft>
                      </a:pPr>
                      <a:r>
                        <a:rPr lang="fi-FI" sz="1200" dirty="0">
                          <a:effectLst/>
                        </a:rPr>
                        <a:t>Ei ole mitään määrää hallituksen kokouksia. Vähintään kuitenkin yksi kokous, jolla yhdistyksen vuosikokous kutsutaan koolle.</a:t>
                      </a:r>
                      <a:endParaRPr lang="fi-FI"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3791" marR="93791" marT="0" marB="0"/>
                </a:tc>
                <a:extLst>
                  <a:ext uri="{0D108BD9-81ED-4DB2-BD59-A6C34878D82A}">
                    <a16:rowId xmlns:a16="http://schemas.microsoft.com/office/drawing/2014/main" val="568085964"/>
                  </a:ext>
                </a:extLst>
              </a:tr>
            </a:tbl>
          </a:graphicData>
        </a:graphic>
      </p:graphicFrame>
      <p:sp>
        <p:nvSpPr>
          <p:cNvPr id="5" name="Tekstiruutu 4">
            <a:extLst>
              <a:ext uri="{FF2B5EF4-FFF2-40B4-BE49-F238E27FC236}">
                <a16:creationId xmlns:a16="http://schemas.microsoft.com/office/drawing/2014/main" id="{12441329-7B6B-41DA-B9EB-BFDE5065FE07}"/>
              </a:ext>
            </a:extLst>
          </p:cNvPr>
          <p:cNvSpPr txBox="1"/>
          <p:nvPr/>
        </p:nvSpPr>
        <p:spPr>
          <a:xfrm>
            <a:off x="131322" y="9393064"/>
            <a:ext cx="2556918" cy="553998"/>
          </a:xfrm>
          <a:prstGeom prst="rect">
            <a:avLst/>
          </a:prstGeom>
          <a:noFill/>
        </p:spPr>
        <p:txBody>
          <a:bodyPr wrap="square" rtlCol="0">
            <a:spAutoFit/>
          </a:bodyPr>
          <a:lstStyle/>
          <a:p>
            <a:r>
              <a:rPr lang="fi-FI" sz="1500" dirty="0"/>
              <a:t>Lähde: Pasi Orava/ Opintokeskus </a:t>
            </a:r>
            <a:r>
              <a:rPr lang="fi-FI" sz="1500" dirty="0" err="1"/>
              <a:t>Sivis</a:t>
            </a:r>
            <a:endParaRPr lang="fi-FI" sz="1500" dirty="0"/>
          </a:p>
        </p:txBody>
      </p:sp>
    </p:spTree>
    <p:extLst>
      <p:ext uri="{BB962C8B-B14F-4D97-AF65-F5344CB8AC3E}">
        <p14:creationId xmlns:p14="http://schemas.microsoft.com/office/powerpoint/2010/main" val="2141486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612264" y="71445"/>
            <a:ext cx="11786597" cy="3215251"/>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TextBox 3"/>
          <p:cNvSpPr txBox="1">
            <a:spLocks noGrp="1"/>
          </p:cNvSpPr>
          <p:nvPr>
            <p:ph type="title" idx="4294967295"/>
          </p:nvPr>
        </p:nvSpPr>
        <p:spPr>
          <a:xfrm>
            <a:off x="1727176" y="571075"/>
            <a:ext cx="14833647"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ea typeface="+mn-ea"/>
                <a:cs typeface="+mn-cs"/>
              </a:rPr>
              <a:t>Vuosisuunnittelu</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kannattaa</a:t>
            </a:r>
            <a:endParaRPr kumimoji="0" lang="en-US" sz="72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4"/>
            <a:stretch>
              <a:fillRect/>
            </a:stretch>
          </a:blipFill>
        </p:spPr>
        <p:txBody>
          <a:bodyPr/>
          <a:lstStyle/>
          <a:p>
            <a:endParaRPr lang="fi-FI"/>
          </a:p>
        </p:txBody>
      </p:sp>
      <p:grpSp>
        <p:nvGrpSpPr>
          <p:cNvPr id="5" name="Group 5">
            <a:extLst>
              <a:ext uri="{C183D7F6-B498-43B3-948B-1728B52AA6E4}">
                <adec:decorative xmlns:adec="http://schemas.microsoft.com/office/drawing/2017/decorative" val="1"/>
              </a:ext>
            </a:extLst>
          </p:cNvPr>
          <p:cNvGrpSpPr/>
          <p:nvPr/>
        </p:nvGrpSpPr>
        <p:grpSpPr>
          <a:xfrm>
            <a:off x="11174333" y="2561913"/>
            <a:ext cx="6706509" cy="4819035"/>
            <a:chOff x="0" y="0"/>
            <a:chExt cx="4828540" cy="4716780"/>
          </a:xfrm>
          <a:blipFill>
            <a:blip r:embed="rId5"/>
            <a:stretch>
              <a:fillRect/>
            </a:stretch>
          </a:blipFill>
        </p:grpSpPr>
        <p:sp>
          <p:nvSpPr>
            <p:cNvPr id="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grpFill/>
          </p:spPr>
          <p:txBody>
            <a:bodyPr/>
            <a:lstStyle/>
            <a:p>
              <a:endParaRPr lang="fi-FI"/>
            </a:p>
          </p:txBody>
        </p:sp>
      </p:grpSp>
      <p:sp>
        <p:nvSpPr>
          <p:cNvPr id="7" name="TextBox 7"/>
          <p:cNvSpPr txBox="1"/>
          <p:nvPr/>
        </p:nvSpPr>
        <p:spPr>
          <a:xfrm>
            <a:off x="1079104" y="3055268"/>
            <a:ext cx="9631606" cy="6401753"/>
          </a:xfrm>
          <a:prstGeom prst="rect">
            <a:avLst/>
          </a:prstGeom>
        </p:spPr>
        <p:txBody>
          <a:bodyPr wrap="square" lIns="0" tIns="0" rIns="0" bIns="0" rtlCol="0" anchor="t">
            <a:spAutoFit/>
          </a:bodyPr>
          <a:lstStyle/>
          <a:p>
            <a:pPr marL="171450" indent="-171450">
              <a:buFont typeface="Arial" panose="020B0604020202020204" pitchFamily="34" charset="0"/>
              <a:buChar char="•"/>
            </a:pPr>
            <a:r>
              <a:rPr lang="fi-FI" sz="3200" dirty="0"/>
              <a:t>säästää resursseja ja ohjaa toimintaa</a:t>
            </a:r>
          </a:p>
          <a:p>
            <a:pPr marL="171450" indent="-171450">
              <a:buFont typeface="Arial" panose="020B0604020202020204" pitchFamily="34" charset="0"/>
              <a:buChar char="•"/>
            </a:pPr>
            <a:r>
              <a:rPr lang="fi-FI" sz="3200" dirty="0"/>
              <a:t>tukee ennakointia ja seurantaa</a:t>
            </a:r>
          </a:p>
          <a:p>
            <a:pPr marL="171450" indent="-171450">
              <a:buFont typeface="Arial" panose="020B0604020202020204" pitchFamily="34" charset="0"/>
              <a:buChar char="•"/>
            </a:pPr>
            <a:r>
              <a:rPr lang="fi-FI" sz="3200" dirty="0"/>
              <a:t>aktivoi jäseniä (kunhan se on kaikkien saatavilla)</a:t>
            </a:r>
          </a:p>
          <a:p>
            <a:pPr marL="171450" indent="-171450">
              <a:buFont typeface="Arial" panose="020B0604020202020204" pitchFamily="34" charset="0"/>
              <a:buChar char="•"/>
            </a:pPr>
            <a:r>
              <a:rPr lang="fi-FI" sz="3200" dirty="0"/>
              <a:t>motivoi osallistumaan enemmän ja ottamaan vastuuta </a:t>
            </a:r>
          </a:p>
          <a:p>
            <a:pPr marL="171450" indent="-171450">
              <a:buFont typeface="Arial" panose="020B0604020202020204" pitchFamily="34" charset="0"/>
              <a:buChar char="•"/>
            </a:pPr>
            <a:r>
              <a:rPr lang="fi-FI" sz="3200" dirty="0"/>
              <a:t>toiminnan kokonaiskuvan helpompi hahmottaminen </a:t>
            </a:r>
            <a:r>
              <a:rPr lang="fi-FI" sz="3200" dirty="0">
                <a:sym typeface="Wingdings" panose="05000000000000000000" pitchFamily="2" charset="2"/>
              </a:rPr>
              <a:t> </a:t>
            </a:r>
            <a:r>
              <a:rPr lang="fi-FI" sz="3200" dirty="0"/>
              <a:t>työnjako, viestintä, perehdytys</a:t>
            </a:r>
            <a:br>
              <a:rPr lang="fi-FI" sz="3200" dirty="0"/>
            </a:br>
            <a:endParaRPr lang="fi-FI" sz="3200" dirty="0"/>
          </a:p>
          <a:p>
            <a:r>
              <a:rPr lang="fi-FI" sz="3200" b="1" dirty="0"/>
              <a:t>Huomioon otettavaa</a:t>
            </a:r>
            <a:r>
              <a:rPr lang="fi-FI" sz="3200" i="1" dirty="0"/>
              <a:t>:</a:t>
            </a:r>
          </a:p>
          <a:p>
            <a:pPr marL="171450" indent="-171450">
              <a:buFont typeface="Arial" panose="020B0604020202020204" pitchFamily="34" charset="0"/>
              <a:buChar char="•"/>
            </a:pPr>
            <a:r>
              <a:rPr lang="fi-FI" sz="3200" dirty="0"/>
              <a:t>säännöt lähtökohtana</a:t>
            </a:r>
          </a:p>
          <a:p>
            <a:pPr marL="171450" indent="-171450">
              <a:buFont typeface="Arial" panose="020B0604020202020204" pitchFamily="34" charset="0"/>
              <a:buChar char="•"/>
            </a:pPr>
            <a:r>
              <a:rPr lang="fi-FI" sz="3200" dirty="0"/>
              <a:t>uudistuminen ympäristön muuttuessa </a:t>
            </a:r>
          </a:p>
        </p:txBody>
      </p:sp>
      <p:sp>
        <p:nvSpPr>
          <p:cNvPr id="8" name="Freeform 8">
            <a:extLst>
              <a:ext uri="{C183D7F6-B498-43B3-948B-1728B52AA6E4}">
                <adec:decorative xmlns:adec="http://schemas.microsoft.com/office/drawing/2017/decorative" val="1"/>
              </a:ext>
            </a:extLst>
          </p:cNvPr>
          <p:cNvSpPr/>
          <p:nvPr/>
        </p:nvSpPr>
        <p:spPr>
          <a:xfrm>
            <a:off x="16057927" y="-141563"/>
            <a:ext cx="1973050"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6"/>
            <a:stretch>
              <a:fillRect/>
            </a:stretch>
          </a:blipFill>
        </p:spPr>
        <p:txBody>
          <a:bodyPr/>
          <a:lstStyle/>
          <a:p>
            <a:endParaRPr lang="fi-FI"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8B6D7DB-D16F-9C2A-91C9-999C216B2218}"/>
              </a:ext>
            </a:extLst>
          </p:cNvPr>
          <p:cNvSpPr>
            <a:spLocks noGrp="1"/>
          </p:cNvSpPr>
          <p:nvPr>
            <p:ph type="title"/>
          </p:nvPr>
        </p:nvSpPr>
        <p:spPr>
          <a:xfrm>
            <a:off x="3095328" y="705772"/>
            <a:ext cx="15773400" cy="1988345"/>
          </a:xfrm>
        </p:spPr>
        <p:txBody>
          <a:bodyPr/>
          <a:lstStyle/>
          <a:p>
            <a:r>
              <a:rPr lang="en-US" b="0" dirty="0" err="1">
                <a:solidFill>
                  <a:schemeClr val="accent1"/>
                </a:solidFill>
              </a:rPr>
              <a:t>Vuosisuunnittelun</a:t>
            </a:r>
            <a:r>
              <a:rPr lang="en-US" b="0" dirty="0">
                <a:solidFill>
                  <a:schemeClr val="accent1"/>
                </a:solidFill>
              </a:rPr>
              <a:t> </a:t>
            </a:r>
            <a:r>
              <a:rPr lang="en-US" b="0" dirty="0" err="1">
                <a:solidFill>
                  <a:schemeClr val="accent1"/>
                </a:solidFill>
              </a:rPr>
              <a:t>vaiheet</a:t>
            </a:r>
            <a:endParaRPr lang="en-US" b="0" dirty="0">
              <a:solidFill>
                <a:schemeClr val="accent1"/>
              </a:solidFill>
            </a:endParaRPr>
          </a:p>
        </p:txBody>
      </p:sp>
      <p:pic>
        <p:nvPicPr>
          <p:cNvPr id="9" name="Sisällön paikkamerkki 8">
            <a:extLst>
              <a:ext uri="{FF2B5EF4-FFF2-40B4-BE49-F238E27FC236}">
                <a16:creationId xmlns:a16="http://schemas.microsoft.com/office/drawing/2014/main" id="{B413AD69-28C1-A1D6-E365-39095B5FB0D6}"/>
              </a:ext>
            </a:extLst>
          </p:cNvPr>
          <p:cNvPicPr>
            <a:picLocks noGrp="1" noChangeAspect="1"/>
          </p:cNvPicPr>
          <p:nvPr>
            <p:ph idx="1"/>
          </p:nvPr>
        </p:nvPicPr>
        <p:blipFill>
          <a:blip r:embed="rId3"/>
          <a:stretch>
            <a:fillRect/>
          </a:stretch>
        </p:blipFill>
        <p:spPr>
          <a:xfrm>
            <a:off x="3362439" y="2728195"/>
            <a:ext cx="13681520" cy="6163383"/>
          </a:xfrm>
        </p:spPr>
      </p:pic>
      <p:sp>
        <p:nvSpPr>
          <p:cNvPr id="12" name="Tekstiruutu 11">
            <a:extLst>
              <a:ext uri="{FF2B5EF4-FFF2-40B4-BE49-F238E27FC236}">
                <a16:creationId xmlns:a16="http://schemas.microsoft.com/office/drawing/2014/main" id="{FAC044F0-7559-7605-1BCC-B126C02A083B}"/>
              </a:ext>
            </a:extLst>
          </p:cNvPr>
          <p:cNvSpPr txBox="1"/>
          <p:nvPr/>
        </p:nvSpPr>
        <p:spPr>
          <a:xfrm>
            <a:off x="3887416" y="9465363"/>
            <a:ext cx="11033937" cy="369332"/>
          </a:xfrm>
          <a:prstGeom prst="rect">
            <a:avLst/>
          </a:prstGeom>
          <a:noFill/>
        </p:spPr>
        <p:txBody>
          <a:bodyPr wrap="square">
            <a:spAutoFit/>
          </a:bodyPr>
          <a:lstStyle/>
          <a:p>
            <a:pPr defTabSz="1371600">
              <a:defRPr/>
            </a:pPr>
            <a:r>
              <a:rPr lang="fi-FI" dirty="0">
                <a:solidFill>
                  <a:prstClr val="black"/>
                </a:solidFill>
                <a:latin typeface="Century Gothic"/>
              </a:rPr>
              <a:t>Lähde: Mira </a:t>
            </a:r>
            <a:r>
              <a:rPr lang="fi-FI" dirty="0" err="1">
                <a:solidFill>
                  <a:prstClr val="black"/>
                </a:solidFill>
                <a:latin typeface="Century Gothic"/>
              </a:rPr>
              <a:t>Öling</a:t>
            </a:r>
            <a:r>
              <a:rPr lang="fi-FI" dirty="0">
                <a:solidFill>
                  <a:prstClr val="black"/>
                </a:solidFill>
                <a:latin typeface="Century Gothic"/>
              </a:rPr>
              <a:t>: Yhdistyksen vuosikellon suunnittelu työpajamenetelmiä käyttäen. </a:t>
            </a:r>
          </a:p>
        </p:txBody>
      </p:sp>
      <p:sp>
        <p:nvSpPr>
          <p:cNvPr id="3" name="Freeform 2">
            <a:extLst>
              <a:ext uri="{FF2B5EF4-FFF2-40B4-BE49-F238E27FC236}">
                <a16:creationId xmlns:a16="http://schemas.microsoft.com/office/drawing/2014/main" id="{15C6F2C1-5CB7-414A-9F67-64D8915A90B2}"/>
              </a:ext>
              <a:ext uri="{C183D7F6-B498-43B3-948B-1728B52AA6E4}">
                <adec:decorative xmlns:adec="http://schemas.microsoft.com/office/drawing/2017/decorative" val="1"/>
              </a:ext>
            </a:extLst>
          </p:cNvPr>
          <p:cNvSpPr/>
          <p:nvPr/>
        </p:nvSpPr>
        <p:spPr>
          <a:xfrm flipV="1">
            <a:off x="-289048" y="146489"/>
            <a:ext cx="13227961" cy="4015841"/>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i-FI"/>
          </a:p>
        </p:txBody>
      </p:sp>
    </p:spTree>
    <p:extLst>
      <p:ext uri="{BB962C8B-B14F-4D97-AF65-F5344CB8AC3E}">
        <p14:creationId xmlns:p14="http://schemas.microsoft.com/office/powerpoint/2010/main" val="3148216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9A41FE-C058-4ED5-E9B9-A82DACB37790}"/>
              </a:ext>
            </a:extLst>
          </p:cNvPr>
          <p:cNvSpPr>
            <a:spLocks noGrp="1"/>
          </p:cNvSpPr>
          <p:nvPr>
            <p:ph type="title"/>
          </p:nvPr>
        </p:nvSpPr>
        <p:spPr>
          <a:xfrm>
            <a:off x="4015911" y="424399"/>
            <a:ext cx="15773400" cy="1988345"/>
          </a:xfrm>
        </p:spPr>
        <p:txBody>
          <a:bodyPr anchor="ctr">
            <a:normAutofit/>
          </a:bodyPr>
          <a:lstStyle/>
          <a:p>
            <a:r>
              <a:rPr lang="fi-FI" b="0" dirty="0">
                <a:solidFill>
                  <a:schemeClr val="accent1"/>
                </a:solidFill>
              </a:rPr>
              <a:t>Toiminta- ja taloussuunnitelma</a:t>
            </a:r>
          </a:p>
        </p:txBody>
      </p:sp>
      <p:pic>
        <p:nvPicPr>
          <p:cNvPr id="5" name="Picture 4" descr="Kalenteri sivu, jossa on kynä ylimpänä">
            <a:extLst>
              <a:ext uri="{FF2B5EF4-FFF2-40B4-BE49-F238E27FC236}">
                <a16:creationId xmlns:a16="http://schemas.microsoft.com/office/drawing/2014/main" id="{28576B7D-248E-64D7-39E5-18B155279BF1}"/>
              </a:ext>
            </a:extLst>
          </p:cNvPr>
          <p:cNvPicPr>
            <a:picLocks noChangeAspect="1"/>
          </p:cNvPicPr>
          <p:nvPr/>
        </p:nvPicPr>
        <p:blipFill rotWithShape="1">
          <a:blip r:embed="rId3"/>
          <a:srcRect l="44092" r="31108" b="-2"/>
          <a:stretch/>
        </p:blipFill>
        <p:spPr>
          <a:xfrm>
            <a:off x="30" y="2"/>
            <a:ext cx="3821877" cy="10287000"/>
          </a:xfrm>
          <a:prstGeom prst="rect">
            <a:avLst/>
          </a:prstGeom>
          <a:noFill/>
        </p:spPr>
      </p:pic>
      <p:sp>
        <p:nvSpPr>
          <p:cNvPr id="3" name="Sisällön paikkamerkki 2">
            <a:extLst>
              <a:ext uri="{FF2B5EF4-FFF2-40B4-BE49-F238E27FC236}">
                <a16:creationId xmlns:a16="http://schemas.microsoft.com/office/drawing/2014/main" id="{0CF1894B-64DF-FBBB-81F7-4A682E98DDF4}"/>
              </a:ext>
            </a:extLst>
          </p:cNvPr>
          <p:cNvSpPr>
            <a:spLocks noGrp="1"/>
          </p:cNvSpPr>
          <p:nvPr>
            <p:ph type="body" sz="quarter" idx="11"/>
          </p:nvPr>
        </p:nvSpPr>
        <p:spPr>
          <a:xfrm>
            <a:off x="4070233" y="3631332"/>
            <a:ext cx="10920413" cy="7396163"/>
          </a:xfrm>
        </p:spPr>
        <p:txBody>
          <a:bodyPr>
            <a:normAutofit/>
          </a:bodyPr>
          <a:lstStyle/>
          <a:p>
            <a:pPr marL="685800" indent="-685800">
              <a:buFont typeface="Arial" panose="020B0604020202020204" pitchFamily="34" charset="0"/>
              <a:buChar char="•"/>
            </a:pPr>
            <a:r>
              <a:rPr lang="fi-FI" dirty="0"/>
              <a:t>Toimintasuunnitelma on yhdistyksen ja sen hallituksen toimintaa ohjaavista asiakirjoista tärkein.</a:t>
            </a:r>
          </a:p>
          <a:p>
            <a:pPr marL="685800" indent="-685800">
              <a:buFont typeface="Arial" panose="020B0604020202020204" pitchFamily="34" charset="0"/>
              <a:buChar char="•"/>
            </a:pPr>
            <a:r>
              <a:rPr lang="fi-FI" b="0" i="0" dirty="0">
                <a:effectLst/>
              </a:rPr>
              <a:t>Toimintasuunnitelman voi jäsentää ja kirjoittaa monella eri tavalla.</a:t>
            </a:r>
            <a:endParaRPr lang="fi-FI" dirty="0"/>
          </a:p>
          <a:p>
            <a:pPr marL="685800" indent="-685800">
              <a:buFont typeface="Arial" panose="020B0604020202020204" pitchFamily="34" charset="0"/>
              <a:buChar char="•"/>
            </a:pPr>
            <a:r>
              <a:rPr lang="fi-FI" dirty="0"/>
              <a:t>Jäsenistö mukaan toiminnan suunnitteluun!</a:t>
            </a:r>
          </a:p>
          <a:p>
            <a:pPr marL="685800" indent="-685800">
              <a:buFont typeface="Arial" panose="020B0604020202020204" pitchFamily="34" charset="0"/>
              <a:buChar char="•"/>
            </a:pPr>
            <a:r>
              <a:rPr lang="fi-FI" dirty="0"/>
              <a:t>Toimintasuunnitelma ja talousarvio laaditaan samanaikaisesti.</a:t>
            </a:r>
          </a:p>
        </p:txBody>
      </p:sp>
      <p:sp>
        <p:nvSpPr>
          <p:cNvPr id="4" name="Freeform 2">
            <a:extLst>
              <a:ext uri="{FF2B5EF4-FFF2-40B4-BE49-F238E27FC236}">
                <a16:creationId xmlns:a16="http://schemas.microsoft.com/office/drawing/2014/main" id="{D09FED66-83F1-8726-9B2C-01337EAC9E07}"/>
              </a:ext>
              <a:ext uri="{C183D7F6-B498-43B3-948B-1728B52AA6E4}">
                <adec:decorative xmlns:adec="http://schemas.microsoft.com/office/drawing/2017/decorative" val="1"/>
              </a:ext>
            </a:extLst>
          </p:cNvPr>
          <p:cNvSpPr/>
          <p:nvPr/>
        </p:nvSpPr>
        <p:spPr>
          <a:xfrm flipV="1">
            <a:off x="791072" y="-384509"/>
            <a:ext cx="13227961" cy="4015841"/>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fi-FI"/>
          </a:p>
        </p:txBody>
      </p:sp>
    </p:spTree>
    <p:extLst>
      <p:ext uri="{BB962C8B-B14F-4D97-AF65-F5344CB8AC3E}">
        <p14:creationId xmlns:p14="http://schemas.microsoft.com/office/powerpoint/2010/main" val="3630798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FDAB408-9E5D-9B71-5260-7A50C00FA032}"/>
              </a:ext>
            </a:extLst>
          </p:cNvPr>
          <p:cNvSpPr>
            <a:spLocks noGrp="1"/>
          </p:cNvSpPr>
          <p:nvPr>
            <p:ph type="title"/>
          </p:nvPr>
        </p:nvSpPr>
        <p:spPr>
          <a:xfrm>
            <a:off x="1257300" y="497242"/>
            <a:ext cx="12368463" cy="1988345"/>
          </a:xfrm>
        </p:spPr>
        <p:txBody>
          <a:bodyPr anchor="ctr">
            <a:normAutofit/>
          </a:bodyPr>
          <a:lstStyle/>
          <a:p>
            <a:r>
              <a:rPr lang="fi-FI" b="0" dirty="0">
                <a:solidFill>
                  <a:schemeClr val="accent1"/>
                </a:solidFill>
              </a:rPr>
              <a:t>Toteutus &amp; seuranta, </a:t>
            </a:r>
            <a:br>
              <a:rPr lang="fi-FI" b="0" dirty="0">
                <a:solidFill>
                  <a:schemeClr val="accent1"/>
                </a:solidFill>
              </a:rPr>
            </a:br>
            <a:r>
              <a:rPr lang="fi-FI" b="0" dirty="0">
                <a:solidFill>
                  <a:schemeClr val="accent1"/>
                </a:solidFill>
              </a:rPr>
              <a:t>vuosikertomus &amp; tilinpäätös</a:t>
            </a:r>
          </a:p>
        </p:txBody>
      </p:sp>
      <p:sp>
        <p:nvSpPr>
          <p:cNvPr id="3" name="Sisällön paikkamerkki 2">
            <a:extLst>
              <a:ext uri="{FF2B5EF4-FFF2-40B4-BE49-F238E27FC236}">
                <a16:creationId xmlns:a16="http://schemas.microsoft.com/office/drawing/2014/main" id="{74EE9612-4F86-B942-6A55-AF1A5ECD347B}"/>
              </a:ext>
            </a:extLst>
          </p:cNvPr>
          <p:cNvSpPr>
            <a:spLocks noGrp="1"/>
          </p:cNvSpPr>
          <p:nvPr>
            <p:ph idx="1"/>
          </p:nvPr>
        </p:nvSpPr>
        <p:spPr>
          <a:xfrm>
            <a:off x="1079104" y="2871268"/>
            <a:ext cx="15773400" cy="7115372"/>
          </a:xfrm>
        </p:spPr>
        <p:txBody>
          <a:bodyPr>
            <a:normAutofit/>
          </a:bodyPr>
          <a:lstStyle/>
          <a:p>
            <a:pPr marL="685800" indent="-685800">
              <a:spcBef>
                <a:spcPts val="0"/>
              </a:spcBef>
              <a:buFont typeface="Arial" panose="020B0604020202020204" pitchFamily="34" charset="0"/>
              <a:buChar char="•"/>
              <a:defRPr/>
            </a:pPr>
            <a:r>
              <a:rPr lang="fi-FI" sz="3000" b="1" dirty="0"/>
              <a:t>Hallituksen tehtävä on valvoa, että suunnitelmia toteutetaan. </a:t>
            </a:r>
          </a:p>
          <a:p>
            <a:pPr marL="685800" indent="-685800">
              <a:buFont typeface="Arial" panose="020B0604020202020204" pitchFamily="34" charset="0"/>
              <a:buChar char="•"/>
            </a:pPr>
            <a:r>
              <a:rPr lang="fi-FI" sz="3000" dirty="0"/>
              <a:t>Seuranta auttaa reagoimaan mahdollisiin ongelmiin ajoissa.  </a:t>
            </a:r>
          </a:p>
          <a:p>
            <a:pPr marL="685800" indent="-685800">
              <a:buFont typeface="Arial" panose="020B0604020202020204" pitchFamily="34" charset="0"/>
              <a:buChar char="•"/>
            </a:pPr>
            <a:r>
              <a:rPr lang="fi-FI" sz="3000" dirty="0"/>
              <a:t>Seurataan tavoitteiden saavuttamista ja laadittujen suunnitelmien noudattamista. </a:t>
            </a:r>
          </a:p>
          <a:p>
            <a:r>
              <a:rPr lang="fi-FI" sz="3000" b="1" i="1" dirty="0"/>
              <a:t>Seurannan tukikysymyksiä:</a:t>
            </a:r>
          </a:p>
          <a:p>
            <a:pPr marL="1543050" lvl="1" indent="-514350">
              <a:buFont typeface="Wingdings" panose="05000000000000000000" pitchFamily="2" charset="2"/>
              <a:buChar char="Ø"/>
            </a:pPr>
            <a:r>
              <a:rPr lang="fi-FI" sz="3000" dirty="0"/>
              <a:t>Miten on mennyt? </a:t>
            </a:r>
          </a:p>
          <a:p>
            <a:pPr marL="1543050" lvl="1" indent="-514350">
              <a:buFont typeface="Wingdings" panose="05000000000000000000" pitchFamily="2" charset="2"/>
              <a:buChar char="Ø"/>
            </a:pPr>
            <a:r>
              <a:rPr lang="fi-FI" sz="3000" dirty="0"/>
              <a:t>Missä on onnistuttu? </a:t>
            </a:r>
          </a:p>
          <a:p>
            <a:pPr marL="1543050" lvl="1" indent="-514350">
              <a:buFont typeface="Wingdings" panose="05000000000000000000" pitchFamily="2" charset="2"/>
              <a:buChar char="Ø"/>
            </a:pPr>
            <a:r>
              <a:rPr lang="fi-FI" sz="3000" dirty="0"/>
              <a:t>Missä on kehitettävää?  </a:t>
            </a:r>
          </a:p>
          <a:p>
            <a:r>
              <a:rPr lang="fi-FI" sz="1800" dirty="0"/>
              <a:t>Hämäläinen ja Lempinen 2018</a:t>
            </a:r>
          </a:p>
          <a:p>
            <a:endParaRPr lang="fi-FI" sz="1800" dirty="0"/>
          </a:p>
          <a:p>
            <a:pPr marL="514350" indent="-514350">
              <a:buFont typeface="Arial" panose="020B0604020202020204" pitchFamily="34" charset="0"/>
              <a:buChar char="•"/>
            </a:pPr>
            <a:r>
              <a:rPr lang="fi-FI" sz="3000" dirty="0"/>
              <a:t>Toiminta- eli vuosikertomus ja tilinpäätös laaditaan tilikauden päättymisen jälkeen. </a:t>
            </a:r>
          </a:p>
          <a:p>
            <a:pPr marL="514350" indent="-514350">
              <a:buFont typeface="Arial" panose="020B0604020202020204" pitchFamily="34" charset="0"/>
              <a:buChar char="•"/>
            </a:pPr>
            <a:r>
              <a:rPr lang="fi-FI" sz="3000" dirty="0"/>
              <a:t>Toiminnantarkastaja tutustuu hallituksen laatimiin aineistoihin ja kirjoittaa niistä lausunnon. Asiakirjat hyväksytään yhdistyksen vuosikokouksessa.</a:t>
            </a:r>
          </a:p>
        </p:txBody>
      </p:sp>
      <p:sp>
        <p:nvSpPr>
          <p:cNvPr id="4" name="Freeform 3">
            <a:extLst>
              <a:ext uri="{FF2B5EF4-FFF2-40B4-BE49-F238E27FC236}">
                <a16:creationId xmlns:a16="http://schemas.microsoft.com/office/drawing/2014/main" id="{C30C7D61-B4CC-9696-0D9D-640B22C3E531}"/>
              </a:ext>
              <a:ext uri="{C183D7F6-B498-43B3-948B-1728B52AA6E4}">
                <adec:decorative xmlns:adec="http://schemas.microsoft.com/office/drawing/2017/decorative" val="1"/>
              </a:ext>
            </a:extLst>
          </p:cNvPr>
          <p:cNvSpPr/>
          <p:nvPr/>
        </p:nvSpPr>
        <p:spPr>
          <a:xfrm flipV="1">
            <a:off x="11160225" y="304401"/>
            <a:ext cx="7992888" cy="2181186"/>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i-FI"/>
          </a:p>
        </p:txBody>
      </p:sp>
    </p:spTree>
    <p:extLst>
      <p:ext uri="{BB962C8B-B14F-4D97-AF65-F5344CB8AC3E}">
        <p14:creationId xmlns:p14="http://schemas.microsoft.com/office/powerpoint/2010/main" val="9254703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F372D53D-EF21-59E9-3294-FB04BF060370}"/>
              </a:ext>
              <a:ext uri="{C183D7F6-B498-43B3-948B-1728B52AA6E4}">
                <adec:decorative xmlns:adec="http://schemas.microsoft.com/office/drawing/2017/decorative" val="1"/>
              </a:ext>
            </a:extLst>
          </p:cNvPr>
          <p:cNvSpPr/>
          <p:nvPr/>
        </p:nvSpPr>
        <p:spPr>
          <a:xfrm rot="425512" flipV="1">
            <a:off x="7421640" y="3911784"/>
            <a:ext cx="10933554" cy="3200581"/>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i-FI"/>
          </a:p>
        </p:txBody>
      </p:sp>
      <p:sp>
        <p:nvSpPr>
          <p:cNvPr id="2" name="Otsikko 1">
            <a:extLst>
              <a:ext uri="{FF2B5EF4-FFF2-40B4-BE49-F238E27FC236}">
                <a16:creationId xmlns:a16="http://schemas.microsoft.com/office/drawing/2014/main" id="{39E15E92-526E-1FFD-2B6D-1F7CC139C830}"/>
              </a:ext>
            </a:extLst>
          </p:cNvPr>
          <p:cNvSpPr>
            <a:spLocks noGrp="1"/>
          </p:cNvSpPr>
          <p:nvPr>
            <p:ph type="title"/>
          </p:nvPr>
        </p:nvSpPr>
        <p:spPr>
          <a:xfrm>
            <a:off x="892796" y="263636"/>
            <a:ext cx="15773400" cy="1988345"/>
          </a:xfrm>
        </p:spPr>
        <p:txBody>
          <a:bodyPr anchor="ctr">
            <a:normAutofit/>
          </a:bodyPr>
          <a:lstStyle/>
          <a:p>
            <a:r>
              <a:rPr lang="fi-FI" b="0" dirty="0">
                <a:solidFill>
                  <a:schemeClr val="accent1"/>
                </a:solidFill>
              </a:rPr>
              <a:t>Vuosikello suunnittelun tukena</a:t>
            </a:r>
          </a:p>
        </p:txBody>
      </p:sp>
      <p:sp>
        <p:nvSpPr>
          <p:cNvPr id="3" name="Sisällön paikkamerkki 2">
            <a:extLst>
              <a:ext uri="{FF2B5EF4-FFF2-40B4-BE49-F238E27FC236}">
                <a16:creationId xmlns:a16="http://schemas.microsoft.com/office/drawing/2014/main" id="{13BE2248-4ECD-D854-BAC3-155B40A30C46}"/>
              </a:ext>
            </a:extLst>
          </p:cNvPr>
          <p:cNvSpPr>
            <a:spLocks noGrp="1"/>
          </p:cNvSpPr>
          <p:nvPr>
            <p:ph sz="half" idx="1"/>
          </p:nvPr>
        </p:nvSpPr>
        <p:spPr>
          <a:xfrm>
            <a:off x="1007096" y="2245161"/>
            <a:ext cx="7772400" cy="6527007"/>
          </a:xfrm>
        </p:spPr>
        <p:txBody>
          <a:bodyPr>
            <a:normAutofit/>
          </a:bodyPr>
          <a:lstStyle/>
          <a:p>
            <a:r>
              <a:rPr lang="fi-FI" sz="3300" dirty="0"/>
              <a:t>Vuosikello on koko vuoden kattava suunnitelma organisaatiolle. </a:t>
            </a:r>
          </a:p>
          <a:p>
            <a:r>
              <a:rPr lang="fi-FI" sz="3300" dirty="0"/>
              <a:t>Vuosikellon hyötyjä ovat </a:t>
            </a:r>
          </a:p>
          <a:p>
            <a:pPr marL="685800" indent="-685800">
              <a:buFont typeface="Arial" panose="020B0604020202020204" pitchFamily="34" charset="0"/>
              <a:buChar char="•"/>
            </a:pPr>
            <a:r>
              <a:rPr lang="fi-FI" sz="3300" dirty="0"/>
              <a:t>ajanhallinta</a:t>
            </a:r>
          </a:p>
          <a:p>
            <a:pPr marL="685800" indent="-685800">
              <a:buFont typeface="Arial" panose="020B0604020202020204" pitchFamily="34" charset="0"/>
              <a:buChar char="•"/>
            </a:pPr>
            <a:r>
              <a:rPr lang="fi-FI" sz="3300" dirty="0"/>
              <a:t>toiminnan ennakointi</a:t>
            </a:r>
          </a:p>
          <a:p>
            <a:pPr marL="685800" indent="-685800">
              <a:buFont typeface="Arial" panose="020B0604020202020204" pitchFamily="34" charset="0"/>
              <a:buChar char="•"/>
            </a:pPr>
            <a:r>
              <a:rPr lang="fi-FI" sz="3300" dirty="0"/>
              <a:t>systemaattinen toiminta </a:t>
            </a:r>
          </a:p>
          <a:p>
            <a:pPr marL="685800" indent="-685800">
              <a:buFont typeface="Arial" panose="020B0604020202020204" pitchFamily="34" charset="0"/>
              <a:buChar char="•"/>
            </a:pPr>
            <a:r>
              <a:rPr lang="fi-FI" sz="3300" dirty="0"/>
              <a:t>yhteiset tekemiset ovat kaikkien tiedossa</a:t>
            </a:r>
          </a:p>
          <a:p>
            <a:pPr marL="685800" indent="-685800">
              <a:buFont typeface="Arial" panose="020B0604020202020204" pitchFamily="34" charset="0"/>
              <a:buChar char="•"/>
            </a:pPr>
            <a:r>
              <a:rPr lang="fi-FI" sz="3300" dirty="0"/>
              <a:t>tukee tulosten arviointia ja resurssien mitoittamista</a:t>
            </a:r>
          </a:p>
          <a:p>
            <a:pPr marL="685800" indent="-685800">
              <a:buFont typeface="Arial" panose="020B0604020202020204" pitchFamily="34" charset="0"/>
              <a:buChar char="•"/>
            </a:pPr>
            <a:endParaRPr lang="fi-FI" sz="3300" dirty="0"/>
          </a:p>
        </p:txBody>
      </p:sp>
      <p:pic>
        <p:nvPicPr>
          <p:cNvPr id="5" name="Kuva 4" descr="Kuva, joka sisältää kohteen teksti, kuvakaappaus&#10;&#10;Kuvaus luotu automaattisesti">
            <a:extLst>
              <a:ext uri="{FF2B5EF4-FFF2-40B4-BE49-F238E27FC236}">
                <a16:creationId xmlns:a16="http://schemas.microsoft.com/office/drawing/2014/main" id="{99FCBA07-FC32-15F6-D214-1B66DAA3D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504" y="2157697"/>
            <a:ext cx="7772400" cy="5498972"/>
          </a:xfrm>
          <a:prstGeom prst="rect">
            <a:avLst/>
          </a:prstGeom>
          <a:noFill/>
        </p:spPr>
      </p:pic>
      <p:sp>
        <p:nvSpPr>
          <p:cNvPr id="7" name="Tekstiruutu 6">
            <a:extLst>
              <a:ext uri="{FF2B5EF4-FFF2-40B4-BE49-F238E27FC236}">
                <a16:creationId xmlns:a16="http://schemas.microsoft.com/office/drawing/2014/main" id="{1202115E-CCEB-9EA8-EDC2-507514BA2D13}"/>
              </a:ext>
            </a:extLst>
          </p:cNvPr>
          <p:cNvSpPr txBox="1"/>
          <p:nvPr/>
        </p:nvSpPr>
        <p:spPr>
          <a:xfrm>
            <a:off x="9720065" y="8284451"/>
            <a:ext cx="6336704" cy="369332"/>
          </a:xfrm>
          <a:prstGeom prst="rect">
            <a:avLst/>
          </a:prstGeom>
          <a:noFill/>
        </p:spPr>
        <p:txBody>
          <a:bodyPr wrap="square" rtlCol="0">
            <a:spAutoFit/>
          </a:bodyPr>
          <a:lstStyle/>
          <a:p>
            <a:r>
              <a:rPr lang="fi-FI" b="1" dirty="0"/>
              <a:t>Vuosikellopohjia löytyy monenlaisia. </a:t>
            </a:r>
          </a:p>
        </p:txBody>
      </p:sp>
    </p:spTree>
    <p:extLst>
      <p:ext uri="{BB962C8B-B14F-4D97-AF65-F5344CB8AC3E}">
        <p14:creationId xmlns:p14="http://schemas.microsoft.com/office/powerpoint/2010/main" val="299604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3822E1A-282A-B81F-85C6-A50122DC4419}"/>
              </a:ext>
            </a:extLst>
          </p:cNvPr>
          <p:cNvSpPr>
            <a:spLocks noGrp="1"/>
          </p:cNvSpPr>
          <p:nvPr>
            <p:ph type="title"/>
          </p:nvPr>
        </p:nvSpPr>
        <p:spPr>
          <a:xfrm>
            <a:off x="1912218" y="1477864"/>
            <a:ext cx="15773400" cy="1988345"/>
          </a:xfrm>
        </p:spPr>
        <p:txBody>
          <a:bodyPr/>
          <a:lstStyle/>
          <a:p>
            <a:r>
              <a:rPr lang="en-US" b="0" dirty="0">
                <a:solidFill>
                  <a:schemeClr val="accent1"/>
                </a:solidFill>
                <a:ea typeface="+mn-ea"/>
                <a:cs typeface="+mn-cs"/>
              </a:rPr>
              <a:t>Hei</a:t>
            </a:r>
            <a:r>
              <a:rPr lang="en-US" sz="6600" b="0" dirty="0">
                <a:solidFill>
                  <a:schemeClr val="accent1"/>
                </a:solidFill>
                <a:ea typeface="+mn-ea"/>
                <a:cs typeface="+mn-cs"/>
              </a:rPr>
              <a:t>!</a:t>
            </a:r>
            <a:endParaRPr lang="fi-FI" dirty="0"/>
          </a:p>
        </p:txBody>
      </p:sp>
      <p:sp>
        <p:nvSpPr>
          <p:cNvPr id="3" name="Sisällön paikkamerkki 2">
            <a:extLst>
              <a:ext uri="{FF2B5EF4-FFF2-40B4-BE49-F238E27FC236}">
                <a16:creationId xmlns:a16="http://schemas.microsoft.com/office/drawing/2014/main" id="{328C0D2C-0054-6DD1-7219-6E01A3FB3C3A}"/>
              </a:ext>
            </a:extLst>
          </p:cNvPr>
          <p:cNvSpPr>
            <a:spLocks noGrp="1"/>
          </p:cNvSpPr>
          <p:nvPr>
            <p:ph idx="1"/>
          </p:nvPr>
        </p:nvSpPr>
        <p:spPr>
          <a:xfrm>
            <a:off x="1439144" y="5146154"/>
            <a:ext cx="6696744" cy="2542976"/>
          </a:xfrm>
        </p:spPr>
        <p:txBody>
          <a:bodyPr/>
          <a:lstStyle/>
          <a:p>
            <a:r>
              <a:rPr lang="fi-FI" dirty="0"/>
              <a:t>Tutustutaan ja virittäydytään päivän aiheeseen!</a:t>
            </a:r>
          </a:p>
        </p:txBody>
      </p:sp>
      <p:sp>
        <p:nvSpPr>
          <p:cNvPr id="8" name="Freeform 4">
            <a:extLst>
              <a:ext uri="{FF2B5EF4-FFF2-40B4-BE49-F238E27FC236}">
                <a16:creationId xmlns:a16="http://schemas.microsoft.com/office/drawing/2014/main" id="{20C5C60A-39F1-9531-9E39-242F1622E436}"/>
              </a:ext>
              <a:ext uri="{C183D7F6-B498-43B3-948B-1728B52AA6E4}">
                <adec:decorative xmlns:adec="http://schemas.microsoft.com/office/drawing/2017/decorative" val="1"/>
              </a:ext>
            </a:extLst>
          </p:cNvPr>
          <p:cNvSpPr/>
          <p:nvPr/>
        </p:nvSpPr>
        <p:spPr>
          <a:xfrm flipH="1" flipV="1">
            <a:off x="575048" y="2196209"/>
            <a:ext cx="11070805" cy="2652092"/>
          </a:xfrm>
          <a:custGeom>
            <a:avLst/>
            <a:gdLst/>
            <a:ahLst/>
            <a:cxnLst/>
            <a:rect l="l" t="t" r="r" b="b"/>
            <a:pathLst>
              <a:path w="9766768" h="3015490">
                <a:moveTo>
                  <a:pt x="9766768" y="3015490"/>
                </a:moveTo>
                <a:lnTo>
                  <a:pt x="0" y="3015490"/>
                </a:lnTo>
                <a:lnTo>
                  <a:pt x="0" y="0"/>
                </a:lnTo>
                <a:lnTo>
                  <a:pt x="9766768" y="0"/>
                </a:lnTo>
                <a:lnTo>
                  <a:pt x="9766768" y="301549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i-FI"/>
          </a:p>
        </p:txBody>
      </p:sp>
      <p:sp>
        <p:nvSpPr>
          <p:cNvPr id="9" name="Freeform 5">
            <a:extLst>
              <a:ext uri="{FF2B5EF4-FFF2-40B4-BE49-F238E27FC236}">
                <a16:creationId xmlns:a16="http://schemas.microsoft.com/office/drawing/2014/main" id="{AF71F5C1-B5A5-4B52-B662-172140A1C5E1}"/>
              </a:ext>
              <a:ext uri="{C183D7F6-B498-43B3-948B-1728B52AA6E4}">
                <adec:decorative xmlns:adec="http://schemas.microsoft.com/office/drawing/2017/decorative" val="1"/>
              </a:ext>
            </a:extLst>
          </p:cNvPr>
          <p:cNvSpPr/>
          <p:nvPr/>
        </p:nvSpPr>
        <p:spPr>
          <a:xfrm>
            <a:off x="15400593" y="324868"/>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pic>
        <p:nvPicPr>
          <p:cNvPr id="11" name="Kuva 10" descr="Aalto-ele ääriviiva">
            <a:extLst>
              <a:ext uri="{FF2B5EF4-FFF2-40B4-BE49-F238E27FC236}">
                <a16:creationId xmlns:a16="http://schemas.microsoft.com/office/drawing/2014/main" id="{EFB3C21B-31B4-7353-CB2F-C6EFB6BF65E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743400" y="1166213"/>
            <a:ext cx="1988016" cy="1988016"/>
          </a:xfrm>
          <a:prstGeom prst="rect">
            <a:avLst/>
          </a:prstGeom>
        </p:spPr>
      </p:pic>
    </p:spTree>
    <p:extLst>
      <p:ext uri="{BB962C8B-B14F-4D97-AF65-F5344CB8AC3E}">
        <p14:creationId xmlns:p14="http://schemas.microsoft.com/office/powerpoint/2010/main" val="3336741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FE0A47E7-6E19-81EC-97DD-C176172F26E7}"/>
              </a:ext>
            </a:extLst>
          </p:cNvPr>
          <p:cNvSpPr txBox="1"/>
          <p:nvPr/>
        </p:nvSpPr>
        <p:spPr>
          <a:xfrm>
            <a:off x="647056" y="1543100"/>
            <a:ext cx="4824536"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7200" b="1" i="0" u="none" strike="noStrike" kern="1200" cap="none" spc="0" normalizeH="0" baseline="0" noProof="0" dirty="0">
                <a:ln>
                  <a:noFill/>
                </a:ln>
                <a:solidFill>
                  <a:prstClr val="black"/>
                </a:solidFill>
                <a:effectLst/>
                <a:uLnTx/>
                <a:uFillTx/>
                <a:latin typeface="Century Gothic"/>
                <a:ea typeface="+mn-ea"/>
                <a:cs typeface="+mn-cs"/>
              </a:rPr>
              <a:t>Osio 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4400" b="1" i="0" u="none" strike="noStrike" kern="1200" cap="none" spc="0" normalizeH="0" baseline="0" noProof="0" dirty="0">
                <a:ln>
                  <a:noFill/>
                </a:ln>
                <a:solidFill>
                  <a:prstClr val="black"/>
                </a:solidFill>
                <a:effectLst/>
                <a:uLnTx/>
                <a:uFillTx/>
                <a:latin typeface="Century Gothic"/>
                <a:ea typeface="+mn-ea"/>
                <a:cs typeface="+mn-cs"/>
              </a:rPr>
              <a:t>Tehtävä</a:t>
            </a:r>
          </a:p>
        </p:txBody>
      </p:sp>
      <p:pic>
        <p:nvPicPr>
          <p:cNvPr id="4" name="Kuva 3" descr="Kuva, joka sisältää kohteen Grafiikka, ympyrä, muotoilu&#10;&#10;Kuvaus luotu automaattisesti">
            <a:extLst>
              <a:ext uri="{FF2B5EF4-FFF2-40B4-BE49-F238E27FC236}">
                <a16:creationId xmlns:a16="http://schemas.microsoft.com/office/drawing/2014/main" id="{E45DD851-461C-7DA1-E992-B3F799A53F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0916" y="1899443"/>
            <a:ext cx="3176939" cy="2167634"/>
          </a:xfrm>
          <a:prstGeom prst="rect">
            <a:avLst/>
          </a:prstGeom>
        </p:spPr>
      </p:pic>
      <p:pic>
        <p:nvPicPr>
          <p:cNvPr id="6" name="Kuva 5">
            <a:extLst>
              <a:ext uri="{FF2B5EF4-FFF2-40B4-BE49-F238E27FC236}">
                <a16:creationId xmlns:a16="http://schemas.microsoft.com/office/drawing/2014/main" id="{119287E8-66CA-F164-9D7F-E4155643B07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532529">
            <a:off x="4349878" y="292754"/>
            <a:ext cx="1965747" cy="1935505"/>
          </a:xfrm>
          <a:prstGeom prst="rect">
            <a:avLst/>
          </a:prstGeom>
        </p:spPr>
      </p:pic>
      <p:sp>
        <p:nvSpPr>
          <p:cNvPr id="8" name="Tekstiruutu 7">
            <a:extLst>
              <a:ext uri="{FF2B5EF4-FFF2-40B4-BE49-F238E27FC236}">
                <a16:creationId xmlns:a16="http://schemas.microsoft.com/office/drawing/2014/main" id="{0DB59A24-EB67-C34B-6F67-EA82ED453D85}"/>
              </a:ext>
            </a:extLst>
          </p:cNvPr>
          <p:cNvSpPr txBox="1"/>
          <p:nvPr/>
        </p:nvSpPr>
        <p:spPr>
          <a:xfrm>
            <a:off x="8855968" y="2958872"/>
            <a:ext cx="856895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5400" b="0" i="0" u="none" strike="noStrike" kern="1200" cap="none" spc="0" normalizeH="0" baseline="0" noProof="0" dirty="0">
                <a:ln>
                  <a:noFill/>
                </a:ln>
                <a:solidFill>
                  <a:prstClr val="black"/>
                </a:solidFill>
                <a:effectLst/>
                <a:uLnTx/>
                <a:uFillTx/>
                <a:latin typeface="Century Gothic"/>
                <a:ea typeface="+mn-ea"/>
                <a:cs typeface="+mn-cs"/>
              </a:rPr>
              <a:t>Vuosikellon täyttäminen</a:t>
            </a:r>
          </a:p>
        </p:txBody>
      </p:sp>
      <p:sp>
        <p:nvSpPr>
          <p:cNvPr id="3" name="Freeform 5">
            <a:extLst>
              <a:ext uri="{FF2B5EF4-FFF2-40B4-BE49-F238E27FC236}">
                <a16:creationId xmlns:a16="http://schemas.microsoft.com/office/drawing/2014/main" id="{8BEF5F15-4767-E826-FBD6-AB9CE0BAE219}"/>
              </a:ext>
              <a:ext uri="{C183D7F6-B498-43B3-948B-1728B52AA6E4}">
                <adec:decorative xmlns:adec="http://schemas.microsoft.com/office/drawing/2017/decorative" val="1"/>
              </a:ext>
            </a:extLst>
          </p:cNvPr>
          <p:cNvSpPr/>
          <p:nvPr/>
        </p:nvSpPr>
        <p:spPr>
          <a:xfrm>
            <a:off x="14904640" y="8588968"/>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6"/>
            <a:stretch>
              <a:fillRect/>
            </a:stretch>
          </a:blipFill>
        </p:spPr>
        <p:txBody>
          <a:bodyPr/>
          <a:lstStyle/>
          <a:p>
            <a:endParaRPr lang="fi-FI"/>
          </a:p>
        </p:txBody>
      </p:sp>
      <p:sp>
        <p:nvSpPr>
          <p:cNvPr id="13" name="Tekstiruutu 12">
            <a:extLst>
              <a:ext uri="{FF2B5EF4-FFF2-40B4-BE49-F238E27FC236}">
                <a16:creationId xmlns:a16="http://schemas.microsoft.com/office/drawing/2014/main" id="{DFD0F856-3505-BAD1-CEFB-3E460C14CDFE}"/>
              </a:ext>
            </a:extLst>
          </p:cNvPr>
          <p:cNvSpPr txBox="1"/>
          <p:nvPr/>
        </p:nvSpPr>
        <p:spPr>
          <a:xfrm>
            <a:off x="8117568" y="4102521"/>
            <a:ext cx="9289032" cy="5262979"/>
          </a:xfrm>
          <a:prstGeom prst="rect">
            <a:avLst/>
          </a:prstGeom>
          <a:noFill/>
        </p:spPr>
        <p:txBody>
          <a:bodyPr wrap="square">
            <a:spAutoFit/>
          </a:bodyPr>
          <a:lstStyle/>
          <a:p>
            <a:r>
              <a:rPr lang="fi-FI" sz="2800" dirty="0"/>
              <a:t>Valitkaa vuosikelloista joko hallinnon tai toiminnan vuosikello.</a:t>
            </a:r>
          </a:p>
          <a:p>
            <a:endParaRPr lang="fi-FI" sz="2800" dirty="0"/>
          </a:p>
          <a:p>
            <a:r>
              <a:rPr lang="fi-FI" sz="2800" b="1" dirty="0"/>
              <a:t>Hallinnon vuosikello: </a:t>
            </a:r>
          </a:p>
          <a:p>
            <a:r>
              <a:rPr lang="fi-FI" sz="2800" dirty="0"/>
              <a:t>Mitä hallinnollisia tehtäviä yhdistyksen vuoteen kuuluu?</a:t>
            </a:r>
          </a:p>
          <a:p>
            <a:endParaRPr lang="fi-FI" sz="2800" b="1" dirty="0"/>
          </a:p>
          <a:p>
            <a:r>
              <a:rPr lang="fi-FI" sz="2800" b="1" dirty="0"/>
              <a:t>Toiminnan vuosikello: </a:t>
            </a:r>
          </a:p>
          <a:p>
            <a:r>
              <a:rPr lang="fi-FI" sz="2800" dirty="0"/>
              <a:t>Mitä toimintaa yhdistyksen vuoteen kuuluu?  Tutkikaa vuosikalenteria, mitkä valtakunnalliset teemapäivät tai juhla-ajat sopivat toimintaanne. Mitä uusia ideoita keksitte toimintaan?</a:t>
            </a:r>
          </a:p>
        </p:txBody>
      </p:sp>
    </p:spTree>
    <p:extLst>
      <p:ext uri="{BB962C8B-B14F-4D97-AF65-F5344CB8AC3E}">
        <p14:creationId xmlns:p14="http://schemas.microsoft.com/office/powerpoint/2010/main" val="3167533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3" name="Freeform 3">
            <a:extLst>
              <a:ext uri="{C183D7F6-B498-43B3-948B-1728B52AA6E4}">
                <adec:decorative xmlns:adec="http://schemas.microsoft.com/office/drawing/2017/decorative" val="1"/>
              </a:ext>
            </a:extLst>
          </p:cNvPr>
          <p:cNvSpPr/>
          <p:nvPr/>
        </p:nvSpPr>
        <p:spPr>
          <a:xfrm>
            <a:off x="13501070" y="7618890"/>
            <a:ext cx="3858624" cy="2160829"/>
          </a:xfrm>
          <a:custGeom>
            <a:avLst/>
            <a:gdLst/>
            <a:ahLst/>
            <a:cxnLst/>
            <a:rect l="l" t="t" r="r" b="b"/>
            <a:pathLst>
              <a:path w="3858624" h="2160829">
                <a:moveTo>
                  <a:pt x="0" y="0"/>
                </a:moveTo>
                <a:lnTo>
                  <a:pt x="3858624" y="0"/>
                </a:lnTo>
                <a:lnTo>
                  <a:pt x="3858624" y="2160829"/>
                </a:lnTo>
                <a:lnTo>
                  <a:pt x="0" y="2160829"/>
                </a:lnTo>
                <a:lnTo>
                  <a:pt x="0" y="0"/>
                </a:lnTo>
                <a:close/>
              </a:path>
            </a:pathLst>
          </a:custGeom>
          <a:blipFill>
            <a:blip r:embed="rId2"/>
            <a:stretch>
              <a:fillRect/>
            </a:stretch>
          </a:blipFill>
        </p:spPr>
        <p:txBody>
          <a:bodyPr/>
          <a:lstStyle/>
          <a:p>
            <a:endParaRPr lang="fi-FI"/>
          </a:p>
        </p:txBody>
      </p:sp>
      <p:sp>
        <p:nvSpPr>
          <p:cNvPr id="4" name="Freeform 4" descr="Taitava yhdistystoimija-logo"/>
          <p:cNvSpPr/>
          <p:nvPr/>
        </p:nvSpPr>
        <p:spPr>
          <a:xfrm>
            <a:off x="6801405" y="-264229"/>
            <a:ext cx="8946692" cy="9296161"/>
          </a:xfrm>
          <a:custGeom>
            <a:avLst/>
            <a:gdLst/>
            <a:ahLst/>
            <a:cxnLst/>
            <a:rect l="l" t="t" r="r" b="b"/>
            <a:pathLst>
              <a:path w="10531761" h="10531761">
                <a:moveTo>
                  <a:pt x="0" y="0"/>
                </a:moveTo>
                <a:lnTo>
                  <a:pt x="10531760" y="0"/>
                </a:lnTo>
                <a:lnTo>
                  <a:pt x="10531760" y="10531761"/>
                </a:lnTo>
                <a:lnTo>
                  <a:pt x="0" y="10531761"/>
                </a:lnTo>
                <a:lnTo>
                  <a:pt x="0" y="0"/>
                </a:lnTo>
                <a:close/>
              </a:path>
            </a:pathLst>
          </a:custGeom>
          <a:blipFill>
            <a:blip r:embed="rId3"/>
            <a:stretch>
              <a:fillRect/>
            </a:stretch>
          </a:blipFill>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rot="2281464">
            <a:off x="13533650" y="462669"/>
            <a:ext cx="4266969" cy="4266969"/>
          </a:xfrm>
          <a:custGeom>
            <a:avLst/>
            <a:gdLst/>
            <a:ahLst/>
            <a:cxnLst/>
            <a:rect l="l" t="t" r="r" b="b"/>
            <a:pathLst>
              <a:path w="4266969" h="4266969">
                <a:moveTo>
                  <a:pt x="0" y="0"/>
                </a:moveTo>
                <a:lnTo>
                  <a:pt x="4266968" y="0"/>
                </a:lnTo>
                <a:lnTo>
                  <a:pt x="4266968" y="4266969"/>
                </a:lnTo>
                <a:lnTo>
                  <a:pt x="0" y="4266969"/>
                </a:lnTo>
                <a:lnTo>
                  <a:pt x="0" y="0"/>
                </a:lnTo>
                <a:close/>
              </a:path>
            </a:pathLst>
          </a:custGeom>
          <a:blipFill>
            <a:blip r:embed="rId4"/>
            <a:stretch>
              <a:fillRect/>
            </a:stretch>
          </a:blipFill>
        </p:spPr>
        <p:txBody>
          <a:bodyPr/>
          <a:lstStyle/>
          <a:p>
            <a:endParaRPr lang="fi-FI"/>
          </a:p>
        </p:txBody>
      </p:sp>
      <p:sp>
        <p:nvSpPr>
          <p:cNvPr id="6" name="Freeform 6">
            <a:extLst>
              <a:ext uri="{C183D7F6-B498-43B3-948B-1728B52AA6E4}">
                <adec:decorative xmlns:adec="http://schemas.microsoft.com/office/drawing/2017/decorative" val="1"/>
              </a:ext>
            </a:extLst>
          </p:cNvPr>
          <p:cNvSpPr/>
          <p:nvPr/>
        </p:nvSpPr>
        <p:spPr>
          <a:xfrm rot="-1128669">
            <a:off x="5850193" y="4690935"/>
            <a:ext cx="3059305" cy="3059305"/>
          </a:xfrm>
          <a:custGeom>
            <a:avLst/>
            <a:gdLst/>
            <a:ahLst/>
            <a:cxnLst/>
            <a:rect l="l" t="t" r="r" b="b"/>
            <a:pathLst>
              <a:path w="3059305" h="3059305">
                <a:moveTo>
                  <a:pt x="0" y="0"/>
                </a:moveTo>
                <a:lnTo>
                  <a:pt x="3059305" y="0"/>
                </a:lnTo>
                <a:lnTo>
                  <a:pt x="3059305" y="3059305"/>
                </a:lnTo>
                <a:lnTo>
                  <a:pt x="0" y="3059305"/>
                </a:lnTo>
                <a:lnTo>
                  <a:pt x="0" y="0"/>
                </a:lnTo>
                <a:close/>
              </a:path>
            </a:pathLst>
          </a:custGeom>
          <a:blipFill>
            <a:blip r:embed="rId4"/>
            <a:stretch>
              <a:fillRect/>
            </a:stretch>
          </a:blipFill>
        </p:spPr>
        <p:txBody>
          <a:bodyPr/>
          <a:lstStyle/>
          <a:p>
            <a:endParaRPr lang="fi-FI"/>
          </a:p>
        </p:txBody>
      </p:sp>
      <p:sp>
        <p:nvSpPr>
          <p:cNvPr id="7" name="Freeform 2">
            <a:extLst>
              <a:ext uri="{FF2B5EF4-FFF2-40B4-BE49-F238E27FC236}">
                <a16:creationId xmlns:a16="http://schemas.microsoft.com/office/drawing/2014/main" id="{999448CA-AA18-75ED-FD99-7A0A7781D860}"/>
              </a:ext>
              <a:ext uri="{C183D7F6-B498-43B3-948B-1728B52AA6E4}">
                <adec:decorative xmlns:adec="http://schemas.microsoft.com/office/drawing/2017/decorative" val="1"/>
              </a:ext>
            </a:extLst>
          </p:cNvPr>
          <p:cNvSpPr/>
          <p:nvPr/>
        </p:nvSpPr>
        <p:spPr>
          <a:xfrm>
            <a:off x="12936125" y="-398716"/>
            <a:ext cx="5036032" cy="5254184"/>
          </a:xfrm>
          <a:custGeom>
            <a:avLst/>
            <a:gdLst/>
            <a:ahLst/>
            <a:cxnLst/>
            <a:rect l="l" t="t" r="r" b="b"/>
            <a:pathLst>
              <a:path w="9267783" h="9267783">
                <a:moveTo>
                  <a:pt x="0" y="0"/>
                </a:moveTo>
                <a:lnTo>
                  <a:pt x="9267783" y="0"/>
                </a:lnTo>
                <a:lnTo>
                  <a:pt x="9267783" y="9267784"/>
                </a:lnTo>
                <a:lnTo>
                  <a:pt x="0" y="9267784"/>
                </a:lnTo>
                <a:lnTo>
                  <a:pt x="0" y="0"/>
                </a:lnTo>
                <a:close/>
              </a:path>
            </a:pathLst>
          </a:custGeom>
          <a:blipFill>
            <a:blip r:embed="rId5"/>
            <a:stretch>
              <a:fillRect/>
            </a:stretch>
          </a:blipFill>
        </p:spPr>
        <p:txBody>
          <a:bodyPr/>
          <a:lstStyle/>
          <a:p>
            <a:endParaRPr lang="fi-FI"/>
          </a:p>
        </p:txBody>
      </p:sp>
      <p:sp>
        <p:nvSpPr>
          <p:cNvPr id="8" name="Tekstiruutu 7">
            <a:extLst>
              <a:ext uri="{FF2B5EF4-FFF2-40B4-BE49-F238E27FC236}">
                <a16:creationId xmlns:a16="http://schemas.microsoft.com/office/drawing/2014/main" id="{A2A7F43F-BAD3-839A-2F01-E391C7E0B9FC}"/>
              </a:ext>
            </a:extLst>
          </p:cNvPr>
          <p:cNvSpPr txBox="1"/>
          <p:nvPr/>
        </p:nvSpPr>
        <p:spPr>
          <a:xfrm>
            <a:off x="666685" y="1357718"/>
            <a:ext cx="6134720" cy="4862870"/>
          </a:xfrm>
          <a:prstGeom prst="rect">
            <a:avLst/>
          </a:prstGeom>
          <a:noFill/>
        </p:spPr>
        <p:txBody>
          <a:bodyPr wrap="square" rtlCol="0">
            <a:spAutoFit/>
          </a:bodyPr>
          <a:lstStyle/>
          <a:p>
            <a:r>
              <a:rPr lang="fi-FI" sz="3200" b="1" dirty="0">
                <a:latin typeface="+mj-lt"/>
              </a:rPr>
              <a:t>Kertaa ja opi lisää!</a:t>
            </a:r>
          </a:p>
          <a:p>
            <a:br>
              <a:rPr lang="fi-FI" sz="3200" dirty="0"/>
            </a:br>
            <a:r>
              <a:rPr lang="fi-FI" sz="3200" dirty="0"/>
              <a:t>Lisää aiheeseen liittyvää materiaalia ja ladattavat vuosikellopohjat löydät MSL verkko-opistosta  </a:t>
            </a:r>
            <a:r>
              <a:rPr lang="fi-FI" sz="3200" dirty="0">
                <a:solidFill>
                  <a:srgbClr val="1A4554"/>
                </a:solidFill>
                <a:hlinkClick r:id="rId6">
                  <a:extLst>
                    <a:ext uri="{A12FA001-AC4F-418D-AE19-62706E023703}">
                      <ahyp:hlinkClr xmlns:ahyp="http://schemas.microsoft.com/office/drawing/2018/hyperlinkcolor" val="tx"/>
                    </a:ext>
                  </a:extLst>
                </a:hlinkClick>
              </a:rPr>
              <a:t>Yhdistystoiminnan ytimessä –kurssilta.</a:t>
            </a:r>
            <a:br>
              <a:rPr lang="fi-FI" dirty="0">
                <a:solidFill>
                  <a:schemeClr val="bg1"/>
                </a:solidFill>
                <a:hlinkClick r:id="rId6">
                  <a:extLst>
                    <a:ext uri="{A12FA001-AC4F-418D-AE19-62706E023703}">
                      <ahyp:hlinkClr xmlns:ahyp="http://schemas.microsoft.com/office/drawing/2018/hyperlinkcolor" val="tx"/>
                    </a:ext>
                  </a:extLst>
                </a:hlinkClick>
              </a:rPr>
            </a:br>
            <a:br>
              <a:rPr lang="fi-FI" dirty="0">
                <a:solidFill>
                  <a:schemeClr val="bg1"/>
                </a:solidFill>
              </a:rPr>
            </a:br>
            <a:br>
              <a:rPr lang="fi-FI" dirty="0">
                <a:solidFill>
                  <a:schemeClr val="bg1"/>
                </a:solidFill>
              </a:rPr>
            </a:br>
            <a:endParaRPr lang="fi-FI" dirty="0">
              <a:solidFill>
                <a:schemeClr val="bg1"/>
              </a:solidFill>
            </a:endParaRPr>
          </a:p>
        </p:txBody>
      </p:sp>
    </p:spTree>
    <p:extLst>
      <p:ext uri="{BB962C8B-B14F-4D97-AF65-F5344CB8AC3E}">
        <p14:creationId xmlns:p14="http://schemas.microsoft.com/office/powerpoint/2010/main" val="1519133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6F6"/>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699839" y="-311436"/>
            <a:ext cx="19361842" cy="19361842"/>
          </a:xfrm>
          <a:custGeom>
            <a:avLst/>
            <a:gdLst/>
            <a:ahLst/>
            <a:cxnLst/>
            <a:rect l="l" t="t" r="r" b="b"/>
            <a:pathLst>
              <a:path w="19361842" h="19361842">
                <a:moveTo>
                  <a:pt x="0" y="0"/>
                </a:moveTo>
                <a:lnTo>
                  <a:pt x="19361843" y="0"/>
                </a:lnTo>
                <a:lnTo>
                  <a:pt x="19361843" y="19361842"/>
                </a:lnTo>
                <a:lnTo>
                  <a:pt x="0" y="1936184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fi-FI"/>
          </a:p>
        </p:txBody>
      </p:sp>
      <p:sp>
        <p:nvSpPr>
          <p:cNvPr id="3" name="Freeform 3">
            <a:extLst>
              <a:ext uri="{C183D7F6-B498-43B3-948B-1728B52AA6E4}">
                <adec:decorative xmlns:adec="http://schemas.microsoft.com/office/drawing/2017/decorative" val="1"/>
              </a:ext>
            </a:extLst>
          </p:cNvPr>
          <p:cNvSpPr/>
          <p:nvPr/>
        </p:nvSpPr>
        <p:spPr>
          <a:xfrm>
            <a:off x="13501070" y="7618890"/>
            <a:ext cx="3858624" cy="2160829"/>
          </a:xfrm>
          <a:custGeom>
            <a:avLst/>
            <a:gdLst/>
            <a:ahLst/>
            <a:cxnLst/>
            <a:rect l="l" t="t" r="r" b="b"/>
            <a:pathLst>
              <a:path w="3858624" h="2160829">
                <a:moveTo>
                  <a:pt x="0" y="0"/>
                </a:moveTo>
                <a:lnTo>
                  <a:pt x="3858624" y="0"/>
                </a:lnTo>
                <a:lnTo>
                  <a:pt x="3858624" y="2160829"/>
                </a:lnTo>
                <a:lnTo>
                  <a:pt x="0" y="2160829"/>
                </a:lnTo>
                <a:lnTo>
                  <a:pt x="0" y="0"/>
                </a:lnTo>
                <a:close/>
              </a:path>
            </a:pathLst>
          </a:custGeom>
          <a:blipFill>
            <a:blip r:embed="rId3"/>
            <a:stretch>
              <a:fillRect/>
            </a:stretch>
          </a:blipFill>
        </p:spPr>
        <p:txBody>
          <a:bodyPr/>
          <a:lstStyle/>
          <a:p>
            <a:endParaRPr lang="fi-FI"/>
          </a:p>
        </p:txBody>
      </p:sp>
      <p:sp>
        <p:nvSpPr>
          <p:cNvPr id="4" name="Freeform 4" descr="Taitava yhdistystoimija-logo"/>
          <p:cNvSpPr/>
          <p:nvPr/>
        </p:nvSpPr>
        <p:spPr>
          <a:xfrm>
            <a:off x="3920843" y="-212717"/>
            <a:ext cx="10531761" cy="10531761"/>
          </a:xfrm>
          <a:custGeom>
            <a:avLst/>
            <a:gdLst/>
            <a:ahLst/>
            <a:cxnLst/>
            <a:rect l="l" t="t" r="r" b="b"/>
            <a:pathLst>
              <a:path w="10531761" h="10531761">
                <a:moveTo>
                  <a:pt x="0" y="0"/>
                </a:moveTo>
                <a:lnTo>
                  <a:pt x="10531760" y="0"/>
                </a:lnTo>
                <a:lnTo>
                  <a:pt x="10531760" y="10531761"/>
                </a:lnTo>
                <a:lnTo>
                  <a:pt x="0" y="10531761"/>
                </a:lnTo>
                <a:lnTo>
                  <a:pt x="0" y="0"/>
                </a:lnTo>
                <a:close/>
              </a:path>
            </a:pathLst>
          </a:custGeom>
          <a:blipFill>
            <a:blip r:embed="rId4"/>
            <a:stretch>
              <a:fillRect/>
            </a:stretch>
          </a:blipFill>
        </p:spPr>
        <p:txBody>
          <a:bodyPr/>
          <a:lstStyle/>
          <a:p>
            <a:endParaRPr lang="fi-FI"/>
          </a:p>
        </p:txBody>
      </p:sp>
      <p:sp>
        <p:nvSpPr>
          <p:cNvPr id="5" name="Freeform 5">
            <a:extLst>
              <a:ext uri="{C183D7F6-B498-43B3-948B-1728B52AA6E4}">
                <adec:decorative xmlns:adec="http://schemas.microsoft.com/office/drawing/2017/decorative" val="1"/>
              </a:ext>
            </a:extLst>
          </p:cNvPr>
          <p:cNvSpPr/>
          <p:nvPr/>
        </p:nvSpPr>
        <p:spPr>
          <a:xfrm rot="2281464">
            <a:off x="11790879" y="549949"/>
            <a:ext cx="4266969" cy="4266969"/>
          </a:xfrm>
          <a:custGeom>
            <a:avLst/>
            <a:gdLst/>
            <a:ahLst/>
            <a:cxnLst/>
            <a:rect l="l" t="t" r="r" b="b"/>
            <a:pathLst>
              <a:path w="4266969" h="4266969">
                <a:moveTo>
                  <a:pt x="0" y="0"/>
                </a:moveTo>
                <a:lnTo>
                  <a:pt x="4266968" y="0"/>
                </a:lnTo>
                <a:lnTo>
                  <a:pt x="4266968" y="4266969"/>
                </a:lnTo>
                <a:lnTo>
                  <a:pt x="0" y="4266969"/>
                </a:lnTo>
                <a:lnTo>
                  <a:pt x="0" y="0"/>
                </a:lnTo>
                <a:close/>
              </a:path>
            </a:pathLst>
          </a:custGeom>
          <a:blipFill>
            <a:blip r:embed="rId5"/>
            <a:stretch>
              <a:fillRect/>
            </a:stretch>
          </a:blipFill>
        </p:spPr>
        <p:txBody>
          <a:bodyPr/>
          <a:lstStyle/>
          <a:p>
            <a:endParaRPr lang="fi-FI"/>
          </a:p>
        </p:txBody>
      </p:sp>
      <p:sp>
        <p:nvSpPr>
          <p:cNvPr id="6" name="Freeform 6">
            <a:extLst>
              <a:ext uri="{C183D7F6-B498-43B3-948B-1728B52AA6E4}">
                <adec:decorative xmlns:adec="http://schemas.microsoft.com/office/drawing/2017/decorative" val="1"/>
              </a:ext>
            </a:extLst>
          </p:cNvPr>
          <p:cNvSpPr/>
          <p:nvPr/>
        </p:nvSpPr>
        <p:spPr>
          <a:xfrm rot="-1128669">
            <a:off x="3331191" y="5898648"/>
            <a:ext cx="3059305" cy="3059305"/>
          </a:xfrm>
          <a:custGeom>
            <a:avLst/>
            <a:gdLst/>
            <a:ahLst/>
            <a:cxnLst/>
            <a:rect l="l" t="t" r="r" b="b"/>
            <a:pathLst>
              <a:path w="3059305" h="3059305">
                <a:moveTo>
                  <a:pt x="0" y="0"/>
                </a:moveTo>
                <a:lnTo>
                  <a:pt x="3059305" y="0"/>
                </a:lnTo>
                <a:lnTo>
                  <a:pt x="3059305" y="3059305"/>
                </a:lnTo>
                <a:lnTo>
                  <a:pt x="0" y="3059305"/>
                </a:lnTo>
                <a:lnTo>
                  <a:pt x="0" y="0"/>
                </a:lnTo>
                <a:close/>
              </a:path>
            </a:pathLst>
          </a:custGeom>
          <a:blipFill>
            <a:blip r:embed="rId5"/>
            <a:stretch>
              <a:fillRect/>
            </a:stretch>
          </a:blipFill>
        </p:spPr>
        <p:txBody>
          <a:bodyPr/>
          <a:lstStyle/>
          <a:p>
            <a:endParaRPr lang="fi-FI"/>
          </a:p>
        </p:txBody>
      </p:sp>
      <p:sp>
        <p:nvSpPr>
          <p:cNvPr id="7" name="Freeform 2">
            <a:extLst>
              <a:ext uri="{FF2B5EF4-FFF2-40B4-BE49-F238E27FC236}">
                <a16:creationId xmlns:a16="http://schemas.microsoft.com/office/drawing/2014/main" id="{999448CA-AA18-75ED-FD99-7A0A7781D860}"/>
              </a:ext>
              <a:ext uri="{C183D7F6-B498-43B3-948B-1728B52AA6E4}">
                <adec:decorative xmlns:adec="http://schemas.microsoft.com/office/drawing/2017/decorative" val="1"/>
              </a:ext>
            </a:extLst>
          </p:cNvPr>
          <p:cNvSpPr/>
          <p:nvPr/>
        </p:nvSpPr>
        <p:spPr>
          <a:xfrm>
            <a:off x="11244376" y="-681113"/>
            <a:ext cx="6134720" cy="6180928"/>
          </a:xfrm>
          <a:custGeom>
            <a:avLst/>
            <a:gdLst/>
            <a:ahLst/>
            <a:cxnLst/>
            <a:rect l="l" t="t" r="r" b="b"/>
            <a:pathLst>
              <a:path w="9267783" h="9267783">
                <a:moveTo>
                  <a:pt x="0" y="0"/>
                </a:moveTo>
                <a:lnTo>
                  <a:pt x="9267783" y="0"/>
                </a:lnTo>
                <a:lnTo>
                  <a:pt x="9267783" y="9267784"/>
                </a:lnTo>
                <a:lnTo>
                  <a:pt x="0" y="9267784"/>
                </a:lnTo>
                <a:lnTo>
                  <a:pt x="0" y="0"/>
                </a:lnTo>
                <a:close/>
              </a:path>
            </a:pathLst>
          </a:custGeom>
          <a:blipFill>
            <a:blip r:embed="rId6"/>
            <a:stretch>
              <a:fillRect/>
            </a:stretch>
          </a:blipFill>
        </p:spPr>
        <p:txBody>
          <a:bodyPr/>
          <a:lstStyle/>
          <a:p>
            <a:endParaRPr lang="fi-FI"/>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0DEB4F-82EC-4B60-9015-EC0826ECC808}"/>
              </a:ext>
            </a:extLst>
          </p:cNvPr>
          <p:cNvSpPr>
            <a:spLocks noGrp="1"/>
          </p:cNvSpPr>
          <p:nvPr>
            <p:ph type="title"/>
          </p:nvPr>
        </p:nvSpPr>
        <p:spPr/>
        <p:txBody>
          <a:bodyPr/>
          <a:lstStyle/>
          <a:p>
            <a:r>
              <a:rPr lang="fi-FI" dirty="0"/>
              <a:t>Lähteet ja lisätietoa</a:t>
            </a:r>
          </a:p>
        </p:txBody>
      </p:sp>
      <p:sp>
        <p:nvSpPr>
          <p:cNvPr id="3" name="Sisällön paikkamerkki 2">
            <a:extLst>
              <a:ext uri="{FF2B5EF4-FFF2-40B4-BE49-F238E27FC236}">
                <a16:creationId xmlns:a16="http://schemas.microsoft.com/office/drawing/2014/main" id="{112471C0-07C4-4EA6-8180-841AEB12EF9F}"/>
              </a:ext>
            </a:extLst>
          </p:cNvPr>
          <p:cNvSpPr>
            <a:spLocks noGrp="1"/>
          </p:cNvSpPr>
          <p:nvPr>
            <p:ph idx="1"/>
          </p:nvPr>
        </p:nvSpPr>
        <p:spPr/>
        <p:txBody>
          <a:bodyPr>
            <a:normAutofit fontScale="70000" lnSpcReduction="20000"/>
          </a:bodyPr>
          <a:lstStyle/>
          <a:p>
            <a:r>
              <a:rPr lang="fi-FI" dirty="0">
                <a:hlinkClick r:id="rId2"/>
              </a:rPr>
              <a:t>Yhdistyksen ABC – opas suomalaiseen yhdistystoimintaan</a:t>
            </a:r>
            <a:endParaRPr lang="fi-FI" dirty="0"/>
          </a:p>
          <a:p>
            <a:r>
              <a:rPr lang="fi-FI" dirty="0">
                <a:hlinkClick r:id="rId3"/>
              </a:rPr>
              <a:t>Yhdistyslaki</a:t>
            </a:r>
            <a:endParaRPr lang="fi-FI" dirty="0"/>
          </a:p>
          <a:p>
            <a:endParaRPr lang="fi-FI" dirty="0"/>
          </a:p>
          <a:p>
            <a:r>
              <a:rPr lang="fi-FI" dirty="0">
                <a:hlinkClick r:id="rId4"/>
              </a:rPr>
              <a:t>Hyvinkään yhdistykset: Yhdistyshallinto sujuvaksi</a:t>
            </a:r>
            <a:endParaRPr lang="fi-FI" dirty="0"/>
          </a:p>
          <a:p>
            <a:endParaRPr lang="fi-FI" dirty="0"/>
          </a:p>
          <a:p>
            <a:r>
              <a:rPr lang="fi-FI" dirty="0">
                <a:hlinkClick r:id="rId5"/>
              </a:rPr>
              <a:t>https://www.kokouskaytannot.fi/hallituksen-esitys-yhdistyslain-muuttamiseksi-on-annettu-eduskunnalle-6-10-2022/</a:t>
            </a:r>
            <a:endParaRPr lang="fi-FI" dirty="0"/>
          </a:p>
          <a:p>
            <a:endParaRPr lang="fi-FI" dirty="0"/>
          </a:p>
          <a:p>
            <a:r>
              <a:rPr lang="fi-FI" dirty="0">
                <a:hlinkClick r:id="rId6"/>
              </a:rPr>
              <a:t>https://www.yhdistystoimijat.fi/vuosikello-2-2/vuosi-tai-kevatkokous/</a:t>
            </a:r>
            <a:endParaRPr lang="fi-FI" dirty="0"/>
          </a:p>
          <a:p>
            <a:endParaRPr lang="fi-FI" dirty="0"/>
          </a:p>
          <a:p>
            <a:r>
              <a:rPr lang="fi-FI" dirty="0">
                <a:hlinkClick r:id="rId7"/>
              </a:rPr>
              <a:t>Tulorekisteri yhdistyksille ja säätiöille</a:t>
            </a:r>
            <a:endParaRPr lang="fi-FI" dirty="0"/>
          </a:p>
          <a:p>
            <a:endParaRPr lang="fi-FI" dirty="0"/>
          </a:p>
          <a:p>
            <a:r>
              <a:rPr lang="fi-FI" dirty="0">
                <a:hlinkClick r:id="rId8"/>
              </a:rPr>
              <a:t>Yhdistysten hyvä hallintotapa. </a:t>
            </a:r>
            <a:r>
              <a:rPr lang="fi-FI" dirty="0" err="1">
                <a:hlinkClick r:id="rId8"/>
              </a:rPr>
              <a:t>Soste</a:t>
            </a:r>
            <a:r>
              <a:rPr lang="fi-FI" dirty="0">
                <a:hlinkClick r:id="rId8"/>
              </a:rPr>
              <a:t>.</a:t>
            </a:r>
            <a:br>
              <a:rPr lang="fi-FI" dirty="0"/>
            </a:br>
            <a:endParaRPr lang="fi-FI" dirty="0"/>
          </a:p>
        </p:txBody>
      </p:sp>
    </p:spTree>
    <p:extLst>
      <p:ext uri="{BB962C8B-B14F-4D97-AF65-F5344CB8AC3E}">
        <p14:creationId xmlns:p14="http://schemas.microsoft.com/office/powerpoint/2010/main" val="3786242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90DEB4F-82EC-4B60-9015-EC0826ECC808}"/>
              </a:ext>
            </a:extLst>
          </p:cNvPr>
          <p:cNvSpPr>
            <a:spLocks noGrp="1"/>
          </p:cNvSpPr>
          <p:nvPr>
            <p:ph type="title"/>
          </p:nvPr>
        </p:nvSpPr>
        <p:spPr/>
        <p:txBody>
          <a:bodyPr/>
          <a:lstStyle/>
          <a:p>
            <a:r>
              <a:rPr lang="fi-FI" dirty="0"/>
              <a:t>Lähteitä ja lisätietoa</a:t>
            </a:r>
          </a:p>
        </p:txBody>
      </p:sp>
      <p:sp>
        <p:nvSpPr>
          <p:cNvPr id="3" name="Sisällön paikkamerkki 2">
            <a:extLst>
              <a:ext uri="{FF2B5EF4-FFF2-40B4-BE49-F238E27FC236}">
                <a16:creationId xmlns:a16="http://schemas.microsoft.com/office/drawing/2014/main" id="{112471C0-07C4-4EA6-8180-841AEB12EF9F}"/>
              </a:ext>
            </a:extLst>
          </p:cNvPr>
          <p:cNvSpPr>
            <a:spLocks noGrp="1"/>
          </p:cNvSpPr>
          <p:nvPr>
            <p:ph idx="1"/>
          </p:nvPr>
        </p:nvSpPr>
        <p:spPr>
          <a:xfrm>
            <a:off x="1257300" y="2031358"/>
            <a:ext cx="15773400" cy="7707956"/>
          </a:xfrm>
        </p:spPr>
        <p:txBody>
          <a:bodyPr>
            <a:normAutofit fontScale="62500" lnSpcReduction="20000"/>
          </a:bodyPr>
          <a:lstStyle/>
          <a:p>
            <a:r>
              <a:rPr lang="fi-FI" dirty="0">
                <a:hlinkClick r:id="rId3"/>
              </a:rPr>
              <a:t>Yhdistyksen ABC – opas suomalaiseen yhdistystoimintaan</a:t>
            </a:r>
            <a:br>
              <a:rPr lang="fi-FI" dirty="0"/>
            </a:br>
            <a:endParaRPr lang="fi-FI" dirty="0"/>
          </a:p>
          <a:p>
            <a:r>
              <a:rPr lang="fi-FI" dirty="0">
                <a:hlinkClick r:id="rId4"/>
              </a:rPr>
              <a:t>Yhdistyslaki</a:t>
            </a:r>
            <a:br>
              <a:rPr lang="fi-FI" dirty="0"/>
            </a:br>
            <a:endParaRPr lang="fi-FI" dirty="0"/>
          </a:p>
          <a:p>
            <a:r>
              <a:rPr lang="fi-FI" dirty="0">
                <a:hlinkClick r:id="rId5"/>
              </a:rPr>
              <a:t>Hyvinkään yhdistykset: Yhdistyshallinto sujuvaksi</a:t>
            </a:r>
            <a:endParaRPr lang="fi-FI" dirty="0"/>
          </a:p>
          <a:p>
            <a:endParaRPr lang="fi-FI" dirty="0"/>
          </a:p>
          <a:p>
            <a:r>
              <a:rPr lang="fi-FI" dirty="0">
                <a:solidFill>
                  <a:schemeClr val="accent5">
                    <a:lumMod val="25000"/>
                  </a:schemeClr>
                </a:solidFill>
              </a:rPr>
              <a:t>HÄMÄLÄINEN, J. ja LEMPINEN, M. 2018. Toiminnan suunnittelu ja hallinto yhdistyksissä</a:t>
            </a:r>
          </a:p>
          <a:p>
            <a:pPr>
              <a:lnSpc>
                <a:spcPct val="120000"/>
              </a:lnSpc>
            </a:pPr>
            <a:r>
              <a:rPr lang="fi-FI" dirty="0">
                <a:solidFill>
                  <a:schemeClr val="accent5">
                    <a:lumMod val="25000"/>
                  </a:schemeClr>
                </a:solidFill>
              </a:rPr>
              <a:t>opinnäytetyössä</a:t>
            </a:r>
          </a:p>
          <a:p>
            <a:pPr>
              <a:lnSpc>
                <a:spcPct val="120000"/>
              </a:lnSpc>
              <a:spcBef>
                <a:spcPts val="0"/>
              </a:spcBef>
              <a:defRPr/>
            </a:pPr>
            <a:r>
              <a:rPr lang="fi-FI" dirty="0">
                <a:hlinkClick r:id="rId6"/>
              </a:rPr>
              <a:t>Mira </a:t>
            </a:r>
            <a:r>
              <a:rPr lang="fi-FI" dirty="0" err="1">
                <a:hlinkClick r:id="rId6"/>
              </a:rPr>
              <a:t>Öling</a:t>
            </a:r>
            <a:r>
              <a:rPr lang="fi-FI" dirty="0">
                <a:hlinkClick r:id="rId6"/>
              </a:rPr>
              <a:t>: Yhdistyksen vuosikellon suunnittelu työpajamenetelmiä käyttäen. Opinnäytetyö 2020, Savonia</a:t>
            </a:r>
            <a:endParaRPr lang="fi-FI" dirty="0"/>
          </a:p>
          <a:p>
            <a:pPr>
              <a:lnSpc>
                <a:spcPct val="120000"/>
              </a:lnSpc>
              <a:spcBef>
                <a:spcPts val="0"/>
              </a:spcBef>
              <a:defRPr/>
            </a:pPr>
            <a:br>
              <a:rPr lang="fi-FI" dirty="0"/>
            </a:br>
            <a:r>
              <a:rPr lang="fi-FI" dirty="0">
                <a:solidFill>
                  <a:schemeClr val="accent5">
                    <a:lumMod val="25000"/>
                  </a:schemeClr>
                </a:solidFill>
              </a:rPr>
              <a:t>KARREINEN, L., HALONEN, M. JA TENNILÄ, M. (toim.) 10 askelta parempaan vapaaehtoistoimintaan. Tampere: Hämeen Kirjapaino Oy 2017.</a:t>
            </a:r>
            <a:br>
              <a:rPr lang="fi-FI" dirty="0"/>
            </a:br>
            <a:br>
              <a:rPr lang="fi-FI" dirty="0"/>
            </a:br>
            <a:r>
              <a:rPr lang="fi-FI" dirty="0">
                <a:hlinkClick r:id="rId7"/>
              </a:rPr>
              <a:t>https://www.yhdistystoimijat.fi/vuosikello-2-2/vuosi-tai-kevatkokous/</a:t>
            </a:r>
            <a:br>
              <a:rPr lang="fi-FI" dirty="0"/>
            </a:br>
            <a:endParaRPr lang="fi-FI" dirty="0"/>
          </a:p>
          <a:p>
            <a:pPr>
              <a:lnSpc>
                <a:spcPct val="100000"/>
              </a:lnSpc>
              <a:spcBef>
                <a:spcPts val="0"/>
              </a:spcBef>
              <a:defRPr/>
            </a:pPr>
            <a:r>
              <a:rPr lang="fi-FI" dirty="0">
                <a:hlinkClick r:id="rId8"/>
              </a:rPr>
              <a:t>https://www.kuuloliitto.fi/palvelut/yhdistyksille/perustehtava-ja-toiminnan-suunnittelu/</a:t>
            </a:r>
            <a:br>
              <a:rPr lang="fi-FI" dirty="0"/>
            </a:br>
            <a:endParaRPr lang="fi-FI" dirty="0"/>
          </a:p>
          <a:p>
            <a:r>
              <a:rPr lang="fi-FI" dirty="0">
                <a:hlinkClick r:id="rId9"/>
              </a:rPr>
              <a:t>Tulorekisteri yhdistyksille ja säätiöille</a:t>
            </a:r>
            <a:endParaRPr lang="fi-FI" dirty="0"/>
          </a:p>
          <a:p>
            <a:endParaRPr lang="fi-FI" dirty="0"/>
          </a:p>
        </p:txBody>
      </p:sp>
    </p:spTree>
    <p:extLst>
      <p:ext uri="{BB962C8B-B14F-4D97-AF65-F5344CB8AC3E}">
        <p14:creationId xmlns:p14="http://schemas.microsoft.com/office/powerpoint/2010/main" val="2966681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1FBD07CA-F1C9-FF60-2003-EC849DD5E7AC}"/>
              </a:ext>
            </a:extLst>
          </p:cNvPr>
          <p:cNvSpPr txBox="1"/>
          <p:nvPr/>
        </p:nvSpPr>
        <p:spPr>
          <a:xfrm>
            <a:off x="2447256" y="2019279"/>
            <a:ext cx="4824536" cy="1815882"/>
          </a:xfrm>
          <a:prstGeom prst="rect">
            <a:avLst/>
          </a:prstGeom>
          <a:noFill/>
        </p:spPr>
        <p:txBody>
          <a:bodyPr wrap="square" rtlCol="0">
            <a:spAutoFit/>
          </a:bodyPr>
          <a:lstStyle/>
          <a:p>
            <a:r>
              <a:rPr lang="fi-FI" sz="7200" b="1" dirty="0">
                <a:solidFill>
                  <a:schemeClr val="bg1"/>
                </a:solidFill>
                <a:latin typeface="+mj-lt"/>
              </a:rPr>
              <a:t>Osio 1</a:t>
            </a:r>
            <a:br>
              <a:rPr lang="fi-FI" sz="7200" b="1" dirty="0">
                <a:solidFill>
                  <a:schemeClr val="bg1"/>
                </a:solidFill>
                <a:latin typeface="+mj-lt"/>
              </a:rPr>
            </a:br>
            <a:r>
              <a:rPr lang="fi-FI" sz="4000" b="1" dirty="0">
                <a:solidFill>
                  <a:schemeClr val="bg1"/>
                </a:solidFill>
                <a:latin typeface="+mj-lt"/>
              </a:rPr>
              <a:t>Tieto</a:t>
            </a:r>
          </a:p>
        </p:txBody>
      </p:sp>
      <p:sp>
        <p:nvSpPr>
          <p:cNvPr id="5" name="Tekstiruutu 4">
            <a:extLst>
              <a:ext uri="{FF2B5EF4-FFF2-40B4-BE49-F238E27FC236}">
                <a16:creationId xmlns:a16="http://schemas.microsoft.com/office/drawing/2014/main" id="{3FEF39E0-39B2-0E30-6FC2-90F2A78A11D4}"/>
              </a:ext>
            </a:extLst>
          </p:cNvPr>
          <p:cNvSpPr txBox="1"/>
          <p:nvPr/>
        </p:nvSpPr>
        <p:spPr>
          <a:xfrm>
            <a:off x="8941608" y="3172368"/>
            <a:ext cx="7992888" cy="5491824"/>
          </a:xfrm>
          <a:prstGeom prst="rect">
            <a:avLst/>
          </a:prstGeom>
          <a:noFill/>
        </p:spPr>
        <p:txBody>
          <a:bodyPr wrap="square">
            <a:spAutoFit/>
          </a:bodyPr>
          <a:lstStyle/>
          <a:p>
            <a:pPr marL="457200" indent="-457200">
              <a:lnSpc>
                <a:spcPct val="150000"/>
              </a:lnSpc>
              <a:buFont typeface="Arial" panose="020B0604020202020204" pitchFamily="34" charset="0"/>
              <a:buChar char="•"/>
            </a:pPr>
            <a:r>
              <a:rPr lang="en-US" sz="4800" dirty="0" err="1"/>
              <a:t>Yhdistysten</a:t>
            </a:r>
            <a:r>
              <a:rPr lang="en-US" sz="4800" dirty="0"/>
              <a:t> </a:t>
            </a:r>
            <a:r>
              <a:rPr lang="en-US" sz="4800" dirty="0" err="1"/>
              <a:t>rakenteet</a:t>
            </a:r>
            <a:endParaRPr lang="en-US" sz="4800" dirty="0"/>
          </a:p>
          <a:p>
            <a:pPr marL="457200" indent="-457200">
              <a:lnSpc>
                <a:spcPct val="150000"/>
              </a:lnSpc>
              <a:buFont typeface="Arial" panose="020B0604020202020204" pitchFamily="34" charset="0"/>
              <a:buChar char="•"/>
            </a:pPr>
            <a:r>
              <a:rPr lang="en-US" sz="4800" dirty="0" err="1"/>
              <a:t>Yhdistyslaki</a:t>
            </a:r>
            <a:r>
              <a:rPr lang="en-US" sz="4800" dirty="0"/>
              <a:t> ja </a:t>
            </a:r>
            <a:r>
              <a:rPr lang="en-US" sz="4800" dirty="0" err="1"/>
              <a:t>säännöt</a:t>
            </a:r>
            <a:endParaRPr lang="en-US" sz="4800" dirty="0"/>
          </a:p>
          <a:p>
            <a:pPr marL="457200" indent="-457200">
              <a:lnSpc>
                <a:spcPct val="150000"/>
              </a:lnSpc>
              <a:buFont typeface="Arial" panose="020B0604020202020204" pitchFamily="34" charset="0"/>
              <a:buChar char="•"/>
            </a:pPr>
            <a:r>
              <a:rPr lang="en-US" sz="4800" dirty="0" err="1"/>
              <a:t>Jäsenet</a:t>
            </a:r>
            <a:endParaRPr lang="en-US" sz="4800" dirty="0"/>
          </a:p>
          <a:p>
            <a:pPr marL="457200" indent="-457200">
              <a:lnSpc>
                <a:spcPct val="150000"/>
              </a:lnSpc>
              <a:buFont typeface="Arial" panose="020B0604020202020204" pitchFamily="34" charset="0"/>
              <a:buChar char="•"/>
            </a:pPr>
            <a:r>
              <a:rPr lang="en-US" sz="4800" dirty="0" err="1"/>
              <a:t>Yhdistyksen</a:t>
            </a:r>
            <a:r>
              <a:rPr lang="en-US" sz="4800" dirty="0"/>
              <a:t> </a:t>
            </a:r>
            <a:r>
              <a:rPr lang="en-US" sz="4800" dirty="0" err="1"/>
              <a:t>hallitus</a:t>
            </a:r>
            <a:endParaRPr lang="en-US" sz="4800" dirty="0"/>
          </a:p>
          <a:p>
            <a:pPr marL="457200" indent="-457200">
              <a:lnSpc>
                <a:spcPct val="150000"/>
              </a:lnSpc>
              <a:buFont typeface="Arial" panose="020B0604020202020204" pitchFamily="34" charset="0"/>
              <a:buChar char="•"/>
            </a:pPr>
            <a:r>
              <a:rPr lang="en-US" sz="4800" dirty="0" err="1"/>
              <a:t>Yhdistyslain</a:t>
            </a:r>
            <a:r>
              <a:rPr lang="en-US" sz="4800" dirty="0"/>
              <a:t> </a:t>
            </a:r>
            <a:r>
              <a:rPr lang="en-US" sz="4800" dirty="0" err="1"/>
              <a:t>muutokset</a:t>
            </a:r>
            <a:endParaRPr lang="en-US" sz="4800" dirty="0"/>
          </a:p>
        </p:txBody>
      </p:sp>
      <p:pic>
        <p:nvPicPr>
          <p:cNvPr id="9" name="Kuva 8" descr="Kuva, joka sisältää kohteen Grafiikka, symboli, lamppu&#10;&#10;Kuvaus luotu automaattisesti">
            <a:extLst>
              <a:ext uri="{FF2B5EF4-FFF2-40B4-BE49-F238E27FC236}">
                <a16:creationId xmlns:a16="http://schemas.microsoft.com/office/drawing/2014/main" id="{4BA205C1-9106-DB08-ED9F-62ADC0EFD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9524" y="379543"/>
            <a:ext cx="3279472" cy="3279472"/>
          </a:xfrm>
          <a:prstGeom prst="rect">
            <a:avLst/>
          </a:prstGeom>
        </p:spPr>
      </p:pic>
      <p:sp>
        <p:nvSpPr>
          <p:cNvPr id="10" name="Freeform 7">
            <a:extLst>
              <a:ext uri="{FF2B5EF4-FFF2-40B4-BE49-F238E27FC236}">
                <a16:creationId xmlns:a16="http://schemas.microsoft.com/office/drawing/2014/main" id="{E26F71D6-B80E-07BE-9F1D-3FFBD081A8FB}"/>
              </a:ext>
              <a:ext uri="{C183D7F6-B498-43B3-948B-1728B52AA6E4}">
                <adec:decorative xmlns:adec="http://schemas.microsoft.com/office/drawing/2017/decorative" val="1"/>
              </a:ext>
            </a:extLst>
          </p:cNvPr>
          <p:cNvSpPr/>
          <p:nvPr/>
        </p:nvSpPr>
        <p:spPr>
          <a:xfrm>
            <a:off x="15192672" y="19476"/>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1" name="Freeform 8">
            <a:extLst>
              <a:ext uri="{FF2B5EF4-FFF2-40B4-BE49-F238E27FC236}">
                <a16:creationId xmlns:a16="http://schemas.microsoft.com/office/drawing/2014/main" id="{ED7A1DD2-9109-C592-45EC-A60792DDE963}"/>
              </a:ext>
              <a:ext uri="{C183D7F6-B498-43B3-948B-1728B52AA6E4}">
                <adec:decorative xmlns:adec="http://schemas.microsoft.com/office/drawing/2017/decorative" val="1"/>
              </a:ext>
            </a:extLst>
          </p:cNvPr>
          <p:cNvSpPr/>
          <p:nvPr/>
        </p:nvSpPr>
        <p:spPr>
          <a:xfrm>
            <a:off x="14770475" y="8553544"/>
            <a:ext cx="3060679" cy="1713980"/>
          </a:xfrm>
          <a:custGeom>
            <a:avLst/>
            <a:gdLst/>
            <a:ahLst/>
            <a:cxnLst/>
            <a:rect l="l" t="t" r="r" b="b"/>
            <a:pathLst>
              <a:path w="3060679" h="1713980">
                <a:moveTo>
                  <a:pt x="0" y="0"/>
                </a:moveTo>
                <a:lnTo>
                  <a:pt x="3060679" y="0"/>
                </a:lnTo>
                <a:lnTo>
                  <a:pt x="3060679" y="1713980"/>
                </a:lnTo>
                <a:lnTo>
                  <a:pt x="0" y="171398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i-FI"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2" name="Freeform 7">
            <a:extLst>
              <a:ext uri="{FF2B5EF4-FFF2-40B4-BE49-F238E27FC236}">
                <a16:creationId xmlns:a16="http://schemas.microsoft.com/office/drawing/2014/main" id="{87EA22F5-840E-99A7-E743-6AD3345E896C}"/>
              </a:ext>
              <a:ext uri="{C183D7F6-B498-43B3-948B-1728B52AA6E4}">
                <adec:decorative xmlns:adec="http://schemas.microsoft.com/office/drawing/2017/decorative" val="1"/>
              </a:ext>
            </a:extLst>
          </p:cNvPr>
          <p:cNvSpPr/>
          <p:nvPr/>
        </p:nvSpPr>
        <p:spPr>
          <a:xfrm>
            <a:off x="3096934" y="3136932"/>
            <a:ext cx="3525180" cy="3279472"/>
          </a:xfrm>
          <a:custGeom>
            <a:avLst/>
            <a:gdLst/>
            <a:ahLst/>
            <a:cxnLst/>
            <a:rect l="l" t="t" r="r" b="b"/>
            <a:pathLst>
              <a:path w="3179363" h="3179363">
                <a:moveTo>
                  <a:pt x="0" y="0"/>
                </a:moveTo>
                <a:lnTo>
                  <a:pt x="3179363" y="0"/>
                </a:lnTo>
                <a:lnTo>
                  <a:pt x="3179363" y="3179363"/>
                </a:lnTo>
                <a:lnTo>
                  <a:pt x="0" y="3179363"/>
                </a:lnTo>
                <a:lnTo>
                  <a:pt x="0" y="0"/>
                </a:lnTo>
                <a:close/>
              </a:path>
            </a:pathLst>
          </a:custGeom>
          <a:blipFill>
            <a:blip r:embed="rId6"/>
            <a:stretch>
              <a:fillRect/>
            </a:stretch>
          </a:blipFill>
        </p:spPr>
        <p:txBody>
          <a:bodyPr/>
          <a:lstStyle/>
          <a:p>
            <a:endParaRPr lang="fi-FI" dirty="0"/>
          </a:p>
        </p:txBody>
      </p:sp>
    </p:spTree>
    <p:extLst>
      <p:ext uri="{BB962C8B-B14F-4D97-AF65-F5344CB8AC3E}">
        <p14:creationId xmlns:p14="http://schemas.microsoft.com/office/powerpoint/2010/main" val="462237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598552" y="693617"/>
            <a:ext cx="11130796" cy="2215993"/>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914445"/>
            <a:endParaRPr lang="fi-FI" dirty="0">
              <a:solidFill>
                <a:prstClr val="black"/>
              </a:solidFill>
              <a:latin typeface="Century Gothic"/>
            </a:endParaRPr>
          </a:p>
        </p:txBody>
      </p:sp>
      <p:sp>
        <p:nvSpPr>
          <p:cNvPr id="3" name="TextBox 3"/>
          <p:cNvSpPr txBox="1">
            <a:spLocks noGrp="1"/>
          </p:cNvSpPr>
          <p:nvPr>
            <p:ph type="title" idx="4294967295"/>
          </p:nvPr>
        </p:nvSpPr>
        <p:spPr>
          <a:xfrm>
            <a:off x="1554878" y="463003"/>
            <a:ext cx="1297699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45">
              <a:lnSpc>
                <a:spcPct val="100000"/>
              </a:lnSpc>
              <a:spcBef>
                <a:spcPts val="0"/>
              </a:spcBef>
              <a:defRPr/>
            </a:pPr>
            <a:r>
              <a:rPr lang="en-US" sz="7200" b="0" dirty="0" err="1">
                <a:solidFill>
                  <a:schemeClr val="accent1"/>
                </a:solidFill>
                <a:ea typeface="+mn-ea"/>
                <a:cs typeface="+mn-cs"/>
              </a:rPr>
              <a:t>Mikä</a:t>
            </a:r>
            <a:r>
              <a:rPr lang="en-US" sz="7200" b="0" dirty="0">
                <a:solidFill>
                  <a:schemeClr val="accent1"/>
                </a:solidFill>
                <a:ea typeface="+mn-ea"/>
                <a:cs typeface="+mn-cs"/>
              </a:rPr>
              <a:t> on </a:t>
            </a:r>
            <a:r>
              <a:rPr lang="en-US" sz="7200" b="0" dirty="0" err="1">
                <a:solidFill>
                  <a:schemeClr val="accent1"/>
                </a:solidFill>
                <a:ea typeface="+mn-ea"/>
                <a:cs typeface="+mn-cs"/>
              </a:rPr>
              <a:t>yhdistys</a:t>
            </a:r>
            <a:r>
              <a:rPr lang="en-US" sz="7200" b="0" dirty="0">
                <a:solidFill>
                  <a:schemeClr val="accent1"/>
                </a:solidFill>
                <a:ea typeface="+mn-ea"/>
                <a:cs typeface="+mn-cs"/>
              </a:rPr>
              <a:t>?</a:t>
            </a:r>
          </a:p>
        </p:txBody>
      </p:sp>
      <p:sp>
        <p:nvSpPr>
          <p:cNvPr id="4" name="Freeform 4">
            <a:extLst>
              <a:ext uri="{C183D7F6-B498-43B3-948B-1728B52AA6E4}">
                <adec:decorative xmlns:adec="http://schemas.microsoft.com/office/drawing/2017/decorative" val="1"/>
              </a:ext>
            </a:extLst>
          </p:cNvPr>
          <p:cNvSpPr/>
          <p:nvPr/>
        </p:nvSpPr>
        <p:spPr>
          <a:xfrm>
            <a:off x="14773532" y="8401312"/>
            <a:ext cx="3060680"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4"/>
            <a:stretch>
              <a:fillRect/>
            </a:stretch>
          </a:blipFill>
        </p:spPr>
        <p:txBody>
          <a:bodyPr/>
          <a:lstStyle/>
          <a:p>
            <a:pPr defTabSz="914445"/>
            <a:endParaRPr lang="fi-FI">
              <a:solidFill>
                <a:prstClr val="black"/>
              </a:solidFill>
              <a:latin typeface="Century Gothic"/>
            </a:endParaRPr>
          </a:p>
        </p:txBody>
      </p:sp>
      <p:sp>
        <p:nvSpPr>
          <p:cNvPr id="8" name="Freeform 8">
            <a:extLst>
              <a:ext uri="{C183D7F6-B498-43B3-948B-1728B52AA6E4}">
                <adec:decorative xmlns:adec="http://schemas.microsoft.com/office/drawing/2017/decorative" val="1"/>
              </a:ext>
            </a:extLst>
          </p:cNvPr>
          <p:cNvSpPr/>
          <p:nvPr/>
        </p:nvSpPr>
        <p:spPr>
          <a:xfrm>
            <a:off x="16131578" y="171708"/>
            <a:ext cx="1973051"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5"/>
            <a:stretch>
              <a:fillRect/>
            </a:stretch>
          </a:blipFill>
        </p:spPr>
        <p:txBody>
          <a:bodyPr/>
          <a:lstStyle/>
          <a:p>
            <a:pPr defTabSz="914445"/>
            <a:endParaRPr lang="fi-FI" dirty="0">
              <a:solidFill>
                <a:prstClr val="black"/>
              </a:solidFill>
              <a:latin typeface="Century Gothic"/>
            </a:endParaRPr>
          </a:p>
        </p:txBody>
      </p:sp>
      <p:sp>
        <p:nvSpPr>
          <p:cNvPr id="10" name="Tekstiruutu 9">
            <a:extLst>
              <a:ext uri="{FF2B5EF4-FFF2-40B4-BE49-F238E27FC236}">
                <a16:creationId xmlns:a16="http://schemas.microsoft.com/office/drawing/2014/main" id="{6482BDED-D0A6-36FD-A722-5909D0631AD9}"/>
              </a:ext>
            </a:extLst>
          </p:cNvPr>
          <p:cNvSpPr txBox="1"/>
          <p:nvPr/>
        </p:nvSpPr>
        <p:spPr>
          <a:xfrm>
            <a:off x="1169895" y="2895587"/>
            <a:ext cx="15948209" cy="7214860"/>
          </a:xfrm>
          <a:prstGeom prst="rect">
            <a:avLst/>
          </a:prstGeom>
          <a:noFill/>
        </p:spPr>
        <p:txBody>
          <a:bodyPr wrap="square">
            <a:spAutoFit/>
          </a:bodyPr>
          <a:lstStyle/>
          <a:p>
            <a:pPr marL="342917" indent="-342917" defTabSz="914445">
              <a:lnSpc>
                <a:spcPct val="120000"/>
              </a:lnSpc>
              <a:buFont typeface="Arial" panose="020B0604020202020204" pitchFamily="34" charset="0"/>
              <a:buChar char="•"/>
            </a:pPr>
            <a:r>
              <a:rPr lang="fi-FI" sz="2800" b="1" dirty="0">
                <a:latin typeface="+mj-lt"/>
              </a:rPr>
              <a:t>Yhdistys on organisaatio, joka on muodostettu tietyn aatteellisen tarkoituksen yhteistä toteutusta varten. </a:t>
            </a:r>
          </a:p>
          <a:p>
            <a:pPr defTabSz="914445">
              <a:lnSpc>
                <a:spcPct val="120000"/>
              </a:lnSpc>
            </a:pPr>
            <a:endParaRPr lang="fi-FI" sz="2800" b="1" dirty="0">
              <a:latin typeface="+mj-lt"/>
            </a:endParaRPr>
          </a:p>
          <a:p>
            <a:pPr marL="342917" indent="-342917" defTabSz="914445">
              <a:lnSpc>
                <a:spcPct val="120000"/>
              </a:lnSpc>
              <a:buFont typeface="Arial" panose="020B0604020202020204" pitchFamily="34" charset="0"/>
              <a:buChar char="•"/>
            </a:pPr>
            <a:r>
              <a:rPr lang="fi-FI" sz="2800" dirty="0">
                <a:latin typeface="+mj-lt"/>
              </a:rPr>
              <a:t>Yhdistyksiä kutsutaan usein myös järjestöiksi.</a:t>
            </a:r>
          </a:p>
          <a:p>
            <a:pPr marL="342917" indent="-342917" defTabSz="914445">
              <a:lnSpc>
                <a:spcPct val="120000"/>
              </a:lnSpc>
              <a:buFont typeface="Arial" panose="020B0604020202020204" pitchFamily="34" charset="0"/>
              <a:buChar char="•"/>
            </a:pPr>
            <a:endParaRPr lang="fi-FI" sz="2800" b="1" dirty="0">
              <a:latin typeface="+mj-lt"/>
            </a:endParaRPr>
          </a:p>
          <a:p>
            <a:pPr marL="342917" indent="-342917" defTabSz="914445">
              <a:lnSpc>
                <a:spcPct val="120000"/>
              </a:lnSpc>
              <a:buFont typeface="Arial" panose="020B0604020202020204" pitchFamily="34" charset="0"/>
              <a:buChar char="•"/>
            </a:pPr>
            <a:r>
              <a:rPr lang="fi-FI" sz="2800" dirty="0">
                <a:latin typeface="+mj-lt"/>
              </a:rPr>
              <a:t>Yhdistys on usein voittoa tavoittelematon ja sen tarkoituksena voi olla esimerkiksi harrastustoiminta, hyväntekeväisyys, edunvalvonta tai muu yhteiskunnallinen tavoite.</a:t>
            </a:r>
            <a:endParaRPr lang="fi-FI" sz="2800" b="1" dirty="0">
              <a:latin typeface="+mj-lt"/>
            </a:endParaRPr>
          </a:p>
          <a:p>
            <a:pPr marL="342917" indent="-342917" defTabSz="914445">
              <a:lnSpc>
                <a:spcPct val="120000"/>
              </a:lnSpc>
              <a:buFont typeface="Arial" panose="020B0604020202020204" pitchFamily="34" charset="0"/>
              <a:buChar char="•"/>
            </a:pPr>
            <a:endParaRPr lang="fi-FI" sz="2800" b="1" dirty="0">
              <a:latin typeface="+mj-lt"/>
            </a:endParaRPr>
          </a:p>
          <a:p>
            <a:pPr marL="342917" indent="-342917" defTabSz="914445">
              <a:lnSpc>
                <a:spcPct val="120000"/>
              </a:lnSpc>
              <a:buFont typeface="Arial" panose="020B0604020202020204" pitchFamily="34" charset="0"/>
              <a:buChar char="•"/>
            </a:pPr>
            <a:r>
              <a:rPr lang="fi-FI" sz="2800" b="1" dirty="0">
                <a:latin typeface="+mj-lt"/>
              </a:rPr>
              <a:t>Rekisteröitynyt yhdistys </a:t>
            </a:r>
            <a:r>
              <a:rPr lang="fi-FI" sz="2800" dirty="0">
                <a:latin typeface="+mj-lt"/>
              </a:rPr>
              <a:t>tarkoittaa yhdistystä, joka on ilmoittanut itsensä Patentti- ja rekisterihallituksen yhdistysrekisteriin. Rekisteröitynyt yhdistys on oikeuskelpoinen eli se voi tehdä sopimuksia yhdistyksen nimissä ja toimia oikeudessa. </a:t>
            </a:r>
            <a:endParaRPr lang="fi-FI" sz="2800" dirty="0">
              <a:solidFill>
                <a:prstClr val="black"/>
              </a:solidFill>
              <a:latin typeface="+mj-lt"/>
            </a:endParaRPr>
          </a:p>
          <a:p>
            <a:pPr defTabSz="914445">
              <a:lnSpc>
                <a:spcPct val="120000"/>
              </a:lnSpc>
            </a:pPr>
            <a:endParaRPr lang="fi-FI" sz="2800" dirty="0">
              <a:solidFill>
                <a:prstClr val="black"/>
              </a:solidFill>
              <a:latin typeface="+mj-lt"/>
            </a:endParaRPr>
          </a:p>
          <a:p>
            <a:pPr defTabSz="914445">
              <a:lnSpc>
                <a:spcPct val="120000"/>
              </a:lnSpc>
            </a:pPr>
            <a:r>
              <a:rPr lang="fi-FI" sz="2800" dirty="0">
                <a:solidFill>
                  <a:prstClr val="black"/>
                </a:solidFill>
                <a:latin typeface="+mj-lt"/>
              </a:rPr>
              <a:t>	</a:t>
            </a:r>
            <a:r>
              <a:rPr lang="fi-FI" sz="2800" b="1" dirty="0">
                <a:solidFill>
                  <a:prstClr val="black"/>
                </a:solidFill>
                <a:latin typeface="+mj-lt"/>
              </a:rPr>
              <a:t>Suomessa on yli 100 000 yhdistystä!</a:t>
            </a:r>
          </a:p>
          <a:p>
            <a:pPr defTabSz="914445">
              <a:lnSpc>
                <a:spcPct val="120000"/>
              </a:lnSpc>
            </a:pPr>
            <a:endParaRPr lang="fi-FI" sz="2400" dirty="0">
              <a:solidFill>
                <a:prstClr val="black"/>
              </a:solidFill>
              <a:latin typeface="Century Gothic"/>
            </a:endParaRPr>
          </a:p>
        </p:txBody>
      </p:sp>
      <p:pic>
        <p:nvPicPr>
          <p:cNvPr id="7" name="Kuva 6">
            <a:extLst>
              <a:ext uri="{FF2B5EF4-FFF2-40B4-BE49-F238E27FC236}">
                <a16:creationId xmlns:a16="http://schemas.microsoft.com/office/drawing/2014/main" id="{368973A7-2017-0C80-E9F8-0E4408993FB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0383" y="8636771"/>
            <a:ext cx="1243062" cy="1243062"/>
          </a:xfrm>
          <a:prstGeom prst="rect">
            <a:avLst/>
          </a:prstGeom>
        </p:spPr>
      </p:pic>
    </p:spTree>
    <p:extLst>
      <p:ext uri="{BB962C8B-B14F-4D97-AF65-F5344CB8AC3E}">
        <p14:creationId xmlns:p14="http://schemas.microsoft.com/office/powerpoint/2010/main" val="524970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Kuva 23" descr="Kuva, joka sisältää kohteen henkilö, toimistotarvikkeet, kynsi, kannettava tietokone&#10;&#10;Kuvaus luotu automaattisesti">
            <a:extLst>
              <a:ext uri="{FF2B5EF4-FFF2-40B4-BE49-F238E27FC236}">
                <a16:creationId xmlns:a16="http://schemas.microsoft.com/office/drawing/2014/main" id="{F5E64EA9-41C5-0112-8184-42F961799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29997" y="1678609"/>
            <a:ext cx="5641018" cy="5641018"/>
          </a:xfrm>
          <a:prstGeom prst="rect">
            <a:avLst/>
          </a:prstGeom>
        </p:spPr>
      </p:pic>
      <p:pic>
        <p:nvPicPr>
          <p:cNvPr id="22" name="Kuva 21" descr="Kuva, joka sisältää kohteen puinen, sisä-&#10;&#10;Kuvaus luotu automaattisesti">
            <a:extLst>
              <a:ext uri="{FF2B5EF4-FFF2-40B4-BE49-F238E27FC236}">
                <a16:creationId xmlns:a16="http://schemas.microsoft.com/office/drawing/2014/main" id="{6DB807B2-1A09-BEE7-D680-229B9D18DA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897" y="1505840"/>
            <a:ext cx="5436204" cy="5436204"/>
          </a:xfrm>
          <a:prstGeom prst="rect">
            <a:avLst/>
          </a:prstGeom>
        </p:spPr>
      </p:pic>
      <p:sp>
        <p:nvSpPr>
          <p:cNvPr id="8" name="Freeform 8">
            <a:extLst>
              <a:ext uri="{C183D7F6-B498-43B3-948B-1728B52AA6E4}">
                <adec:decorative xmlns:adec="http://schemas.microsoft.com/office/drawing/2017/decorative" val="1"/>
              </a:ext>
            </a:extLst>
          </p:cNvPr>
          <p:cNvSpPr/>
          <p:nvPr/>
        </p:nvSpPr>
        <p:spPr>
          <a:xfrm>
            <a:off x="8135888" y="6045830"/>
            <a:ext cx="6996621" cy="1771670"/>
          </a:xfrm>
          <a:custGeom>
            <a:avLst/>
            <a:gdLst/>
            <a:ahLst/>
            <a:cxnLst/>
            <a:rect l="l" t="t" r="r" b="b"/>
            <a:pathLst>
              <a:path w="6498701" h="1486578">
                <a:moveTo>
                  <a:pt x="0" y="0"/>
                </a:moveTo>
                <a:lnTo>
                  <a:pt x="6498701" y="0"/>
                </a:lnTo>
                <a:lnTo>
                  <a:pt x="6498701" y="1486577"/>
                </a:lnTo>
                <a:lnTo>
                  <a:pt x="0" y="1486577"/>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i-FI"/>
          </a:p>
        </p:txBody>
      </p:sp>
      <p:sp>
        <p:nvSpPr>
          <p:cNvPr id="10" name="TextBox 10"/>
          <p:cNvSpPr txBox="1">
            <a:spLocks noGrp="1"/>
          </p:cNvSpPr>
          <p:nvPr>
            <p:ph type="title" idx="4294967295"/>
          </p:nvPr>
        </p:nvSpPr>
        <p:spPr>
          <a:xfrm>
            <a:off x="1922419" y="633093"/>
            <a:ext cx="13410676" cy="711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522"/>
              </a:lnSpc>
              <a:spcBef>
                <a:spcPts val="0"/>
              </a:spcBef>
              <a:spcAft>
                <a:spcPts val="0"/>
              </a:spcAft>
              <a:buClrTx/>
              <a:buSzTx/>
              <a:buFontTx/>
              <a:buNone/>
              <a:tabLst/>
              <a:defRPr/>
            </a:pPr>
            <a:r>
              <a:rPr kumimoji="0" lang="en-US" sz="6421" b="0" i="0" u="none" strike="noStrike" kern="1200" cap="none" spc="0" normalizeH="0" baseline="0" noProof="0" dirty="0" err="1">
                <a:ln>
                  <a:noFill/>
                </a:ln>
                <a:solidFill>
                  <a:srgbClr val="1A4554"/>
                </a:solidFill>
                <a:effectLst/>
                <a:uLnTx/>
                <a:uFillTx/>
                <a:ea typeface="+mn-ea"/>
                <a:cs typeface="+mn-cs"/>
              </a:rPr>
              <a:t>Yhdistyksen</a:t>
            </a:r>
            <a:r>
              <a:rPr kumimoji="0" lang="en-US" sz="6421" b="0" i="0" u="none" strike="noStrike" kern="1200" cap="none" spc="0" normalizeH="0" baseline="0" noProof="0" dirty="0">
                <a:ln>
                  <a:noFill/>
                </a:ln>
                <a:solidFill>
                  <a:srgbClr val="1A4554"/>
                </a:solidFill>
                <a:effectLst/>
                <a:uLnTx/>
                <a:uFillTx/>
                <a:ea typeface="+mn-ea"/>
                <a:cs typeface="+mn-cs"/>
              </a:rPr>
              <a:t> </a:t>
            </a:r>
            <a:r>
              <a:rPr kumimoji="0" lang="en-US" sz="6421" b="0" i="0" u="none" strike="noStrike" kern="1200" cap="none" spc="0" normalizeH="0" baseline="0" noProof="0" dirty="0" err="1">
                <a:ln>
                  <a:noFill/>
                </a:ln>
                <a:solidFill>
                  <a:srgbClr val="1A4554"/>
                </a:solidFill>
                <a:effectLst/>
                <a:uLnTx/>
                <a:uFillTx/>
                <a:ea typeface="+mn-ea"/>
                <a:cs typeface="+mn-cs"/>
              </a:rPr>
              <a:t>toimintaa</a:t>
            </a:r>
            <a:r>
              <a:rPr kumimoji="0" lang="en-US" sz="6421" b="0" i="0" u="none" strike="noStrike" kern="1200" cap="none" spc="0" normalizeH="0" baseline="0" noProof="0" dirty="0">
                <a:ln>
                  <a:noFill/>
                </a:ln>
                <a:solidFill>
                  <a:srgbClr val="1A4554"/>
                </a:solidFill>
                <a:effectLst/>
                <a:uLnTx/>
                <a:uFillTx/>
                <a:ea typeface="+mn-ea"/>
                <a:cs typeface="+mn-cs"/>
              </a:rPr>
              <a:t> </a:t>
            </a:r>
            <a:r>
              <a:rPr kumimoji="0" lang="en-US" sz="6421" b="0" i="0" u="none" strike="noStrike" kern="1200" cap="none" spc="0" normalizeH="0" baseline="0" noProof="0" dirty="0" err="1">
                <a:ln>
                  <a:noFill/>
                </a:ln>
                <a:solidFill>
                  <a:srgbClr val="1A4554"/>
                </a:solidFill>
                <a:effectLst/>
                <a:uLnTx/>
                <a:uFillTx/>
                <a:ea typeface="+mn-ea"/>
                <a:cs typeface="+mn-cs"/>
              </a:rPr>
              <a:t>ohjaavat</a:t>
            </a:r>
            <a:endParaRPr kumimoji="0" lang="en-US" sz="6421" b="0" i="0" u="none" strike="noStrike" kern="1200" cap="none" spc="0" normalizeH="0" baseline="0" noProof="0" dirty="0">
              <a:ln>
                <a:noFill/>
              </a:ln>
              <a:solidFill>
                <a:srgbClr val="1A4554"/>
              </a:solidFill>
              <a:effectLst/>
              <a:uLnTx/>
              <a:uFillTx/>
              <a:ea typeface="+mn-ea"/>
              <a:cs typeface="+mn-cs"/>
            </a:endParaRPr>
          </a:p>
        </p:txBody>
      </p:sp>
      <p:sp>
        <p:nvSpPr>
          <p:cNvPr id="12" name="Freeform 12">
            <a:extLst>
              <a:ext uri="{C183D7F6-B498-43B3-948B-1728B52AA6E4}">
                <adec:decorative xmlns:adec="http://schemas.microsoft.com/office/drawing/2017/decorative" val="1"/>
              </a:ext>
            </a:extLst>
          </p:cNvPr>
          <p:cNvSpPr/>
          <p:nvPr/>
        </p:nvSpPr>
        <p:spPr>
          <a:xfrm>
            <a:off x="1118367" y="5618233"/>
            <a:ext cx="6913489" cy="2056763"/>
          </a:xfrm>
          <a:custGeom>
            <a:avLst/>
            <a:gdLst/>
            <a:ahLst/>
            <a:cxnLst/>
            <a:rect l="l" t="t" r="r" b="b"/>
            <a:pathLst>
              <a:path w="6913489" h="2056763">
                <a:moveTo>
                  <a:pt x="0" y="0"/>
                </a:moveTo>
                <a:lnTo>
                  <a:pt x="6913489" y="0"/>
                </a:lnTo>
                <a:lnTo>
                  <a:pt x="6913489" y="2056763"/>
                </a:lnTo>
                <a:lnTo>
                  <a:pt x="0" y="205676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fi-FI"/>
          </a:p>
        </p:txBody>
      </p:sp>
      <p:sp>
        <p:nvSpPr>
          <p:cNvPr id="13" name="TextBox 13"/>
          <p:cNvSpPr txBox="1"/>
          <p:nvPr/>
        </p:nvSpPr>
        <p:spPr>
          <a:xfrm>
            <a:off x="1939545" y="6218328"/>
            <a:ext cx="5436203" cy="884858"/>
          </a:xfrm>
          <a:prstGeom prst="rect">
            <a:avLst/>
          </a:prstGeom>
        </p:spPr>
        <p:txBody>
          <a:bodyPr lIns="0" tIns="0" rIns="0" bIns="0" rtlCol="0" anchor="t">
            <a:spAutoFit/>
          </a:bodyPr>
          <a:lstStyle/>
          <a:p>
            <a:pPr algn="ctr">
              <a:lnSpc>
                <a:spcPts val="6897"/>
              </a:lnSpc>
            </a:pPr>
            <a:r>
              <a:rPr lang="en-US" sz="6213" b="1" spc="155" dirty="0">
                <a:solidFill>
                  <a:srgbClr val="1A4554"/>
                </a:solidFill>
              </a:rPr>
              <a:t>Yhdistyslaki</a:t>
            </a:r>
          </a:p>
        </p:txBody>
      </p:sp>
      <p:sp>
        <p:nvSpPr>
          <p:cNvPr id="14" name="TextBox 14"/>
          <p:cNvSpPr txBox="1"/>
          <p:nvPr/>
        </p:nvSpPr>
        <p:spPr>
          <a:xfrm>
            <a:off x="7517310" y="6418777"/>
            <a:ext cx="8315571" cy="829194"/>
          </a:xfrm>
          <a:prstGeom prst="rect">
            <a:avLst/>
          </a:prstGeom>
        </p:spPr>
        <p:txBody>
          <a:bodyPr lIns="0" tIns="0" rIns="0" bIns="0" rtlCol="0" anchor="t">
            <a:spAutoFit/>
          </a:bodyPr>
          <a:lstStyle/>
          <a:p>
            <a:pPr algn="ctr">
              <a:lnSpc>
                <a:spcPts val="6395"/>
              </a:lnSpc>
            </a:pPr>
            <a:r>
              <a:rPr lang="en-US" sz="5761" b="1" spc="144" dirty="0" err="1">
                <a:solidFill>
                  <a:srgbClr val="1A4554"/>
                </a:solidFill>
              </a:rPr>
              <a:t>Säännöt</a:t>
            </a:r>
            <a:endParaRPr lang="en-US" sz="5761" b="1" spc="144" dirty="0">
              <a:solidFill>
                <a:srgbClr val="1A4554"/>
              </a:solidFill>
            </a:endParaRPr>
          </a:p>
        </p:txBody>
      </p:sp>
      <p:sp>
        <p:nvSpPr>
          <p:cNvPr id="16" name="Freeform 16">
            <a:extLst>
              <a:ext uri="{C183D7F6-B498-43B3-948B-1728B52AA6E4}">
                <adec:decorative xmlns:adec="http://schemas.microsoft.com/office/drawing/2017/decorative" val="1"/>
              </a:ext>
            </a:extLst>
          </p:cNvPr>
          <p:cNvSpPr/>
          <p:nvPr/>
        </p:nvSpPr>
        <p:spPr>
          <a:xfrm>
            <a:off x="15333095" y="-116252"/>
            <a:ext cx="2759805" cy="2759805"/>
          </a:xfrm>
          <a:custGeom>
            <a:avLst/>
            <a:gdLst/>
            <a:ahLst/>
            <a:cxnLst/>
            <a:rect l="l" t="t" r="r" b="b"/>
            <a:pathLst>
              <a:path w="2759805" h="2759805">
                <a:moveTo>
                  <a:pt x="0" y="0"/>
                </a:moveTo>
                <a:lnTo>
                  <a:pt x="2759805" y="0"/>
                </a:lnTo>
                <a:lnTo>
                  <a:pt x="2759805" y="2759805"/>
                </a:lnTo>
                <a:lnTo>
                  <a:pt x="0" y="2759805"/>
                </a:lnTo>
                <a:lnTo>
                  <a:pt x="0" y="0"/>
                </a:lnTo>
                <a:close/>
              </a:path>
            </a:pathLst>
          </a:custGeom>
          <a:blipFill>
            <a:blip r:embed="rId7"/>
            <a:stretch>
              <a:fillRect/>
            </a:stretch>
          </a:blipFill>
        </p:spPr>
        <p:txBody>
          <a:bodyPr/>
          <a:lstStyle/>
          <a:p>
            <a:endParaRPr lang="fi-FI"/>
          </a:p>
        </p:txBody>
      </p:sp>
      <p:sp>
        <p:nvSpPr>
          <p:cNvPr id="18" name="Tekstiruutu 17">
            <a:extLst>
              <a:ext uri="{FF2B5EF4-FFF2-40B4-BE49-F238E27FC236}">
                <a16:creationId xmlns:a16="http://schemas.microsoft.com/office/drawing/2014/main" id="{0249150B-0810-A943-A034-32FC7780B076}"/>
              </a:ext>
            </a:extLst>
          </p:cNvPr>
          <p:cNvSpPr txBox="1"/>
          <p:nvPr/>
        </p:nvSpPr>
        <p:spPr>
          <a:xfrm>
            <a:off x="1371897" y="7939996"/>
            <a:ext cx="6913489" cy="1200329"/>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fi-FI" sz="2400" dirty="0"/>
              <a:t>Yhdistyslaki määrittää yleiset raamit yhdistyksen toiminnalle ja päätöksenteolle. </a:t>
            </a:r>
          </a:p>
        </p:txBody>
      </p:sp>
      <p:sp>
        <p:nvSpPr>
          <p:cNvPr id="20" name="Tekstiruutu 19">
            <a:extLst>
              <a:ext uri="{FF2B5EF4-FFF2-40B4-BE49-F238E27FC236}">
                <a16:creationId xmlns:a16="http://schemas.microsoft.com/office/drawing/2014/main" id="{2191980C-C5CE-7D13-F505-9AEC3FB1A889}"/>
              </a:ext>
            </a:extLst>
          </p:cNvPr>
          <p:cNvSpPr txBox="1"/>
          <p:nvPr/>
        </p:nvSpPr>
        <p:spPr>
          <a:xfrm>
            <a:off x="8419606" y="7939996"/>
            <a:ext cx="6913489" cy="1569660"/>
          </a:xfrm>
          <a:prstGeom prst="rect">
            <a:avLst/>
          </a:prstGeom>
          <a:noFill/>
        </p:spPr>
        <p:txBody>
          <a:bodyPr wrap="square">
            <a:spAutoFit/>
          </a:bodyPr>
          <a:lstStyle/>
          <a:p>
            <a:pPr marL="285750" indent="-285750">
              <a:buFont typeface="Arial" panose="020B0604020202020204" pitchFamily="34" charset="0"/>
              <a:buChar char="•"/>
            </a:pPr>
            <a:r>
              <a:rPr lang="fi-FI" sz="2400" dirty="0"/>
              <a:t>Yhdistyksen säännöissä voidaan vielä tarkentaa esimerkiksi yhdistyksen toiminnan tarkoitusta, jäsenyyttä, kokouskäytäntöjä ja yhdistyksen hallituksen toimintaa.</a:t>
            </a:r>
          </a:p>
        </p:txBody>
      </p:sp>
      <p:sp>
        <p:nvSpPr>
          <p:cNvPr id="2" name="Freeform 4">
            <a:extLst>
              <a:ext uri="{FF2B5EF4-FFF2-40B4-BE49-F238E27FC236}">
                <a16:creationId xmlns:a16="http://schemas.microsoft.com/office/drawing/2014/main" id="{C47F9E04-5861-6CA3-2FAE-0C8E75E5513B}"/>
              </a:ext>
              <a:ext uri="{C183D7F6-B498-43B3-948B-1728B52AA6E4}">
                <adec:decorative xmlns:adec="http://schemas.microsoft.com/office/drawing/2017/decorative" val="1"/>
              </a:ext>
            </a:extLst>
          </p:cNvPr>
          <p:cNvSpPr/>
          <p:nvPr/>
        </p:nvSpPr>
        <p:spPr>
          <a:xfrm>
            <a:off x="15313966" y="8530665"/>
            <a:ext cx="2759805" cy="156966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8"/>
            <a:stretch>
              <a:fillRect/>
            </a:stretch>
          </a:blipFill>
        </p:spPr>
        <p:txBody>
          <a:bodyPr/>
          <a:lstStyle/>
          <a:p>
            <a:pPr defTabSz="914445"/>
            <a:endParaRPr lang="fi-FI">
              <a:solidFill>
                <a:prstClr val="black"/>
              </a:solidFill>
              <a:latin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983889" y="365993"/>
            <a:ext cx="12976994"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914445">
              <a:lnSpc>
                <a:spcPct val="100000"/>
              </a:lnSpc>
              <a:spcBef>
                <a:spcPts val="0"/>
              </a:spcBef>
              <a:defRPr/>
            </a:pPr>
            <a:r>
              <a:rPr lang="en-US" sz="7200" b="0" dirty="0" err="1">
                <a:solidFill>
                  <a:schemeClr val="accent1"/>
                </a:solidFill>
                <a:ea typeface="+mn-ea"/>
                <a:cs typeface="+mn-cs"/>
              </a:rPr>
              <a:t>Yhdistysten</a:t>
            </a:r>
            <a:r>
              <a:rPr lang="en-US" sz="7200" b="0" dirty="0">
                <a:solidFill>
                  <a:schemeClr val="accent1"/>
                </a:solidFill>
                <a:ea typeface="+mn-ea"/>
                <a:cs typeface="+mn-cs"/>
              </a:rPr>
              <a:t> </a:t>
            </a:r>
            <a:r>
              <a:rPr lang="en-US" sz="7200" b="0" dirty="0" err="1">
                <a:solidFill>
                  <a:schemeClr val="accent1"/>
                </a:solidFill>
                <a:ea typeface="+mn-ea"/>
                <a:cs typeface="+mn-cs"/>
              </a:rPr>
              <a:t>organisaatiorakenteet</a:t>
            </a:r>
            <a:endParaRPr lang="en-US" sz="7200" b="0" dirty="0">
              <a:solidFill>
                <a:schemeClr val="accent1"/>
              </a:solidFill>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5480705" y="8524798"/>
            <a:ext cx="2556623" cy="1342734"/>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3"/>
            <a:stretch>
              <a:fillRect/>
            </a:stretch>
          </a:blipFill>
        </p:spPr>
        <p:txBody>
          <a:bodyPr/>
          <a:lstStyle/>
          <a:p>
            <a:pPr defTabSz="914445"/>
            <a:endParaRPr lang="fi-FI">
              <a:solidFill>
                <a:prstClr val="black"/>
              </a:solidFill>
              <a:latin typeface="Century Gothic"/>
            </a:endParaRPr>
          </a:p>
        </p:txBody>
      </p:sp>
      <p:sp>
        <p:nvSpPr>
          <p:cNvPr id="8" name="Freeform 8">
            <a:extLst>
              <a:ext uri="{C183D7F6-B498-43B3-948B-1728B52AA6E4}">
                <adec:decorative xmlns:adec="http://schemas.microsoft.com/office/drawing/2017/decorative" val="1"/>
              </a:ext>
            </a:extLst>
          </p:cNvPr>
          <p:cNvSpPr/>
          <p:nvPr/>
        </p:nvSpPr>
        <p:spPr>
          <a:xfrm>
            <a:off x="16057928" y="-141562"/>
            <a:ext cx="1973051"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4"/>
            <a:stretch>
              <a:fillRect/>
            </a:stretch>
          </a:blipFill>
        </p:spPr>
        <p:txBody>
          <a:bodyPr/>
          <a:lstStyle/>
          <a:p>
            <a:pPr defTabSz="914445"/>
            <a:endParaRPr lang="fi-FI" dirty="0">
              <a:solidFill>
                <a:prstClr val="black"/>
              </a:solidFill>
              <a:latin typeface="Century Gothic"/>
            </a:endParaRPr>
          </a:p>
        </p:txBody>
      </p:sp>
      <p:sp>
        <p:nvSpPr>
          <p:cNvPr id="10" name="Tekstiruutu 9">
            <a:extLst>
              <a:ext uri="{FF2B5EF4-FFF2-40B4-BE49-F238E27FC236}">
                <a16:creationId xmlns:a16="http://schemas.microsoft.com/office/drawing/2014/main" id="{6482BDED-D0A6-36FD-A722-5909D0631AD9}"/>
              </a:ext>
            </a:extLst>
          </p:cNvPr>
          <p:cNvSpPr txBox="1"/>
          <p:nvPr/>
        </p:nvSpPr>
        <p:spPr>
          <a:xfrm>
            <a:off x="799733" y="3456122"/>
            <a:ext cx="6953451" cy="6550063"/>
          </a:xfrm>
          <a:prstGeom prst="rect">
            <a:avLst/>
          </a:prstGeom>
          <a:noFill/>
        </p:spPr>
        <p:txBody>
          <a:bodyPr wrap="square">
            <a:spAutoFit/>
          </a:bodyPr>
          <a:lstStyle/>
          <a:p>
            <a:pPr marL="342917" indent="-342917" defTabSz="914445">
              <a:lnSpc>
                <a:spcPct val="120000"/>
              </a:lnSpc>
              <a:buFont typeface="Arial" panose="020B0604020202020204" pitchFamily="34" charset="0"/>
              <a:buChar char="•"/>
            </a:pPr>
            <a:r>
              <a:rPr lang="fi-FI" sz="2800" dirty="0">
                <a:solidFill>
                  <a:prstClr val="black"/>
                </a:solidFill>
                <a:latin typeface="Century Gothic"/>
              </a:rPr>
              <a:t>Yhdistysten organisaatiorakenteita voi olla monenlaisia.</a:t>
            </a:r>
          </a:p>
          <a:p>
            <a:pPr marL="342917" indent="-342917" defTabSz="914445">
              <a:lnSpc>
                <a:spcPct val="120000"/>
              </a:lnSpc>
              <a:buFont typeface="Arial" panose="020B0604020202020204" pitchFamily="34" charset="0"/>
              <a:buChar char="•"/>
            </a:pPr>
            <a:endParaRPr lang="fi-FI" sz="2800" dirty="0">
              <a:solidFill>
                <a:prstClr val="black"/>
              </a:solidFill>
              <a:latin typeface="Century Gothic"/>
            </a:endParaRPr>
          </a:p>
          <a:p>
            <a:pPr marL="342917" indent="-342917" defTabSz="914445">
              <a:lnSpc>
                <a:spcPct val="120000"/>
              </a:lnSpc>
              <a:buFont typeface="Arial" panose="020B0604020202020204" pitchFamily="34" charset="0"/>
              <a:buChar char="•"/>
            </a:pPr>
            <a:r>
              <a:rPr lang="fi-FI" sz="2800" dirty="0">
                <a:solidFill>
                  <a:prstClr val="black"/>
                </a:solidFill>
                <a:latin typeface="Century Gothic"/>
              </a:rPr>
              <a:t>Yhdistysten jäsenininä voi olla ihmisiä tai esimerkiksi muita yhdistyksiä.</a:t>
            </a:r>
          </a:p>
          <a:p>
            <a:pPr defTabSz="914445">
              <a:lnSpc>
                <a:spcPct val="120000"/>
              </a:lnSpc>
            </a:pPr>
            <a:endParaRPr lang="fi-FI" sz="2800" dirty="0">
              <a:solidFill>
                <a:prstClr val="black"/>
              </a:solidFill>
              <a:latin typeface="Century Gothic"/>
            </a:endParaRPr>
          </a:p>
          <a:p>
            <a:pPr marL="342917" indent="-342917" defTabSz="914445">
              <a:lnSpc>
                <a:spcPct val="120000"/>
              </a:lnSpc>
              <a:buFont typeface="Arial" panose="020B0604020202020204" pitchFamily="34" charset="0"/>
              <a:buChar char="•"/>
            </a:pPr>
            <a:r>
              <a:rPr lang="fi-FI" sz="2800" dirty="0">
                <a:solidFill>
                  <a:prstClr val="black"/>
                </a:solidFill>
                <a:latin typeface="Century Gothic"/>
              </a:rPr>
              <a:t>Yhdistykset voivat toimia itsenäisesti, mutta usein ne kuuluvat johonkin alueelliseen tai valtakunnalliseen kattojärjestöön. </a:t>
            </a:r>
          </a:p>
          <a:p>
            <a:pPr defTabSz="914445">
              <a:lnSpc>
                <a:spcPct val="120000"/>
              </a:lnSpc>
            </a:pPr>
            <a:endParaRPr lang="fi-FI" sz="2400" dirty="0">
              <a:solidFill>
                <a:prstClr val="black"/>
              </a:solidFill>
              <a:latin typeface="Century Gothic"/>
            </a:endParaRPr>
          </a:p>
          <a:p>
            <a:pPr defTabSz="914445">
              <a:lnSpc>
                <a:spcPct val="120000"/>
              </a:lnSpc>
            </a:pPr>
            <a:endParaRPr lang="fi-FI" sz="2400" dirty="0">
              <a:solidFill>
                <a:prstClr val="black"/>
              </a:solidFill>
              <a:latin typeface="Century Gothic"/>
            </a:endParaRPr>
          </a:p>
          <a:p>
            <a:pPr defTabSz="914445">
              <a:lnSpc>
                <a:spcPct val="120000"/>
              </a:lnSpc>
            </a:pPr>
            <a:endParaRPr lang="fi-FI" sz="2400" dirty="0">
              <a:solidFill>
                <a:prstClr val="black"/>
              </a:solidFill>
              <a:latin typeface="Century Gothic"/>
            </a:endParaRPr>
          </a:p>
        </p:txBody>
      </p:sp>
      <p:sp>
        <p:nvSpPr>
          <p:cNvPr id="7" name="Tekstiruutu 6">
            <a:extLst>
              <a:ext uri="{FF2B5EF4-FFF2-40B4-BE49-F238E27FC236}">
                <a16:creationId xmlns:a16="http://schemas.microsoft.com/office/drawing/2014/main" id="{D8A5265A-8996-9D65-F789-2F0EA085F8BE}"/>
              </a:ext>
            </a:extLst>
          </p:cNvPr>
          <p:cNvSpPr txBox="1"/>
          <p:nvPr/>
        </p:nvSpPr>
        <p:spPr>
          <a:xfrm>
            <a:off x="9121638" y="7863385"/>
            <a:ext cx="7733207" cy="2862322"/>
          </a:xfrm>
          <a:prstGeom prst="rect">
            <a:avLst/>
          </a:prstGeom>
          <a:noFill/>
        </p:spPr>
        <p:txBody>
          <a:bodyPr wrap="square" rtlCol="0">
            <a:spAutoFit/>
          </a:bodyPr>
          <a:lstStyle/>
          <a:p>
            <a:r>
              <a:rPr lang="fi-FI" b="1" dirty="0"/>
              <a:t>Kolmiportainen järjestörakenne on tavallinen monissa valtakunnallisesti toimivissa järjestöissä, kuten esimerkiksi Eläkeliitossa tai Martoissa. </a:t>
            </a:r>
          </a:p>
          <a:p>
            <a:endParaRPr lang="fi-FI" b="1" dirty="0"/>
          </a:p>
          <a:p>
            <a:r>
              <a:rPr lang="fi-FI" b="1" dirty="0"/>
              <a:t>Joissain järjestöissä paikallisyhdistykset kuuluvat suoraan valtakunnalliseen keskusliittoon.</a:t>
            </a:r>
          </a:p>
          <a:p>
            <a:endParaRPr lang="fi-FI" dirty="0"/>
          </a:p>
          <a:p>
            <a:endParaRPr lang="fi-FI" dirty="0"/>
          </a:p>
          <a:p>
            <a:endParaRPr lang="fi-FI" dirty="0"/>
          </a:p>
          <a:p>
            <a:endParaRPr lang="fi-FI" dirty="0"/>
          </a:p>
        </p:txBody>
      </p:sp>
      <p:graphicFrame>
        <p:nvGraphicFramePr>
          <p:cNvPr id="9" name="Kaaviokuva 8">
            <a:extLst>
              <a:ext uri="{FF2B5EF4-FFF2-40B4-BE49-F238E27FC236}">
                <a16:creationId xmlns:a16="http://schemas.microsoft.com/office/drawing/2014/main" id="{C6A9FE80-435D-6F81-8C31-4C63B2BE638D}"/>
              </a:ext>
            </a:extLst>
          </p:cNvPr>
          <p:cNvGraphicFramePr/>
          <p:nvPr>
            <p:extLst>
              <p:ext uri="{D42A27DB-BD31-4B8C-83A1-F6EECF244321}">
                <p14:modId xmlns:p14="http://schemas.microsoft.com/office/powerpoint/2010/main" val="808956580"/>
              </p:ext>
            </p:extLst>
          </p:nvPr>
        </p:nvGraphicFramePr>
        <p:xfrm>
          <a:off x="9144000" y="2731285"/>
          <a:ext cx="8645364" cy="49737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3" name="Yhdistin: Kaareva 12">
            <a:extLst>
              <a:ext uri="{FF2B5EF4-FFF2-40B4-BE49-F238E27FC236}">
                <a16:creationId xmlns:a16="http://schemas.microsoft.com/office/drawing/2014/main" id="{C16499D4-A8E3-9680-C004-4359B0DD1345}"/>
              </a:ext>
            </a:extLst>
          </p:cNvPr>
          <p:cNvCxnSpPr>
            <a:cxnSpLocks/>
          </p:cNvCxnSpPr>
          <p:nvPr/>
        </p:nvCxnSpPr>
        <p:spPr>
          <a:xfrm rot="5400000" flipH="1" flipV="1">
            <a:off x="9708559" y="5654916"/>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Yhdistin: Kaareva 14">
            <a:extLst>
              <a:ext uri="{FF2B5EF4-FFF2-40B4-BE49-F238E27FC236}">
                <a16:creationId xmlns:a16="http://schemas.microsoft.com/office/drawing/2014/main" id="{7BA4E838-DE99-7638-9C0E-298A78804B09}"/>
              </a:ext>
            </a:extLst>
          </p:cNvPr>
          <p:cNvCxnSpPr>
            <a:cxnSpLocks/>
          </p:cNvCxnSpPr>
          <p:nvPr/>
        </p:nvCxnSpPr>
        <p:spPr>
          <a:xfrm rot="5400000" flipH="1" flipV="1">
            <a:off x="13957032" y="5654915"/>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Yhdistin: Kaareva 15">
            <a:extLst>
              <a:ext uri="{FF2B5EF4-FFF2-40B4-BE49-F238E27FC236}">
                <a16:creationId xmlns:a16="http://schemas.microsoft.com/office/drawing/2014/main" id="{87D72529-0DC1-6111-D777-79CDDC7D012F}"/>
              </a:ext>
            </a:extLst>
          </p:cNvPr>
          <p:cNvCxnSpPr>
            <a:cxnSpLocks/>
          </p:cNvCxnSpPr>
          <p:nvPr/>
        </p:nvCxnSpPr>
        <p:spPr>
          <a:xfrm rot="5400000" flipH="1" flipV="1">
            <a:off x="11036317" y="4168915"/>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Yhdistin: Kaareva 16">
            <a:extLst>
              <a:ext uri="{FF2B5EF4-FFF2-40B4-BE49-F238E27FC236}">
                <a16:creationId xmlns:a16="http://schemas.microsoft.com/office/drawing/2014/main" id="{0E26A262-0400-9849-CCA4-024D909D944D}"/>
              </a:ext>
            </a:extLst>
          </p:cNvPr>
          <p:cNvCxnSpPr>
            <a:cxnSpLocks/>
          </p:cNvCxnSpPr>
          <p:nvPr/>
        </p:nvCxnSpPr>
        <p:spPr>
          <a:xfrm rot="5400000" flipH="1" flipV="1">
            <a:off x="10135353" y="6173751"/>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Yhdistin: Kaareva 20">
            <a:extLst>
              <a:ext uri="{FF2B5EF4-FFF2-40B4-BE49-F238E27FC236}">
                <a16:creationId xmlns:a16="http://schemas.microsoft.com/office/drawing/2014/main" id="{7B13FAC4-C390-86DC-0856-6A466EDD6E16}"/>
              </a:ext>
            </a:extLst>
          </p:cNvPr>
          <p:cNvCxnSpPr>
            <a:cxnSpLocks/>
          </p:cNvCxnSpPr>
          <p:nvPr/>
        </p:nvCxnSpPr>
        <p:spPr>
          <a:xfrm rot="5400000" flipH="1" flipV="1">
            <a:off x="14943121" y="4168915"/>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Yhdistin: Kaareva 22">
            <a:extLst>
              <a:ext uri="{FF2B5EF4-FFF2-40B4-BE49-F238E27FC236}">
                <a16:creationId xmlns:a16="http://schemas.microsoft.com/office/drawing/2014/main" id="{6C998532-54BF-3F43-9A38-8742C0A571A4}"/>
              </a:ext>
            </a:extLst>
          </p:cNvPr>
          <p:cNvCxnSpPr>
            <a:cxnSpLocks/>
          </p:cNvCxnSpPr>
          <p:nvPr/>
        </p:nvCxnSpPr>
        <p:spPr>
          <a:xfrm rot="5400000" flipH="1" flipV="1">
            <a:off x="15908681" y="5689838"/>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Yhdistin: Kaareva 23">
            <a:extLst>
              <a:ext uri="{FF2B5EF4-FFF2-40B4-BE49-F238E27FC236}">
                <a16:creationId xmlns:a16="http://schemas.microsoft.com/office/drawing/2014/main" id="{1847CD9F-66A3-3EEA-DBE0-8FD74A74DB47}"/>
              </a:ext>
            </a:extLst>
          </p:cNvPr>
          <p:cNvCxnSpPr>
            <a:cxnSpLocks/>
          </p:cNvCxnSpPr>
          <p:nvPr/>
        </p:nvCxnSpPr>
        <p:spPr>
          <a:xfrm rot="5400000" flipH="1" flipV="1">
            <a:off x="11753355" y="5656258"/>
            <a:ext cx="571111" cy="50405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82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flipV="1">
            <a:off x="-676808" y="135447"/>
            <a:ext cx="13227961" cy="4015841"/>
          </a:xfrm>
          <a:custGeom>
            <a:avLst/>
            <a:gdLst/>
            <a:ahLst/>
            <a:cxnLst/>
            <a:rect l="l" t="t" r="r" b="b"/>
            <a:pathLst>
              <a:path w="11733761" h="3622799">
                <a:moveTo>
                  <a:pt x="0" y="3622799"/>
                </a:moveTo>
                <a:lnTo>
                  <a:pt x="11733760" y="3622799"/>
                </a:lnTo>
                <a:lnTo>
                  <a:pt x="11733760" y="0"/>
                </a:lnTo>
                <a:lnTo>
                  <a:pt x="0" y="0"/>
                </a:lnTo>
                <a:lnTo>
                  <a:pt x="0" y="3622799"/>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fi-FI"/>
          </a:p>
        </p:txBody>
      </p:sp>
      <p:sp>
        <p:nvSpPr>
          <p:cNvPr id="3" name="TextBox 3"/>
          <p:cNvSpPr txBox="1">
            <a:spLocks noGrp="1"/>
          </p:cNvSpPr>
          <p:nvPr>
            <p:ph type="title" idx="4294967295"/>
          </p:nvPr>
        </p:nvSpPr>
        <p:spPr>
          <a:xfrm>
            <a:off x="1550595" y="400041"/>
            <a:ext cx="12976993" cy="221599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ea typeface="+mn-ea"/>
                <a:cs typeface="+mn-cs"/>
              </a:rPr>
              <a:t>Yhdistys</a:t>
            </a:r>
            <a:r>
              <a:rPr kumimoji="0" lang="en-US" sz="7200" b="0" i="0" u="none" strike="noStrike" kern="1200" cap="none" spc="0" normalizeH="0" baseline="0" noProof="0" dirty="0">
                <a:ln>
                  <a:noFill/>
                </a:ln>
                <a:solidFill>
                  <a:schemeClr val="accent1"/>
                </a:solidFill>
                <a:effectLst/>
                <a:uLnTx/>
                <a:uFillTx/>
                <a:ea typeface="+mn-ea"/>
                <a:cs typeface="+mn-cs"/>
              </a:rPr>
              <a:t> on </a:t>
            </a:r>
            <a:r>
              <a:rPr kumimoji="0" lang="en-US" sz="7200" b="0" i="0" u="none" strike="noStrike" kern="1200" cap="none" spc="0" normalizeH="0" baseline="0" noProof="0" dirty="0" err="1">
                <a:ln>
                  <a:noFill/>
                </a:ln>
                <a:solidFill>
                  <a:schemeClr val="accent1"/>
                </a:solidFill>
                <a:effectLst/>
                <a:uLnTx/>
                <a:uFillTx/>
                <a:ea typeface="+mn-ea"/>
                <a:cs typeface="+mn-cs"/>
              </a:rPr>
              <a:t>olemassa</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jäseniään</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varten</a:t>
            </a:r>
            <a:endParaRPr kumimoji="0" lang="en-US" sz="72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4"/>
            <a:stretch>
              <a:fillRect/>
            </a:stretch>
          </a:blipFill>
        </p:spPr>
        <p:txBody>
          <a:bodyPr/>
          <a:lstStyle/>
          <a:p>
            <a:endParaRPr lang="fi-FI"/>
          </a:p>
        </p:txBody>
      </p:sp>
      <p:sp>
        <p:nvSpPr>
          <p:cNvPr id="7" name="TextBox 7"/>
          <p:cNvSpPr txBox="1"/>
          <p:nvPr/>
        </p:nvSpPr>
        <p:spPr>
          <a:xfrm>
            <a:off x="979361" y="3745083"/>
            <a:ext cx="11105935" cy="4832670"/>
          </a:xfrm>
          <a:prstGeom prst="rect">
            <a:avLst/>
          </a:prstGeom>
        </p:spPr>
        <p:txBody>
          <a:bodyPr wrap="square" lIns="0" tIns="0" rIns="0" bIns="0" rtlCol="0" anchor="t">
            <a:spAutoFit/>
          </a:bodyPr>
          <a:lstStyle/>
          <a:p>
            <a:pPr>
              <a:lnSpc>
                <a:spcPct val="120000"/>
              </a:lnSpc>
            </a:pPr>
            <a:r>
              <a:rPr lang="fi-FI" sz="2400" b="1" dirty="0"/>
              <a:t>Jäsenet</a:t>
            </a:r>
          </a:p>
          <a:p>
            <a:pPr marL="457200" indent="-457200">
              <a:lnSpc>
                <a:spcPct val="120000"/>
              </a:lnSpc>
              <a:buFont typeface="Arial" panose="020B0604020202020204" pitchFamily="34" charset="0"/>
              <a:buChar char="•"/>
            </a:pPr>
            <a:r>
              <a:rPr lang="fi-FI" sz="2400" dirty="0"/>
              <a:t>päättävät yhdistyksen tavoitteista, toimintasuunnitelmasta ja talousarviosta </a:t>
            </a:r>
          </a:p>
          <a:p>
            <a:pPr marL="457200" indent="-457200">
              <a:lnSpc>
                <a:spcPct val="120000"/>
              </a:lnSpc>
              <a:buFont typeface="Arial" panose="020B0604020202020204" pitchFamily="34" charset="0"/>
              <a:buChar char="•"/>
            </a:pPr>
            <a:r>
              <a:rPr lang="fi-FI" sz="2400" dirty="0"/>
              <a:t>hyväksyvät toimintakertomuksen ja tilinpäätöksen</a:t>
            </a:r>
          </a:p>
          <a:p>
            <a:pPr marL="457200" indent="-457200">
              <a:lnSpc>
                <a:spcPct val="120000"/>
              </a:lnSpc>
              <a:buFont typeface="Arial" panose="020B0604020202020204" pitchFamily="34" charset="0"/>
              <a:buChar char="•"/>
            </a:pPr>
            <a:r>
              <a:rPr lang="fi-FI" sz="2400" dirty="0"/>
              <a:t>valitsevat hallituksen tai johtokunnan sekä tilin- tai toiminnantarkastajat</a:t>
            </a:r>
          </a:p>
          <a:p>
            <a:pPr marL="457200" indent="-457200">
              <a:lnSpc>
                <a:spcPct val="120000"/>
              </a:lnSpc>
              <a:buFont typeface="Arial" panose="020B0604020202020204" pitchFamily="34" charset="0"/>
              <a:buChar char="•"/>
            </a:pPr>
            <a:r>
              <a:rPr lang="fi-FI" sz="2400" dirty="0"/>
              <a:t>päättävät sääntöjen muuttamisesta tai yhdistyksen lopettamisesta.</a:t>
            </a:r>
          </a:p>
          <a:p>
            <a:pPr marL="342900" indent="-342900">
              <a:lnSpc>
                <a:spcPct val="120000"/>
              </a:lnSpc>
              <a:buFont typeface="Arial" panose="020B0604020202020204" pitchFamily="34" charset="0"/>
              <a:buChar char="•"/>
            </a:pPr>
            <a:r>
              <a:rPr lang="fi-FI" sz="2400" dirty="0"/>
              <a:t>Jäsenet käyttävät päätäntävaltaansa yhdistyksen kokouksessa eli vuosikokouksessa, erillisessä äänestyksessä, postiäänestyksessä tai sähköisesti toteutetussa äänestyksessä. </a:t>
            </a:r>
          </a:p>
          <a:p>
            <a:pPr>
              <a:lnSpc>
                <a:spcPct val="120000"/>
              </a:lnSpc>
            </a:pPr>
            <a:endParaRPr lang="fi-FI" sz="2400" b="1" dirty="0"/>
          </a:p>
          <a:p>
            <a:pPr marL="457200" indent="-457200">
              <a:lnSpc>
                <a:spcPct val="120000"/>
              </a:lnSpc>
              <a:buFont typeface="Arial" panose="020B0604020202020204" pitchFamily="34" charset="0"/>
              <a:buChar char="•"/>
            </a:pPr>
            <a:endParaRPr lang="fi-FI" sz="2400" dirty="0"/>
          </a:p>
        </p:txBody>
      </p:sp>
      <p:sp>
        <p:nvSpPr>
          <p:cNvPr id="8" name="Freeform 8">
            <a:extLst>
              <a:ext uri="{C183D7F6-B498-43B3-948B-1728B52AA6E4}">
                <adec:decorative xmlns:adec="http://schemas.microsoft.com/office/drawing/2017/decorative" val="1"/>
              </a:ext>
            </a:extLst>
          </p:cNvPr>
          <p:cNvSpPr/>
          <p:nvPr/>
        </p:nvSpPr>
        <p:spPr>
          <a:xfrm>
            <a:off x="16057927" y="-141563"/>
            <a:ext cx="1973050"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5"/>
            <a:stretch>
              <a:fillRect/>
            </a:stretch>
          </a:blipFill>
        </p:spPr>
        <p:txBody>
          <a:bodyPr/>
          <a:lstStyle/>
          <a:p>
            <a:endParaRPr lang="fi-FI" dirty="0"/>
          </a:p>
        </p:txBody>
      </p:sp>
      <p:pic>
        <p:nvPicPr>
          <p:cNvPr id="9" name="Kuva 8">
            <a:extLst>
              <a:ext uri="{FF2B5EF4-FFF2-40B4-BE49-F238E27FC236}">
                <a16:creationId xmlns:a16="http://schemas.microsoft.com/office/drawing/2014/main" id="{33296E8A-F4D1-B875-B689-4C2F5F842C7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2060" y="8269691"/>
            <a:ext cx="1243062" cy="1243062"/>
          </a:xfrm>
          <a:prstGeom prst="rect">
            <a:avLst/>
          </a:prstGeom>
        </p:spPr>
      </p:pic>
      <p:sp>
        <p:nvSpPr>
          <p:cNvPr id="14" name="Tekstiruutu 13">
            <a:extLst>
              <a:ext uri="{FF2B5EF4-FFF2-40B4-BE49-F238E27FC236}">
                <a16:creationId xmlns:a16="http://schemas.microsoft.com/office/drawing/2014/main" id="{BBC9BBD7-4D76-869A-EE10-11A7C3F969CC}"/>
              </a:ext>
            </a:extLst>
          </p:cNvPr>
          <p:cNvSpPr txBox="1"/>
          <p:nvPr/>
        </p:nvSpPr>
        <p:spPr>
          <a:xfrm>
            <a:off x="1799184" y="8696821"/>
            <a:ext cx="11953328" cy="935000"/>
          </a:xfrm>
          <a:prstGeom prst="rect">
            <a:avLst/>
          </a:prstGeom>
          <a:noFill/>
        </p:spPr>
        <p:txBody>
          <a:bodyPr wrap="square">
            <a:spAutoFit/>
          </a:bodyPr>
          <a:lstStyle/>
          <a:p>
            <a:pPr>
              <a:lnSpc>
                <a:spcPct val="120000"/>
              </a:lnSpc>
            </a:pPr>
            <a:r>
              <a:rPr lang="fi-FI" sz="2400" b="1" dirty="0"/>
              <a:t>Yhdistyslaissa on lueteltu sellaiset asiat, jotka on aina käsiteltävä yhdistyksen </a:t>
            </a:r>
            <a:br>
              <a:rPr lang="fi-FI" sz="2400" b="1" dirty="0"/>
            </a:br>
            <a:r>
              <a:rPr lang="fi-FI" sz="2400" b="1" dirty="0"/>
              <a:t>kokouksessa.</a:t>
            </a:r>
          </a:p>
        </p:txBody>
      </p:sp>
      <p:grpSp>
        <p:nvGrpSpPr>
          <p:cNvPr id="15" name="Group 5">
            <a:extLst>
              <a:ext uri="{C183D7F6-B498-43B3-948B-1728B52AA6E4}">
                <adec:decorative xmlns:adec="http://schemas.microsoft.com/office/drawing/2017/decorative" val="1"/>
              </a:ext>
            </a:extLst>
          </p:cNvPr>
          <p:cNvGrpSpPr/>
          <p:nvPr/>
        </p:nvGrpSpPr>
        <p:grpSpPr>
          <a:xfrm>
            <a:off x="12350828" y="3086671"/>
            <a:ext cx="5474265" cy="5139511"/>
            <a:chOff x="0" y="0"/>
            <a:chExt cx="4828540" cy="4716780"/>
          </a:xfrm>
          <a:blipFill>
            <a:blip r:embed="rId7"/>
            <a:stretch>
              <a:fillRect/>
            </a:stretch>
          </a:blipFill>
        </p:grpSpPr>
        <p:sp>
          <p:nvSpPr>
            <p:cNvPr id="16" name="Freeform 6"/>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80"/>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10" y="97790"/>
                    <a:pt x="4030980" y="97790"/>
                    <a:pt x="4119880" y="113030"/>
                  </a:cubicBezTo>
                  <a:cubicBezTo>
                    <a:pt x="4173220" y="121920"/>
                    <a:pt x="4227830" y="138430"/>
                    <a:pt x="4273550" y="165100"/>
                  </a:cubicBezTo>
                  <a:cubicBezTo>
                    <a:pt x="4323080" y="193040"/>
                    <a:pt x="4361180" y="238760"/>
                    <a:pt x="4405630" y="276860"/>
                  </a:cubicBezTo>
                  <a:cubicBezTo>
                    <a:pt x="4422140"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0" y="4281170"/>
                    <a:pt x="4535170" y="4335780"/>
                    <a:pt x="4491990" y="4382770"/>
                  </a:cubicBezTo>
                  <a:cubicBezTo>
                    <a:pt x="4453890" y="4424680"/>
                    <a:pt x="4411980" y="4466590"/>
                    <a:pt x="4345940" y="4467860"/>
                  </a:cubicBezTo>
                  <a:cubicBezTo>
                    <a:pt x="4330700" y="4467860"/>
                    <a:pt x="4316730" y="4483100"/>
                    <a:pt x="4301490" y="4490720"/>
                  </a:cubicBezTo>
                  <a:cubicBezTo>
                    <a:pt x="4236720" y="4518660"/>
                    <a:pt x="4169410" y="4542790"/>
                    <a:pt x="4105910" y="4573270"/>
                  </a:cubicBezTo>
                  <a:cubicBezTo>
                    <a:pt x="3989070" y="4629150"/>
                    <a:pt x="3863340" y="4638040"/>
                    <a:pt x="3737610" y="4643120"/>
                  </a:cubicBezTo>
                  <a:cubicBezTo>
                    <a:pt x="3689350" y="4645660"/>
                    <a:pt x="3639820" y="4641850"/>
                    <a:pt x="3591560" y="4645660"/>
                  </a:cubicBezTo>
                  <a:cubicBezTo>
                    <a:pt x="3567430" y="4646930"/>
                    <a:pt x="3544570" y="4658360"/>
                    <a:pt x="3521710" y="4663440"/>
                  </a:cubicBezTo>
                  <a:cubicBezTo>
                    <a:pt x="3511550" y="4665980"/>
                    <a:pt x="3501390" y="4664710"/>
                    <a:pt x="3489960" y="4665980"/>
                  </a:cubicBezTo>
                  <a:cubicBezTo>
                    <a:pt x="3474720" y="4667250"/>
                    <a:pt x="3459480" y="4671060"/>
                    <a:pt x="3444240" y="4669790"/>
                  </a:cubicBezTo>
                  <a:cubicBezTo>
                    <a:pt x="3429000" y="4667250"/>
                    <a:pt x="3418840" y="4662170"/>
                    <a:pt x="3416300" y="4662170"/>
                  </a:cubicBezTo>
                  <a:close/>
                </a:path>
              </a:pathLst>
            </a:custGeom>
            <a:grpFill/>
          </p:spPr>
          <p:txBody>
            <a:bodyPr/>
            <a:lstStyle/>
            <a:p>
              <a:pPr defTabSz="914445"/>
              <a:endParaRPr lang="fi-FI">
                <a:solidFill>
                  <a:prstClr val="black"/>
                </a:solidFill>
                <a:latin typeface="Century Gothic"/>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Grp="1"/>
          </p:cNvSpPr>
          <p:nvPr>
            <p:ph type="title" idx="4294967295"/>
          </p:nvPr>
        </p:nvSpPr>
        <p:spPr>
          <a:xfrm>
            <a:off x="1727176" y="876407"/>
            <a:ext cx="1353750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chemeClr val="accent1"/>
                </a:solidFill>
                <a:effectLst/>
                <a:uLnTx/>
                <a:uFillTx/>
                <a:ea typeface="+mn-ea"/>
                <a:cs typeface="+mn-cs"/>
              </a:rPr>
              <a:t>Yhdistyksen</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hallitus</a:t>
            </a:r>
            <a:r>
              <a:rPr kumimoji="0" lang="en-US" sz="7200" b="0" i="0" u="none" strike="noStrike" kern="1200" cap="none" spc="0" normalizeH="0" baseline="0" noProof="0" dirty="0">
                <a:ln>
                  <a:noFill/>
                </a:ln>
                <a:solidFill>
                  <a:schemeClr val="accent1"/>
                </a:solidFill>
                <a:effectLst/>
                <a:uLnTx/>
                <a:uFillTx/>
                <a:ea typeface="+mn-ea"/>
                <a:cs typeface="+mn-cs"/>
              </a:rPr>
              <a:t> </a:t>
            </a:r>
            <a:r>
              <a:rPr kumimoji="0" lang="en-US" sz="7200" b="0" i="0" u="none" strike="noStrike" kern="1200" cap="none" spc="0" normalizeH="0" baseline="0" noProof="0" dirty="0" err="1">
                <a:ln>
                  <a:noFill/>
                </a:ln>
                <a:solidFill>
                  <a:schemeClr val="accent1"/>
                </a:solidFill>
                <a:effectLst/>
                <a:uLnTx/>
                <a:uFillTx/>
                <a:ea typeface="+mn-ea"/>
                <a:cs typeface="+mn-cs"/>
              </a:rPr>
              <a:t>toteuttaa</a:t>
            </a:r>
            <a:endParaRPr kumimoji="0" lang="en-US" sz="7200" b="0" i="0" u="none" strike="noStrike" kern="1200" cap="none" spc="0" normalizeH="0" baseline="0" noProof="0" dirty="0">
              <a:ln>
                <a:noFill/>
              </a:ln>
              <a:solidFill>
                <a:schemeClr val="accent1"/>
              </a:solidFill>
              <a:effectLst/>
              <a:uLnTx/>
              <a:uFillTx/>
              <a:ea typeface="+mn-ea"/>
              <a:cs typeface="+mn-cs"/>
            </a:endParaRPr>
          </a:p>
        </p:txBody>
      </p:sp>
      <p:sp>
        <p:nvSpPr>
          <p:cNvPr id="4" name="Freeform 4">
            <a:extLst>
              <a:ext uri="{C183D7F6-B498-43B3-948B-1728B52AA6E4}">
                <adec:decorative xmlns:adec="http://schemas.microsoft.com/office/drawing/2017/decorative" val="1"/>
              </a:ext>
            </a:extLst>
          </p:cNvPr>
          <p:cNvSpPr/>
          <p:nvPr/>
        </p:nvSpPr>
        <p:spPr>
          <a:xfrm>
            <a:off x="14527588" y="8401310"/>
            <a:ext cx="3060679" cy="1713980"/>
          </a:xfrm>
          <a:custGeom>
            <a:avLst/>
            <a:gdLst/>
            <a:ahLst/>
            <a:cxnLst/>
            <a:rect l="l" t="t" r="r" b="b"/>
            <a:pathLst>
              <a:path w="3060679" h="1713980">
                <a:moveTo>
                  <a:pt x="0" y="0"/>
                </a:moveTo>
                <a:lnTo>
                  <a:pt x="3060680" y="0"/>
                </a:lnTo>
                <a:lnTo>
                  <a:pt x="3060680" y="1713980"/>
                </a:lnTo>
                <a:lnTo>
                  <a:pt x="0" y="1713980"/>
                </a:lnTo>
                <a:lnTo>
                  <a:pt x="0" y="0"/>
                </a:lnTo>
                <a:close/>
              </a:path>
            </a:pathLst>
          </a:custGeom>
          <a:blipFill>
            <a:blip r:embed="rId3"/>
            <a:stretch>
              <a:fillRect/>
            </a:stretch>
          </a:blipFill>
        </p:spPr>
        <p:txBody>
          <a:bodyPr/>
          <a:lstStyle/>
          <a:p>
            <a:endParaRPr lang="fi-FI"/>
          </a:p>
        </p:txBody>
      </p:sp>
      <p:sp>
        <p:nvSpPr>
          <p:cNvPr id="7" name="TextBox 7"/>
          <p:cNvSpPr txBox="1"/>
          <p:nvPr/>
        </p:nvSpPr>
        <p:spPr>
          <a:xfrm>
            <a:off x="1526726" y="3589115"/>
            <a:ext cx="13000862" cy="6454267"/>
          </a:xfrm>
          <a:prstGeom prst="rect">
            <a:avLst/>
          </a:prstGeom>
        </p:spPr>
        <p:txBody>
          <a:bodyPr wrap="square" lIns="0" tIns="0" rIns="0" bIns="0" rtlCol="0" anchor="t">
            <a:spAutoFit/>
          </a:bodyPr>
          <a:lstStyle/>
          <a:p>
            <a:pPr marL="457200" indent="-457200">
              <a:lnSpc>
                <a:spcPct val="110000"/>
              </a:lnSpc>
              <a:buFont typeface="Arial" panose="020B0604020202020204" pitchFamily="34" charset="0"/>
              <a:buChar char="•"/>
            </a:pPr>
            <a:r>
              <a:rPr lang="fi-FI" sz="3200" b="1" dirty="0"/>
              <a:t>Yhdistyksen hallitus tai johtokunta </a:t>
            </a:r>
            <a:r>
              <a:rPr lang="fi-FI" sz="3200" dirty="0"/>
              <a:t>vie vuosikokouksessa tai muussa äänestyksessä tehdyt päätökset käytäntöön.</a:t>
            </a:r>
          </a:p>
          <a:p>
            <a:pPr marL="457200" indent="-457200">
              <a:lnSpc>
                <a:spcPct val="110000"/>
              </a:lnSpc>
              <a:buFont typeface="Arial" panose="020B0604020202020204" pitchFamily="34" charset="0"/>
              <a:buChar char="•"/>
            </a:pPr>
            <a:r>
              <a:rPr lang="fi-FI" sz="3200" dirty="0"/>
              <a:t>Hallitus päättää toiminnastaan hallituksen kokouksissa tai muilla sääntöjen määräämillä tavoilla.</a:t>
            </a:r>
          </a:p>
          <a:p>
            <a:pPr marL="457200" indent="-457200">
              <a:lnSpc>
                <a:spcPct val="110000"/>
              </a:lnSpc>
              <a:buFont typeface="Arial" panose="020B0604020202020204" pitchFamily="34" charset="0"/>
              <a:buChar char="•"/>
            </a:pPr>
            <a:r>
              <a:rPr lang="fi-FI" sz="3200" dirty="0"/>
              <a:t>Hallituksen koko on yleensä määritelty yhdistyksen säännöissä</a:t>
            </a:r>
          </a:p>
          <a:p>
            <a:pPr>
              <a:lnSpc>
                <a:spcPct val="110000"/>
              </a:lnSpc>
            </a:pPr>
            <a:endParaRPr lang="fi-FI" sz="3200" dirty="0"/>
          </a:p>
          <a:p>
            <a:pPr marL="457200" indent="-457200">
              <a:lnSpc>
                <a:spcPct val="110000"/>
              </a:lnSpc>
              <a:buFont typeface="Arial" panose="020B0604020202020204" pitchFamily="34" charset="0"/>
              <a:buChar char="•"/>
            </a:pPr>
            <a:r>
              <a:rPr lang="fi-FI" sz="3200" b="1" dirty="0"/>
              <a:t>Yhdistyslain mukaan </a:t>
            </a:r>
          </a:p>
          <a:p>
            <a:pPr marL="914400" lvl="1" indent="-457200">
              <a:lnSpc>
                <a:spcPct val="110000"/>
              </a:lnSpc>
              <a:buFont typeface="Arial" panose="020B0604020202020204" pitchFamily="34" charset="0"/>
              <a:buChar char="•"/>
            </a:pPr>
            <a:r>
              <a:rPr lang="fi-FI" sz="3200" dirty="0"/>
              <a:t>jokaisella yhdistyksellä tulee olla vähintään kolmijäseninen hallitus</a:t>
            </a:r>
          </a:p>
          <a:p>
            <a:pPr marL="914400" lvl="1" indent="-457200">
              <a:lnSpc>
                <a:spcPct val="110000"/>
              </a:lnSpc>
              <a:buFont typeface="Arial" panose="020B0604020202020204" pitchFamily="34" charset="0"/>
              <a:buChar char="•"/>
            </a:pPr>
            <a:r>
              <a:rPr lang="fi-FI" sz="3200" dirty="0"/>
              <a:t>hallituksella on oltava puheenjohtaja ja mahdollinen varapuheenjohtaja.</a:t>
            </a:r>
          </a:p>
          <a:p>
            <a:pPr marL="914400" lvl="1" indent="-457200">
              <a:lnSpc>
                <a:spcPct val="110000"/>
              </a:lnSpc>
              <a:buFont typeface="Arial" panose="020B0604020202020204" pitchFamily="34" charset="0"/>
              <a:buChar char="•"/>
            </a:pPr>
            <a:endParaRPr lang="fi-FI" sz="3200" b="1" dirty="0"/>
          </a:p>
        </p:txBody>
      </p:sp>
      <p:sp>
        <p:nvSpPr>
          <p:cNvPr id="8" name="Freeform 8">
            <a:extLst>
              <a:ext uri="{C183D7F6-B498-43B3-948B-1728B52AA6E4}">
                <adec:decorative xmlns:adec="http://schemas.microsoft.com/office/drawing/2017/decorative" val="1"/>
              </a:ext>
            </a:extLst>
          </p:cNvPr>
          <p:cNvSpPr/>
          <p:nvPr/>
        </p:nvSpPr>
        <p:spPr>
          <a:xfrm>
            <a:off x="15264680" y="322409"/>
            <a:ext cx="1973050" cy="2215991"/>
          </a:xfrm>
          <a:custGeom>
            <a:avLst/>
            <a:gdLst/>
            <a:ahLst/>
            <a:cxnLst/>
            <a:rect l="l" t="t" r="r" b="b"/>
            <a:pathLst>
              <a:path w="2693130" h="2693130">
                <a:moveTo>
                  <a:pt x="0" y="0"/>
                </a:moveTo>
                <a:lnTo>
                  <a:pt x="2693130" y="0"/>
                </a:lnTo>
                <a:lnTo>
                  <a:pt x="2693130" y="2693130"/>
                </a:lnTo>
                <a:lnTo>
                  <a:pt x="0" y="2693130"/>
                </a:lnTo>
                <a:lnTo>
                  <a:pt x="0" y="0"/>
                </a:lnTo>
                <a:close/>
              </a:path>
            </a:pathLst>
          </a:custGeom>
          <a:blipFill>
            <a:blip r:embed="rId4"/>
            <a:stretch>
              <a:fillRect/>
            </a:stretch>
          </a:blipFill>
        </p:spPr>
        <p:txBody>
          <a:bodyPr/>
          <a:lstStyle/>
          <a:p>
            <a:endParaRPr lang="fi-FI" dirty="0"/>
          </a:p>
        </p:txBody>
      </p:sp>
      <p:sp>
        <p:nvSpPr>
          <p:cNvPr id="9" name="Freeform 3">
            <a:extLst>
              <a:ext uri="{FF2B5EF4-FFF2-40B4-BE49-F238E27FC236}">
                <a16:creationId xmlns:a16="http://schemas.microsoft.com/office/drawing/2014/main" id="{FB214F60-556F-1EA4-DF78-8BDAE60AD433}"/>
              </a:ext>
              <a:ext uri="{C183D7F6-B498-43B3-948B-1728B52AA6E4}">
                <adec:decorative xmlns:adec="http://schemas.microsoft.com/office/drawing/2017/decorative" val="1"/>
              </a:ext>
            </a:extLst>
          </p:cNvPr>
          <p:cNvSpPr/>
          <p:nvPr/>
        </p:nvSpPr>
        <p:spPr>
          <a:xfrm flipV="1">
            <a:off x="-322772" y="876407"/>
            <a:ext cx="9703489" cy="2374026"/>
          </a:xfrm>
          <a:custGeom>
            <a:avLst/>
            <a:gdLst/>
            <a:ahLst/>
            <a:cxnLst/>
            <a:rect l="l" t="t" r="r" b="b"/>
            <a:pathLst>
              <a:path w="7689153" h="2374026">
                <a:moveTo>
                  <a:pt x="0" y="2374026"/>
                </a:moveTo>
                <a:lnTo>
                  <a:pt x="7689154" y="2374026"/>
                </a:lnTo>
                <a:lnTo>
                  <a:pt x="7689154" y="0"/>
                </a:lnTo>
                <a:lnTo>
                  <a:pt x="0" y="0"/>
                </a:lnTo>
                <a:lnTo>
                  <a:pt x="0" y="2374026"/>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fi-FI"/>
          </a:p>
        </p:txBody>
      </p:sp>
    </p:spTree>
    <p:extLst>
      <p:ext uri="{BB962C8B-B14F-4D97-AF65-F5344CB8AC3E}">
        <p14:creationId xmlns:p14="http://schemas.microsoft.com/office/powerpoint/2010/main" val="2873201260"/>
      </p:ext>
    </p:extLst>
  </p:cSld>
  <p:clrMapOvr>
    <a:masterClrMapping/>
  </p:clrMapOvr>
</p:sld>
</file>

<file path=ppt/theme/theme1.xml><?xml version="1.0" encoding="utf-8"?>
<a:theme xmlns:a="http://schemas.openxmlformats.org/drawingml/2006/main" name="Office-teema">
  <a:themeElements>
    <a:clrScheme name="Mukautettu 1">
      <a:dk1>
        <a:sysClr val="windowText" lastClr="000000"/>
      </a:dk1>
      <a:lt1>
        <a:srgbClr val="FFFFFF"/>
      </a:lt1>
      <a:dk2>
        <a:srgbClr val="29390F"/>
      </a:dk2>
      <a:lt2>
        <a:srgbClr val="FFB63A"/>
      </a:lt2>
      <a:accent1>
        <a:srgbClr val="1A4554"/>
      </a:accent1>
      <a:accent2>
        <a:srgbClr val="FF3E39"/>
      </a:accent2>
      <a:accent3>
        <a:srgbClr val="E8D4C4"/>
      </a:accent3>
      <a:accent4>
        <a:srgbClr val="FFCCCD"/>
      </a:accent4>
      <a:accent5>
        <a:srgbClr val="BDEBEE"/>
      </a:accent5>
      <a:accent6>
        <a:srgbClr val="891589"/>
      </a:accent6>
      <a:hlink>
        <a:srgbClr val="1A4554"/>
      </a:hlink>
      <a:folHlink>
        <a:srgbClr val="891589"/>
      </a:folHlink>
    </a:clrScheme>
    <a:fontScheme name="Mukautettu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pohja-saavutettava" id="{8BB07272-698E-4589-9155-86B6F3609485}" vid="{DB2C8C5D-ACA6-42C1-81B9-F5E9B166A50F}"/>
    </a:ext>
  </a:extLst>
</a:theme>
</file>

<file path=ppt/theme/theme2.xml><?xml version="1.0" encoding="utf-8"?>
<a:theme xmlns:a="http://schemas.openxmlformats.org/drawingml/2006/main" name="1_Office-teema">
  <a:themeElements>
    <a:clrScheme name="Mukautettu 1">
      <a:dk1>
        <a:sysClr val="windowText" lastClr="000000"/>
      </a:dk1>
      <a:lt1>
        <a:srgbClr val="FFFFFF"/>
      </a:lt1>
      <a:dk2>
        <a:srgbClr val="29390F"/>
      </a:dk2>
      <a:lt2>
        <a:srgbClr val="FFB63A"/>
      </a:lt2>
      <a:accent1>
        <a:srgbClr val="1A4554"/>
      </a:accent1>
      <a:accent2>
        <a:srgbClr val="FF3E39"/>
      </a:accent2>
      <a:accent3>
        <a:srgbClr val="E8D4C4"/>
      </a:accent3>
      <a:accent4>
        <a:srgbClr val="FFCCCD"/>
      </a:accent4>
      <a:accent5>
        <a:srgbClr val="BDEBEE"/>
      </a:accent5>
      <a:accent6>
        <a:srgbClr val="891589"/>
      </a:accent6>
      <a:hlink>
        <a:srgbClr val="1A4554"/>
      </a:hlink>
      <a:folHlink>
        <a:srgbClr val="891589"/>
      </a:folHlink>
    </a:clrScheme>
    <a:fontScheme name="Mukautettu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SL PP-pohja 2021" id="{53816B13-12DB-4FBE-8C6E-3792D439D227}" vid="{C38399CB-0A68-4E6B-BE0B-AE0F52684E5C}"/>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5b96e7ea-5168-4d4d-abeb-378b8ab35c3f">
      <Terms xmlns="http://schemas.microsoft.com/office/infopath/2007/PartnerControls"/>
    </lcf76f155ced4ddcb4097134ff3c332f>
    <TaxCatchAll xmlns="1d2eac1b-02b2-4736-afce-a6c728ba97a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Asiakirja" ma:contentTypeID="0x01010077FC160B2A5FEB448B6F8E53313BD67A" ma:contentTypeVersion="18" ma:contentTypeDescription="Luo uusi asiakirja." ma:contentTypeScope="" ma:versionID="309ff42306890bc69272453b6e17819a">
  <xsd:schema xmlns:xsd="http://www.w3.org/2001/XMLSchema" xmlns:xs="http://www.w3.org/2001/XMLSchema" xmlns:p="http://schemas.microsoft.com/office/2006/metadata/properties" xmlns:ns2="5b96e7ea-5168-4d4d-abeb-378b8ab35c3f" xmlns:ns3="1d2eac1b-02b2-4736-afce-a6c728ba97a9" targetNamespace="http://schemas.microsoft.com/office/2006/metadata/properties" ma:root="true" ma:fieldsID="da99d75f4216a0965222cb6f826ad533" ns2:_="" ns3:_="">
    <xsd:import namespace="5b96e7ea-5168-4d4d-abeb-378b8ab35c3f"/>
    <xsd:import namespace="1d2eac1b-02b2-4736-afce-a6c728ba97a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96e7ea-5168-4d4d-abeb-378b8ab35c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Kuvien tunnisteet" ma:readOnly="false" ma:fieldId="{5cf76f15-5ced-4ddc-b409-7134ff3c332f}" ma:taxonomyMulti="true" ma:sspId="9f50d445-c947-4a17-88a3-f66fb2c5df4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2eac1b-02b2-4736-afce-a6c728ba97a9" elementFormDefault="qualified">
    <xsd:import namespace="http://schemas.microsoft.com/office/2006/documentManagement/types"/>
    <xsd:import namespace="http://schemas.microsoft.com/office/infopath/2007/PartnerControls"/>
    <xsd:element name="SharedWithUsers" ma:index="13"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Jakamisen tiedot" ma:internalName="SharedWithDetails" ma:readOnly="true">
      <xsd:simpleType>
        <xsd:restriction base="dms:Note">
          <xsd:maxLength value="255"/>
        </xsd:restriction>
      </xsd:simpleType>
    </xsd:element>
    <xsd:element name="TaxCatchAll" ma:index="23" nillable="true" ma:displayName="Taxonomy Catch All Column" ma:hidden="true" ma:list="{21f28807-1220-474c-a33e-b26194bcb4ae}" ma:internalName="TaxCatchAll" ma:showField="CatchAllData" ma:web="1d2eac1b-02b2-4736-afce-a6c728ba97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3B3249-B337-4438-BECD-044F5399DB58}">
  <ds:schemaRefs>
    <ds:schemaRef ds:uri="http://schemas.openxmlformats.org/package/2006/metadata/core-properties"/>
    <ds:schemaRef ds:uri="http://schemas.microsoft.com/office/2006/documentManagement/types"/>
    <ds:schemaRef ds:uri="http://purl.org/dc/elements/1.1/"/>
    <ds:schemaRef ds:uri="http://purl.org/dc/terms/"/>
    <ds:schemaRef ds:uri="http://www.w3.org/XML/1998/namespace"/>
    <ds:schemaRef ds:uri="5b96e7ea-5168-4d4d-abeb-378b8ab35c3f"/>
    <ds:schemaRef ds:uri="http://schemas.microsoft.com/office/2006/metadata/properties"/>
    <ds:schemaRef ds:uri="1d2eac1b-02b2-4736-afce-a6c728ba97a9"/>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6CEAC7B0-9A67-4DC6-9654-D4AF09BE0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96e7ea-5168-4d4d-abeb-378b8ab35c3f"/>
    <ds:schemaRef ds:uri="1d2eac1b-02b2-4736-afce-a6c728ba97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24B517F-8892-4175-9EFA-3C3D81417FB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Taitava-pp-pohja-saavutettava</Template>
  <TotalTime>4694</TotalTime>
  <Words>3900</Words>
  <Application>Microsoft Office PowerPoint</Application>
  <PresentationFormat>Mukautettu</PresentationFormat>
  <Paragraphs>433</Paragraphs>
  <Slides>34</Slides>
  <Notes>26</Notes>
  <HiddenSlides>0</HiddenSlides>
  <MMClips>1</MMClips>
  <ScaleCrop>false</ScaleCrop>
  <HeadingPairs>
    <vt:vector size="6" baseType="variant">
      <vt:variant>
        <vt:lpstr>Käytetyt fontit</vt:lpstr>
      </vt:variant>
      <vt:variant>
        <vt:i4>12</vt:i4>
      </vt:variant>
      <vt:variant>
        <vt:lpstr>Teema</vt:lpstr>
      </vt:variant>
      <vt:variant>
        <vt:i4>2</vt:i4>
      </vt:variant>
      <vt:variant>
        <vt:lpstr>Dian otsikot</vt:lpstr>
      </vt:variant>
      <vt:variant>
        <vt:i4>34</vt:i4>
      </vt:variant>
    </vt:vector>
  </HeadingPairs>
  <TitlesOfParts>
    <vt:vector size="48" baseType="lpstr">
      <vt:lpstr>Calibri</vt:lpstr>
      <vt:lpstr>Century Gothic</vt:lpstr>
      <vt:lpstr>IntervalSansProRegular</vt:lpstr>
      <vt:lpstr>IntervalSansProSemiBold</vt:lpstr>
      <vt:lpstr>Wigrum 1</vt:lpstr>
      <vt:lpstr>Arial</vt:lpstr>
      <vt:lpstr>Wingdings</vt:lpstr>
      <vt:lpstr>Assistant</vt:lpstr>
      <vt:lpstr>ingra</vt:lpstr>
      <vt:lpstr>Gig V0.3</vt:lpstr>
      <vt:lpstr>inherit</vt:lpstr>
      <vt:lpstr>Wigrum</vt:lpstr>
      <vt:lpstr>Office-teema</vt:lpstr>
      <vt:lpstr>1_Office-teema</vt:lpstr>
      <vt:lpstr>Yhdistystoiminta tutuksi</vt:lpstr>
      <vt:lpstr>Turvallisemman tilan periaatteet  </vt:lpstr>
      <vt:lpstr>Hei!</vt:lpstr>
      <vt:lpstr>PowerPoint-esitys</vt:lpstr>
      <vt:lpstr>Mikä on yhdistys?</vt:lpstr>
      <vt:lpstr>Yhdistyksen toimintaa ohjaavat</vt:lpstr>
      <vt:lpstr>Yhdistysten organisaatiorakenteet</vt:lpstr>
      <vt:lpstr>Yhdistys on olemassa jäseniään varten</vt:lpstr>
      <vt:lpstr>Yhdistyksen hallitus toteuttaa</vt:lpstr>
      <vt:lpstr>Hallituksen tehtävät</vt:lpstr>
      <vt:lpstr>Kuinka monta jäsentä  yhdistyksenne hallituksessa on?  Mitä säännöt sanovat hallituksen jäsenten määrästä?</vt:lpstr>
      <vt:lpstr>Tutkitaan seuraavaksi mikä on yhdistysrekisteri ja mitä tarkoittaa yhdistyksen nimenkirjoitusoikeus.</vt:lpstr>
      <vt:lpstr>Muutosilmoitukset yhdistysrekisteriin</vt:lpstr>
      <vt:lpstr>Nimenkirjoitusoikeus</vt:lpstr>
      <vt:lpstr>Muutoksia yhdistyslaissa</vt:lpstr>
      <vt:lpstr>PowerPoint-esitys</vt:lpstr>
      <vt:lpstr>PowerPoint-esitys</vt:lpstr>
      <vt:lpstr>PowerPoint-esitys</vt:lpstr>
      <vt:lpstr>Yhdistyksen vuosikierto</vt:lpstr>
      <vt:lpstr>Yhdistyksen toiminta- ja tilikausi on määritelty yhdistyksen säännöissä.</vt:lpstr>
      <vt:lpstr>Yhden vai kahden kokouksen malli?</vt:lpstr>
      <vt:lpstr> ´ </vt:lpstr>
      <vt:lpstr>Yksi vuosikokous</vt:lpstr>
      <vt:lpstr>Yhdistyksen kokous vs. hallituksen kokous</vt:lpstr>
      <vt:lpstr>Vuosisuunnittelu kannattaa</vt:lpstr>
      <vt:lpstr>Vuosisuunnittelun vaiheet</vt:lpstr>
      <vt:lpstr>Toiminta- ja taloussuunnitelma</vt:lpstr>
      <vt:lpstr>Toteutus &amp; seuranta,  vuosikertomus &amp; tilinpäätös</vt:lpstr>
      <vt:lpstr>Vuosikello suunnittelun tukena</vt:lpstr>
      <vt:lpstr>PowerPoint-esitys</vt:lpstr>
      <vt:lpstr>PowerPoint-esitys</vt:lpstr>
      <vt:lpstr>PowerPoint-esitys</vt:lpstr>
      <vt:lpstr>Lähteet ja lisätietoa</vt:lpstr>
      <vt:lpstr>Lähteitä ja lisätietoa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Esityksen nimi</dc:title>
  <dc:creator>Pia Mustonen</dc:creator>
  <cp:lastModifiedBy>Pia Mustonen</cp:lastModifiedBy>
  <cp:revision>3</cp:revision>
  <cp:lastPrinted>2026-04-17T08:56:11Z</cp:lastPrinted>
  <dcterms:created xsi:type="dcterms:W3CDTF">2024-07-31T12:34:07Z</dcterms:created>
  <dcterms:modified xsi:type="dcterms:W3CDTF">2026-04-17T10:38:12Z</dcterms:modified>
  <dc:identifier>DAF-KryUXVk</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0x01010077FC160B2A5FEB448B6F8E53313BD67A</vt:lpwstr>
  </property>
  <property fmtid="{D5CDD505-2E9C-101B-9397-08002B2CF9AE}" pid="3" name="MediaServiceImageTags">
    <vt:lpwstr/>
  </property>
</Properties>
</file>