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44"/>
  </p:notesMasterIdLst>
  <p:sldIdLst>
    <p:sldId id="271" r:id="rId5"/>
    <p:sldId id="298" r:id="rId6"/>
    <p:sldId id="338" r:id="rId7"/>
    <p:sldId id="339" r:id="rId8"/>
    <p:sldId id="341" r:id="rId9"/>
    <p:sldId id="342" r:id="rId10"/>
    <p:sldId id="343" r:id="rId11"/>
    <p:sldId id="327" r:id="rId12"/>
    <p:sldId id="345" r:id="rId13"/>
    <p:sldId id="346" r:id="rId14"/>
    <p:sldId id="347" r:id="rId15"/>
    <p:sldId id="374" r:id="rId16"/>
    <p:sldId id="297" r:id="rId17"/>
    <p:sldId id="354" r:id="rId18"/>
    <p:sldId id="349" r:id="rId19"/>
    <p:sldId id="350" r:id="rId20"/>
    <p:sldId id="351" r:id="rId21"/>
    <p:sldId id="352" r:id="rId22"/>
    <p:sldId id="353" r:id="rId23"/>
    <p:sldId id="355" r:id="rId24"/>
    <p:sldId id="356" r:id="rId25"/>
    <p:sldId id="357" r:id="rId26"/>
    <p:sldId id="359" r:id="rId27"/>
    <p:sldId id="358" r:id="rId28"/>
    <p:sldId id="361" r:id="rId29"/>
    <p:sldId id="360" r:id="rId30"/>
    <p:sldId id="362" r:id="rId31"/>
    <p:sldId id="363" r:id="rId32"/>
    <p:sldId id="364" r:id="rId33"/>
    <p:sldId id="365" r:id="rId34"/>
    <p:sldId id="366" r:id="rId35"/>
    <p:sldId id="367" r:id="rId36"/>
    <p:sldId id="368" r:id="rId37"/>
    <p:sldId id="369" r:id="rId38"/>
    <p:sldId id="370" r:id="rId39"/>
    <p:sldId id="371" r:id="rId40"/>
    <p:sldId id="372" r:id="rId41"/>
    <p:sldId id="373" r:id="rId42"/>
    <p:sldId id="375" r:id="rId43"/>
  </p:sldIdLst>
  <p:sldSz cx="12192000" cy="6858000"/>
  <p:notesSz cx="6858000" cy="9144000"/>
  <p:embeddedFontLst>
    <p:embeddedFont>
      <p:font typeface="Be Vietnam" panose="00000500000000000000" pitchFamily="2" charset="0"/>
      <p:regular r:id="rId45"/>
      <p:bold r:id="rId46"/>
      <p:italic r:id="rId47"/>
      <p:boldItalic r:id="rId48"/>
    </p:embeddedFon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Calibri Light" panose="020F0302020204030204" pitchFamily="34" charset="0"/>
      <p:regular r:id="rId53"/>
      <p:italic r:id="rId54"/>
    </p:embeddedFont>
    <p:embeddedFont>
      <p:font typeface="Playfair Display" pitchFamily="2" charset="0"/>
      <p:regular r:id="rId55"/>
      <p:bold r:id="rId56"/>
      <p:italic r:id="rId57"/>
      <p:boldItalic r:id="rId58"/>
    </p:embeddedFont>
  </p:embeddedFontLst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letusosa" id="{7610DCDD-5D07-43DE-AD38-B20B24404B65}">
          <p14:sldIdLst>
            <p14:sldId id="271"/>
            <p14:sldId id="298"/>
            <p14:sldId id="338"/>
            <p14:sldId id="339"/>
            <p14:sldId id="341"/>
            <p14:sldId id="342"/>
            <p14:sldId id="343"/>
            <p14:sldId id="327"/>
            <p14:sldId id="345"/>
            <p14:sldId id="346"/>
            <p14:sldId id="347"/>
            <p14:sldId id="374"/>
            <p14:sldId id="297"/>
            <p14:sldId id="354"/>
            <p14:sldId id="349"/>
            <p14:sldId id="350"/>
            <p14:sldId id="351"/>
            <p14:sldId id="352"/>
            <p14:sldId id="353"/>
            <p14:sldId id="355"/>
            <p14:sldId id="356"/>
            <p14:sldId id="357"/>
            <p14:sldId id="359"/>
            <p14:sldId id="358"/>
            <p14:sldId id="361"/>
            <p14:sldId id="360"/>
            <p14:sldId id="362"/>
            <p14:sldId id="363"/>
            <p14:sldId id="364"/>
            <p14:sldId id="365"/>
            <p14:sldId id="366"/>
            <p14:sldId id="367"/>
            <p14:sldId id="368"/>
            <p14:sldId id="369"/>
            <p14:sldId id="370"/>
            <p14:sldId id="371"/>
            <p14:sldId id="372"/>
            <p14:sldId id="373"/>
            <p14:sldId id="37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AD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78239" autoAdjust="0"/>
  </p:normalViewPr>
  <p:slideViewPr>
    <p:cSldViewPr snapToGrid="0" snapToObjects="1">
      <p:cViewPr varScale="1">
        <p:scale>
          <a:sx n="67" d="100"/>
          <a:sy n="67" d="100"/>
        </p:scale>
        <p:origin x="1162" y="53"/>
      </p:cViewPr>
      <p:guideLst/>
    </p:cSldViewPr>
  </p:slideViewPr>
  <p:outlineViewPr>
    <p:cViewPr>
      <p:scale>
        <a:sx n="33" d="100"/>
        <a:sy n="33" d="100"/>
      </p:scale>
      <p:origin x="0" y="-23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98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font" Target="fonts/font10.fntdata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font" Target="fonts/font14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5.fntdata"/><Relationship Id="rId57" Type="http://schemas.openxmlformats.org/officeDocument/2006/relationships/font" Target="fonts/font13.fntdata"/><Relationship Id="rId61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8" Type="http://schemas.openxmlformats.org/officeDocument/2006/relationships/slide" Target="slides/slide4.xml"/><Relationship Id="rId51" Type="http://schemas.openxmlformats.org/officeDocument/2006/relationships/font" Target="fonts/font7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2.fntdata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B634F9-084E-499E-A655-33D4C476BA96}" type="datetimeFigureOut">
              <a:rPr lang="fi-FI" smtClean="0"/>
              <a:t>28.1.2021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7D9F3D-0236-4197-8616-0F74D550DE1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9046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D9F3D-0236-4197-8616-0F74D550DE1A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062784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Millaisia etäkokouskokemuksia teillä on?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D9F3D-0236-4197-8616-0F74D550DE1A}" type="slidenum">
              <a:rPr lang="fi-FI" smtClean="0"/>
              <a:t>34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344025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Millaisia etäkokouskokemuksia teillä on?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D9F3D-0236-4197-8616-0F74D550DE1A}" type="slidenum">
              <a:rPr lang="fi-FI" smtClean="0"/>
              <a:t>35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747922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Millaisia etäkokouskokemuksia teillä on?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D9F3D-0236-4197-8616-0F74D550DE1A}" type="slidenum">
              <a:rPr lang="fi-FI" smtClean="0"/>
              <a:t>36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652872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D9F3D-0236-4197-8616-0F74D550DE1A}" type="slidenum">
              <a:rPr lang="fi-FI" smtClean="0"/>
              <a:t>37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800613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D9F3D-0236-4197-8616-0F74D550DE1A}" type="slidenum">
              <a:rPr lang="fi-FI" smtClean="0"/>
              <a:t>38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741180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D9F3D-0236-4197-8616-0F74D550DE1A}" type="slidenum">
              <a:rPr lang="fi-FI" smtClean="0"/>
              <a:t>39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1902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D9F3D-0236-4197-8616-0F74D550DE1A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27782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D9F3D-0236-4197-8616-0F74D550DE1A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593961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Pöytäkirja on yhteistyön väline ja oikeussuoja, jos kokouksen osallistujilla on myöhemmin eriävä näkemys kokouksen kulusta. 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D9F3D-0236-4197-8616-0F74D550DE1A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167475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Esimerkki valtuuston kokouksesta</a:t>
            </a:r>
            <a:endParaRPr lang="fi-FI" dirty="0"/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D9F3D-0236-4197-8616-0F74D550DE1A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252178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D9F3D-0236-4197-8616-0F74D550DE1A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685599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D9F3D-0236-4197-8616-0F74D550DE1A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714940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D9F3D-0236-4197-8616-0F74D550DE1A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95238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Mitä muita esimerkkejä nousee mieleen?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D9F3D-0236-4197-8616-0F74D550DE1A}" type="slidenum">
              <a:rPr lang="fi-FI" smtClean="0"/>
              <a:t>33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58162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BC2E7-D384-F847-B774-1DCB399FD7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EA7DA0-1873-684E-93EC-6F2609E33E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ECBC0C-B81F-8D4C-916F-CDF06E77D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3057-53DE-0D44-A3EB-971B1180E4A5}" type="datetimeFigureOut">
              <a:rPr lang="en-FI" smtClean="0"/>
              <a:t>01/28/2021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C14189-37FB-904A-8F4A-94038D688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7A39DC-5D10-9241-8F16-0FA54DF73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9617-A2F5-3A49-97AF-1BFF2BC6F0D6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79149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939D2-00B8-7C42-B81F-7B58AD6D8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151896-434D-4A43-9A84-0711157A6F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F8B705-4E51-004E-A827-DBAFE9A12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3057-53DE-0D44-A3EB-971B1180E4A5}" type="datetimeFigureOut">
              <a:rPr lang="en-FI" smtClean="0"/>
              <a:t>01/28/2021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B53DA8-D21A-5849-9C7E-317E7094D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15E98-4F6A-CA45-86C8-3B43DA382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9617-A2F5-3A49-97AF-1BFF2BC6F0D6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526761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33F008-3BB4-9E43-9B77-B8248F0D24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1DE04D-F5DA-F44E-8261-A395DE06B0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D73FD2-AD3A-B54A-8E77-0F3753177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3057-53DE-0D44-A3EB-971B1180E4A5}" type="datetimeFigureOut">
              <a:rPr lang="en-FI" smtClean="0"/>
              <a:t>01/28/2021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F320BD-29C6-D849-BF57-B0911FB2E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43A8F-D873-9D44-A8A6-9EB5F3F01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9617-A2F5-3A49-97AF-1BFF2BC6F0D6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366625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51E5A-DBAC-7B40-B1C2-77697A9C8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6BDBC7-A2A1-E547-A15F-97B77D704F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CFC02C-E98D-DA47-804C-9A18D7950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3057-53DE-0D44-A3EB-971B1180E4A5}" type="datetimeFigureOut">
              <a:rPr lang="en-FI" smtClean="0"/>
              <a:t>01/28/2021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635DE5-DC8A-704B-9383-81D050DC4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5C23B7-EC94-7140-B6D9-10F6B80DF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9617-A2F5-3A49-97AF-1BFF2BC6F0D6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261046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119C2-F129-6D4B-B079-BA791F8E8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11D503-9392-C848-875F-7A94C55D4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FCA444-9C1E-E943-ABB6-4882F4BC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3057-53DE-0D44-A3EB-971B1180E4A5}" type="datetimeFigureOut">
              <a:rPr lang="en-FI" smtClean="0"/>
              <a:t>01/28/2021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FF41EF-752B-5240-A4E4-DCAE56986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BF93C-213A-9047-9051-7EAA055FE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9617-A2F5-3A49-97AF-1BFF2BC6F0D6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502739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C6894-7860-3248-869A-C649B11F3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A0F77-E65F-4B47-86C2-C29DD297D4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7E3AC4-A4F7-CD4D-BA0D-39EDEBA552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CA742E-923A-EB49-8A58-70F7371AF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3057-53DE-0D44-A3EB-971B1180E4A5}" type="datetimeFigureOut">
              <a:rPr lang="en-FI" smtClean="0"/>
              <a:t>01/28/2021</a:t>
            </a:fld>
            <a:endParaRPr lang="en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DC11A1-1412-BA47-AA3A-8509B26C6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5B29A8-34C6-CB4C-A3E9-65D53140F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9617-A2F5-3A49-97AF-1BFF2BC6F0D6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471267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335FC-184C-F64C-AA54-8588DEA2E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5142D1-0CB6-0D47-8FB9-7528F9A1B3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134FB0-EB5F-7645-9F12-F614639BCF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BEABB7-46D2-1148-88AA-639C93D8C4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D2B26E-8ABC-EE46-81D5-29EE17189B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793294-1E29-F04A-BAB1-0EC31B29A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3057-53DE-0D44-A3EB-971B1180E4A5}" type="datetimeFigureOut">
              <a:rPr lang="en-FI" smtClean="0"/>
              <a:t>01/28/2021</a:t>
            </a:fld>
            <a:endParaRPr lang="en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67A9A3-8E18-1E44-9984-7B990E468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A6356F-3CDA-204B-BCED-2DDB6823B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9617-A2F5-3A49-97AF-1BFF2BC6F0D6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814002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582C2-8A84-2741-A9CF-299BC74C5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DEEA21-636D-1143-B81D-BB0A536C8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3057-53DE-0D44-A3EB-971B1180E4A5}" type="datetimeFigureOut">
              <a:rPr lang="en-FI" smtClean="0"/>
              <a:t>01/28/2021</a:t>
            </a:fld>
            <a:endParaRPr lang="en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43AE30-D096-0E4F-9A19-F8FECFFD4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8807E9-A796-F546-928C-B24DD0428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9617-A2F5-3A49-97AF-1BFF2BC6F0D6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372869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0959F4-9812-2247-A261-698F2071D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3057-53DE-0D44-A3EB-971B1180E4A5}" type="datetimeFigureOut">
              <a:rPr lang="en-FI" smtClean="0"/>
              <a:t>01/28/2021</a:t>
            </a:fld>
            <a:endParaRPr lang="en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92C5AE-DBA2-8F48-9374-D0B43A899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273888-0921-1A48-8FCF-9022EEAFE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9617-A2F5-3A49-97AF-1BFF2BC6F0D6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430891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4F357-2A75-A644-A639-9FD1601B1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C4B8EB-04ED-7E47-BA55-D420AFEAE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12D133-79E5-C34E-A36C-3B14D67320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978608-50E0-4149-8209-1380DA1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3057-53DE-0D44-A3EB-971B1180E4A5}" type="datetimeFigureOut">
              <a:rPr lang="en-FI" smtClean="0"/>
              <a:t>01/28/2021</a:t>
            </a:fld>
            <a:endParaRPr lang="en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641FA7-9019-5644-8315-F0392B952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64902A-6EAE-994F-AA00-5EA844170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9617-A2F5-3A49-97AF-1BFF2BC6F0D6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481934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310DE-D4A3-0C44-8ADE-C9BB60250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636336-96D3-FE40-9C3A-150074263E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CC4BD2-9B09-7C42-BDD5-29FA6208DE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6E8A95-FD3E-8640-A5AC-D0D4974E2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3057-53DE-0D44-A3EB-971B1180E4A5}" type="datetimeFigureOut">
              <a:rPr lang="en-FI" smtClean="0"/>
              <a:t>01/28/2021</a:t>
            </a:fld>
            <a:endParaRPr lang="en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35CB52-8258-C345-A0A1-5721F667B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C356F7-6D19-4442-89A2-E365DE201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9617-A2F5-3A49-97AF-1BFF2BC6F0D6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44459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0F6CD6-D8DD-2340-9512-126183FF7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DD1C85-803A-1E47-B845-D52942043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D41167-8A98-9C49-9886-BC6B9176A2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53057-53DE-0D44-A3EB-971B1180E4A5}" type="datetimeFigureOut">
              <a:rPr lang="en-FI" smtClean="0"/>
              <a:t>01/28/2021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014549-3C4B-5840-8C04-705AB5142D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7B1AEC-7E06-804A-AF8C-495BE9198E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69617-A2F5-3A49-97AF-1BFF2BC6F0D6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491534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58657"/>
            <a:ext cx="9144000" cy="2387600"/>
          </a:xfrm>
        </p:spPr>
        <p:txBody>
          <a:bodyPr anchor="ctr"/>
          <a:lstStyle/>
          <a:p>
            <a:r>
              <a:rPr lang="fi-FI">
                <a:solidFill>
                  <a:schemeClr val="bg1"/>
                </a:solidFill>
                <a:latin typeface="Playfair Display" pitchFamily="2" charset="77"/>
              </a:rPr>
              <a:t>Yhdistys työnantajana</a:t>
            </a:r>
            <a:endParaRPr lang="en-FI" dirty="0">
              <a:solidFill>
                <a:schemeClr val="bg1"/>
              </a:solidFill>
              <a:latin typeface="Playfair Display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18629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613" y="312009"/>
            <a:ext cx="10033687" cy="840260"/>
          </a:xfrm>
        </p:spPr>
        <p:txBody>
          <a:bodyPr anchor="ctr">
            <a:normAutofit/>
          </a:bodyPr>
          <a:lstStyle/>
          <a:p>
            <a:pPr algn="l"/>
            <a:r>
              <a:rPr lang="fi-FI" sz="4400">
                <a:solidFill>
                  <a:prstClr val="white"/>
                </a:solidFill>
                <a:latin typeface="Playfair Display" pitchFamily="2" charset="77"/>
              </a:rPr>
              <a:t>Miten selvitä työnantajana   1/2</a:t>
            </a:r>
            <a:endParaRPr lang="en-FI" sz="4400" dirty="0">
              <a:solidFill>
                <a:schemeClr val="bg1"/>
              </a:solidFill>
              <a:latin typeface="Playfair Display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AD404F-6A4F-D944-8660-269082C61C7F}"/>
              </a:ext>
            </a:extLst>
          </p:cNvPr>
          <p:cNvSpPr txBox="1"/>
          <p:nvPr/>
        </p:nvSpPr>
        <p:spPr>
          <a:xfrm>
            <a:off x="729975" y="1705541"/>
            <a:ext cx="1019432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itchFamily="2" charset="77"/>
              </a:rPr>
              <a:t>Yleiskäsitys työnantajan velvoitteista pitää olla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itchFamily="2" charset="77"/>
              </a:rPr>
              <a:t>Oma työehtosopimus pitää tuntea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itchFamily="2" charset="77"/>
              </a:rPr>
              <a:t>Yksityiskohtia ja erikoistapauksia ei pidä osata, kunhan tunnistaa vaaran paikat ja sen, ettei tiedä riittävästi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itchFamily="2" charset="77"/>
              </a:rPr>
              <a:t>Hienoa ja riittävää, jos kykenee havaitsemaan vaaran paikan ja hakee neuvoja ja asiantuntijan apua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i-FI" sz="2800">
              <a:solidFill>
                <a:schemeClr val="bg1"/>
              </a:solidFill>
              <a:latin typeface="Be Vietna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393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613" y="312009"/>
            <a:ext cx="10033687" cy="840260"/>
          </a:xfrm>
        </p:spPr>
        <p:txBody>
          <a:bodyPr anchor="ctr">
            <a:normAutofit/>
          </a:bodyPr>
          <a:lstStyle/>
          <a:p>
            <a:pPr algn="l"/>
            <a:r>
              <a:rPr lang="fi-FI" sz="4400">
                <a:solidFill>
                  <a:prstClr val="white"/>
                </a:solidFill>
                <a:latin typeface="Playfair Display" pitchFamily="2" charset="77"/>
              </a:rPr>
              <a:t>Miten selvitä työnantajana   2/2</a:t>
            </a:r>
            <a:endParaRPr lang="en-FI" sz="4400" dirty="0">
              <a:solidFill>
                <a:schemeClr val="bg1"/>
              </a:solidFill>
              <a:latin typeface="Playfair Display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AD404F-6A4F-D944-8660-269082C61C7F}"/>
              </a:ext>
            </a:extLst>
          </p:cNvPr>
          <p:cNvSpPr txBox="1"/>
          <p:nvPr/>
        </p:nvSpPr>
        <p:spPr>
          <a:xfrm>
            <a:off x="729975" y="1705541"/>
            <a:ext cx="1019432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itchFamily="2" charset="77"/>
              </a:rPr>
              <a:t>Tässä setissä tavoitteena on antaa YLEISKÄSITYS hallituksen työnantajaroolista juridiikan näkökulmasta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i-FI" sz="2800">
              <a:solidFill>
                <a:schemeClr val="bg1"/>
              </a:solidFill>
              <a:latin typeface="Be Vietnam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itchFamily="2" charset="77"/>
              </a:rPr>
              <a:t>PS: Inhimillinen neuvo: Jos joku työsuhteeseen liittyvä asia menee kovasti tunteeseen, NUKU YÖN YLI, älä hätiköi sanomisissa ja tekemisissä, selvitä tilannetta, hanki asiantuntija-apua!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i-FI" sz="2800">
              <a:solidFill>
                <a:schemeClr val="bg1"/>
              </a:solidFill>
              <a:latin typeface="Be Vietna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6723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7816" y="2399078"/>
            <a:ext cx="10033687" cy="840260"/>
          </a:xfrm>
        </p:spPr>
        <p:txBody>
          <a:bodyPr anchor="ctr">
            <a:normAutofit/>
          </a:bodyPr>
          <a:lstStyle/>
          <a:p>
            <a:pPr algn="l"/>
            <a:r>
              <a:rPr lang="fi-FI" sz="5400">
                <a:solidFill>
                  <a:schemeClr val="bg1"/>
                </a:solidFill>
                <a:latin typeface="Playfair Display" pitchFamily="2" charset="0"/>
              </a:rPr>
              <a:t>Työsuhdelainsäädäntö</a:t>
            </a:r>
            <a:endParaRPr lang="en-FI" sz="5400" dirty="0">
              <a:solidFill>
                <a:schemeClr val="bg1"/>
              </a:solidFill>
              <a:latin typeface="Playfair Display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AD404F-6A4F-D944-8660-269082C61C7F}"/>
              </a:ext>
            </a:extLst>
          </p:cNvPr>
          <p:cNvSpPr txBox="1"/>
          <p:nvPr/>
        </p:nvSpPr>
        <p:spPr>
          <a:xfrm>
            <a:off x="-1541504" y="4475912"/>
            <a:ext cx="101943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 Vietnam" pitchFamily="2" charset="77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 Vietnam" pitchFamily="2" charset="77"/>
                <a:ea typeface="+mn-ea"/>
                <a:cs typeface="+mn-cs"/>
              </a:rPr>
            </a:b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 Vietnam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6514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8111" y="710831"/>
            <a:ext cx="10033687" cy="840260"/>
          </a:xfrm>
        </p:spPr>
        <p:txBody>
          <a:bodyPr anchor="ctr">
            <a:normAutofit fontScale="90000"/>
          </a:bodyPr>
          <a:lstStyle/>
          <a:p>
            <a:pPr algn="l"/>
            <a:r>
              <a:rPr lang="fi-FI" sz="5400">
                <a:solidFill>
                  <a:schemeClr val="bg1"/>
                </a:solidFill>
                <a:latin typeface="Playfair Display" pitchFamily="2" charset="0"/>
              </a:rPr>
              <a:t>Työsuhdetta säätelee pähkinänkuoressa</a:t>
            </a:r>
            <a:endParaRPr lang="en-FI" sz="5400" dirty="0">
              <a:solidFill>
                <a:schemeClr val="bg1"/>
              </a:solidFill>
              <a:latin typeface="Playfair Display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AD404F-6A4F-D944-8660-269082C61C7F}"/>
              </a:ext>
            </a:extLst>
          </p:cNvPr>
          <p:cNvSpPr txBox="1"/>
          <p:nvPr/>
        </p:nvSpPr>
        <p:spPr>
          <a:xfrm>
            <a:off x="-1702142" y="4466649"/>
            <a:ext cx="101943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 Vietnam" pitchFamily="2" charset="77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 Vietnam" pitchFamily="2" charset="77"/>
                <a:ea typeface="+mn-ea"/>
                <a:cs typeface="+mn-cs"/>
              </a:rPr>
            </a:b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 Vietnam" pitchFamily="2" charset="77"/>
              <a:ea typeface="+mn-ea"/>
              <a:cs typeface="+mn-cs"/>
            </a:endParaRPr>
          </a:p>
        </p:txBody>
      </p:sp>
      <p:sp>
        <p:nvSpPr>
          <p:cNvPr id="10" name="Ellipsi 9">
            <a:extLst>
              <a:ext uri="{FF2B5EF4-FFF2-40B4-BE49-F238E27FC236}">
                <a16:creationId xmlns:a16="http://schemas.microsoft.com/office/drawing/2014/main" id="{F87B4084-7A84-4B2C-B610-7EF48B9D89EF}"/>
              </a:ext>
            </a:extLst>
          </p:cNvPr>
          <p:cNvSpPr/>
          <p:nvPr/>
        </p:nvSpPr>
        <p:spPr>
          <a:xfrm>
            <a:off x="5269539" y="1868158"/>
            <a:ext cx="3645859" cy="3535470"/>
          </a:xfrm>
          <a:prstGeom prst="ellipse">
            <a:avLst/>
          </a:prstGeom>
          <a:noFill/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Ellipsi 10">
            <a:extLst>
              <a:ext uri="{FF2B5EF4-FFF2-40B4-BE49-F238E27FC236}">
                <a16:creationId xmlns:a16="http://schemas.microsoft.com/office/drawing/2014/main" id="{88C0EFEE-CFDE-4BE7-98A2-09F08FD2E1E4}"/>
              </a:ext>
            </a:extLst>
          </p:cNvPr>
          <p:cNvSpPr/>
          <p:nvPr/>
        </p:nvSpPr>
        <p:spPr>
          <a:xfrm>
            <a:off x="1743231" y="1952716"/>
            <a:ext cx="3847835" cy="3597874"/>
          </a:xfrm>
          <a:prstGeom prst="ellipse">
            <a:avLst/>
          </a:prstGeom>
          <a:noFill/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bg1"/>
              </a:solidFill>
            </a:endParaRPr>
          </a:p>
        </p:txBody>
      </p:sp>
      <p:sp>
        <p:nvSpPr>
          <p:cNvPr id="12" name="Ellipsi 11">
            <a:extLst>
              <a:ext uri="{FF2B5EF4-FFF2-40B4-BE49-F238E27FC236}">
                <a16:creationId xmlns:a16="http://schemas.microsoft.com/office/drawing/2014/main" id="{EFD925DD-5330-42C7-AD37-9D672CA1FBAA}"/>
              </a:ext>
            </a:extLst>
          </p:cNvPr>
          <p:cNvSpPr/>
          <p:nvPr/>
        </p:nvSpPr>
        <p:spPr>
          <a:xfrm>
            <a:off x="3566160" y="3063029"/>
            <a:ext cx="3526309" cy="3535469"/>
          </a:xfrm>
          <a:prstGeom prst="ellipse">
            <a:avLst/>
          </a:prstGeom>
          <a:noFill/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CC3A6DD2-6FE6-44E2-A4CC-80406AD46D08}"/>
              </a:ext>
            </a:extLst>
          </p:cNvPr>
          <p:cNvSpPr txBox="1"/>
          <p:nvPr/>
        </p:nvSpPr>
        <p:spPr>
          <a:xfrm>
            <a:off x="2548890" y="2846070"/>
            <a:ext cx="1543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4000">
                <a:solidFill>
                  <a:schemeClr val="bg1"/>
                </a:solidFill>
                <a:latin typeface="Be Vietnam" panose="00000500000000000000" pitchFamily="2" charset="0"/>
              </a:rPr>
              <a:t>Lait</a:t>
            </a:r>
          </a:p>
        </p:txBody>
      </p:sp>
      <p:sp>
        <p:nvSpPr>
          <p:cNvPr id="14" name="Suorakulmio 13">
            <a:extLst>
              <a:ext uri="{FF2B5EF4-FFF2-40B4-BE49-F238E27FC236}">
                <a16:creationId xmlns:a16="http://schemas.microsoft.com/office/drawing/2014/main" id="{45E7661E-743E-46A6-A219-3629D86E34E0}"/>
              </a:ext>
            </a:extLst>
          </p:cNvPr>
          <p:cNvSpPr/>
          <p:nvPr/>
        </p:nvSpPr>
        <p:spPr>
          <a:xfrm>
            <a:off x="6534955" y="2661404"/>
            <a:ext cx="203292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3200">
                <a:solidFill>
                  <a:schemeClr val="bg1"/>
                </a:solidFill>
                <a:latin typeface="Be Vietnam" panose="00000500000000000000" pitchFamily="2" charset="0"/>
              </a:rPr>
              <a:t>Työehto-</a:t>
            </a:r>
          </a:p>
          <a:p>
            <a:r>
              <a:rPr lang="fi-FI" sz="3200">
                <a:solidFill>
                  <a:schemeClr val="bg1"/>
                </a:solidFill>
                <a:latin typeface="Be Vietnam" panose="00000500000000000000" pitchFamily="2" charset="0"/>
              </a:rPr>
              <a:t>sopimus</a:t>
            </a:r>
            <a:endParaRPr lang="fi-FI" sz="3200"/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135916D8-D5AB-4F9B-B654-4D394FF31B08}"/>
              </a:ext>
            </a:extLst>
          </p:cNvPr>
          <p:cNvSpPr/>
          <p:nvPr/>
        </p:nvSpPr>
        <p:spPr>
          <a:xfrm>
            <a:off x="4216841" y="5392904"/>
            <a:ext cx="25378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3200">
                <a:solidFill>
                  <a:schemeClr val="bg1"/>
                </a:solidFill>
                <a:latin typeface="Be Vietnam" panose="00000500000000000000" pitchFamily="2" charset="0"/>
              </a:rPr>
              <a:t>Työsopimus</a:t>
            </a:r>
            <a:endParaRPr lang="fi-FI" sz="3200"/>
          </a:p>
        </p:txBody>
      </p:sp>
    </p:spTree>
    <p:extLst>
      <p:ext uri="{BB962C8B-B14F-4D97-AF65-F5344CB8AC3E}">
        <p14:creationId xmlns:p14="http://schemas.microsoft.com/office/powerpoint/2010/main" val="406592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9136" y="617327"/>
            <a:ext cx="10033687" cy="840260"/>
          </a:xfrm>
        </p:spPr>
        <p:txBody>
          <a:bodyPr anchor="ctr">
            <a:normAutofit/>
          </a:bodyPr>
          <a:lstStyle/>
          <a:p>
            <a:pPr algn="l"/>
            <a:r>
              <a:rPr lang="fi-FI" sz="3600">
                <a:solidFill>
                  <a:schemeClr val="bg1"/>
                </a:solidFill>
                <a:latin typeface="Playfair Display" pitchFamily="2" charset="0"/>
              </a:rPr>
              <a:t>Työsuhdelainsäädännön lähtökohtia</a:t>
            </a:r>
            <a:endParaRPr lang="en-FI" sz="3600" dirty="0">
              <a:solidFill>
                <a:schemeClr val="bg1"/>
              </a:solidFill>
              <a:latin typeface="Playfair Display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AD404F-6A4F-D944-8660-269082C61C7F}"/>
              </a:ext>
            </a:extLst>
          </p:cNvPr>
          <p:cNvSpPr txBox="1"/>
          <p:nvPr/>
        </p:nvSpPr>
        <p:spPr>
          <a:xfrm>
            <a:off x="-1541504" y="4475912"/>
            <a:ext cx="101943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 Vietnam" pitchFamily="2" charset="77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 Vietnam" pitchFamily="2" charset="77"/>
                <a:ea typeface="+mn-ea"/>
                <a:cs typeface="+mn-cs"/>
              </a:rPr>
            </a:b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 Vietnam" pitchFamily="2" charset="77"/>
              <a:ea typeface="+mn-ea"/>
              <a:cs typeface="+mn-cs"/>
            </a:endParaRP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1A851A7D-AFDD-4276-A10D-CF723292FC7A}"/>
              </a:ext>
            </a:extLst>
          </p:cNvPr>
          <p:cNvSpPr/>
          <p:nvPr/>
        </p:nvSpPr>
        <p:spPr>
          <a:xfrm>
            <a:off x="919136" y="1397419"/>
            <a:ext cx="927642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Työntekijän suojaaminen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Työnantajan todistustaakka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fi-FI" sz="2800">
              <a:solidFill>
                <a:schemeClr val="bg1"/>
              </a:solidFill>
              <a:latin typeface="Be Vietnam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Sopimisvapauden rajoittaminen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800">
              <a:solidFill>
                <a:schemeClr val="bg1"/>
              </a:solidFill>
              <a:latin typeface="Be Vietnam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Työnantajan direktio-oikeus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oikeus johtaa, jakaa työtä, määrätä työn aika, paikka ja tekotapa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fi-FI" sz="2800">
              <a:solidFill>
                <a:schemeClr val="bg1"/>
              </a:solidFill>
              <a:latin typeface="Be Vietnam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Työnantajan tulkintaetuoikeus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Työsuhteen jatkuvuuden turvaaminen</a:t>
            </a:r>
          </a:p>
        </p:txBody>
      </p:sp>
    </p:spTree>
    <p:extLst>
      <p:ext uri="{BB962C8B-B14F-4D97-AF65-F5344CB8AC3E}">
        <p14:creationId xmlns:p14="http://schemas.microsoft.com/office/powerpoint/2010/main" val="25014390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9136" y="617327"/>
            <a:ext cx="10033687" cy="840260"/>
          </a:xfrm>
        </p:spPr>
        <p:txBody>
          <a:bodyPr anchor="ctr">
            <a:normAutofit/>
          </a:bodyPr>
          <a:lstStyle/>
          <a:p>
            <a:pPr algn="l"/>
            <a:r>
              <a:rPr lang="fi-FI" sz="3600">
                <a:solidFill>
                  <a:schemeClr val="bg1"/>
                </a:solidFill>
                <a:latin typeface="Playfair Display" pitchFamily="2" charset="0"/>
              </a:rPr>
              <a:t>Peruskäsitteet</a:t>
            </a:r>
            <a:endParaRPr lang="en-FI" sz="3600" dirty="0">
              <a:solidFill>
                <a:schemeClr val="bg1"/>
              </a:solidFill>
              <a:latin typeface="Playfair Display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AD404F-6A4F-D944-8660-269082C61C7F}"/>
              </a:ext>
            </a:extLst>
          </p:cNvPr>
          <p:cNvSpPr txBox="1"/>
          <p:nvPr/>
        </p:nvSpPr>
        <p:spPr>
          <a:xfrm>
            <a:off x="-1541504" y="4475912"/>
            <a:ext cx="101943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 Vietnam" pitchFamily="2" charset="77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 Vietnam" pitchFamily="2" charset="77"/>
                <a:ea typeface="+mn-ea"/>
                <a:cs typeface="+mn-cs"/>
              </a:rPr>
            </a:b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 Vietnam" pitchFamily="2" charset="77"/>
              <a:ea typeface="+mn-ea"/>
              <a:cs typeface="+mn-cs"/>
            </a:endParaRP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1A851A7D-AFDD-4276-A10D-CF723292FC7A}"/>
              </a:ext>
            </a:extLst>
          </p:cNvPr>
          <p:cNvSpPr/>
          <p:nvPr/>
        </p:nvSpPr>
        <p:spPr>
          <a:xfrm>
            <a:off x="919136" y="1669048"/>
            <a:ext cx="927642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Työsopimussuhde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alkaa, kun työsopimus on tehty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fi-FI" sz="2800">
              <a:solidFill>
                <a:schemeClr val="bg1"/>
              </a:solidFill>
              <a:latin typeface="Be Vietnam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Työsuhde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alkaa, kun työnteko alkaa</a:t>
            </a:r>
          </a:p>
          <a:p>
            <a:pPr lvl="1"/>
            <a:endParaRPr lang="fi-FI" sz="2800">
              <a:solidFill>
                <a:schemeClr val="bg1"/>
              </a:solidFill>
              <a:latin typeface="Be Vietnam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Päättyvät, kun työsuhde päättyy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Irtisanottu työntekijä otettava takaisin vastaavanlaisiin työtehtäviin, jos hän haluaa, ja jos työtä ilmenee 9 kk:n aikana irtisanomisesta (huhtikuusta 2020 lähtien)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800">
              <a:solidFill>
                <a:schemeClr val="bg1"/>
              </a:solidFill>
              <a:latin typeface="Be Vietnam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6901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9136" y="617327"/>
            <a:ext cx="10033687" cy="840260"/>
          </a:xfrm>
        </p:spPr>
        <p:txBody>
          <a:bodyPr anchor="ctr">
            <a:normAutofit/>
          </a:bodyPr>
          <a:lstStyle/>
          <a:p>
            <a:pPr algn="l"/>
            <a:r>
              <a:rPr lang="fi-FI" sz="3600">
                <a:solidFill>
                  <a:schemeClr val="bg1"/>
                </a:solidFill>
                <a:latin typeface="Playfair Display" pitchFamily="2" charset="0"/>
              </a:rPr>
              <a:t>Työnantajan velvollisuudet</a:t>
            </a:r>
            <a:endParaRPr lang="en-FI" sz="3600" dirty="0">
              <a:solidFill>
                <a:schemeClr val="bg1"/>
              </a:solidFill>
              <a:latin typeface="Playfair Display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AD404F-6A4F-D944-8660-269082C61C7F}"/>
              </a:ext>
            </a:extLst>
          </p:cNvPr>
          <p:cNvSpPr txBox="1"/>
          <p:nvPr/>
        </p:nvSpPr>
        <p:spPr>
          <a:xfrm>
            <a:off x="-1541504" y="4475912"/>
            <a:ext cx="101943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 Vietnam" pitchFamily="2" charset="77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 Vietnam" pitchFamily="2" charset="77"/>
                <a:ea typeface="+mn-ea"/>
                <a:cs typeface="+mn-cs"/>
              </a:rPr>
            </a:b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 Vietnam" pitchFamily="2" charset="77"/>
              <a:ea typeface="+mn-ea"/>
              <a:cs typeface="+mn-cs"/>
            </a:endParaRP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1A851A7D-AFDD-4276-A10D-CF723292FC7A}"/>
              </a:ext>
            </a:extLst>
          </p:cNvPr>
          <p:cNvSpPr/>
          <p:nvPr/>
        </p:nvSpPr>
        <p:spPr>
          <a:xfrm>
            <a:off x="919136" y="1669048"/>
            <a:ext cx="953931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Velvollisuus noudattaa lainsäädäntöä, työehtosopimusta ja työsopimusta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Palkanmaksuvelvollisuus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Vastuu työturvallisuudesta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Tasapuolinen kohtelu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Suostuttava erinäisiin vapaisiin ja tilapäisiin poissaoloihin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800">
              <a:solidFill>
                <a:schemeClr val="bg1"/>
              </a:solidFill>
              <a:latin typeface="Be Vietnam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0150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9136" y="617327"/>
            <a:ext cx="10033687" cy="840260"/>
          </a:xfrm>
        </p:spPr>
        <p:txBody>
          <a:bodyPr anchor="ctr">
            <a:normAutofit/>
          </a:bodyPr>
          <a:lstStyle/>
          <a:p>
            <a:pPr algn="l"/>
            <a:r>
              <a:rPr lang="fi-FI" sz="3600">
                <a:solidFill>
                  <a:schemeClr val="bg1"/>
                </a:solidFill>
                <a:latin typeface="Playfair Display" pitchFamily="2" charset="0"/>
              </a:rPr>
              <a:t>Työntekijän velvollisuudet   1/2</a:t>
            </a:r>
            <a:endParaRPr lang="en-FI" sz="3600" dirty="0">
              <a:solidFill>
                <a:schemeClr val="bg1"/>
              </a:solidFill>
              <a:latin typeface="Playfair Display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AD404F-6A4F-D944-8660-269082C61C7F}"/>
              </a:ext>
            </a:extLst>
          </p:cNvPr>
          <p:cNvSpPr txBox="1"/>
          <p:nvPr/>
        </p:nvSpPr>
        <p:spPr>
          <a:xfrm>
            <a:off x="-1541504" y="4475912"/>
            <a:ext cx="101943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 Vietnam" pitchFamily="2" charset="77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 Vietnam" pitchFamily="2" charset="77"/>
                <a:ea typeface="+mn-ea"/>
                <a:cs typeface="+mn-cs"/>
              </a:rPr>
            </a:b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 Vietnam" pitchFamily="2" charset="77"/>
              <a:ea typeface="+mn-ea"/>
              <a:cs typeface="+mn-cs"/>
            </a:endParaRP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1A851A7D-AFDD-4276-A10D-CF723292FC7A}"/>
              </a:ext>
            </a:extLst>
          </p:cNvPr>
          <p:cNvSpPr/>
          <p:nvPr/>
        </p:nvSpPr>
        <p:spPr>
          <a:xfrm>
            <a:off x="1090586" y="1680746"/>
            <a:ext cx="927642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Lojaalisuus = työnantajan edun huomioon ottaminen, ei voi vahingoittaa työnantajaa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Salassapitovelvollisuus liikesalaisuuksista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Kilpailukielto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Työpaikan työsääntöjen noudattaminen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Työturvallisuus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800">
              <a:solidFill>
                <a:schemeClr val="bg1"/>
              </a:solidFill>
              <a:latin typeface="Be Vietnam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8777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9136" y="617327"/>
            <a:ext cx="10033687" cy="840260"/>
          </a:xfrm>
        </p:spPr>
        <p:txBody>
          <a:bodyPr anchor="ctr">
            <a:normAutofit/>
          </a:bodyPr>
          <a:lstStyle/>
          <a:p>
            <a:pPr algn="l"/>
            <a:r>
              <a:rPr lang="fi-FI" sz="3600">
                <a:solidFill>
                  <a:schemeClr val="bg1"/>
                </a:solidFill>
                <a:latin typeface="Playfair Display" pitchFamily="2" charset="0"/>
              </a:rPr>
              <a:t>Työntekijän velvollisuudet   2/2</a:t>
            </a:r>
            <a:endParaRPr lang="en-FI" sz="3600" dirty="0">
              <a:solidFill>
                <a:schemeClr val="bg1"/>
              </a:solidFill>
              <a:latin typeface="Playfair Display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AD404F-6A4F-D944-8660-269082C61C7F}"/>
              </a:ext>
            </a:extLst>
          </p:cNvPr>
          <p:cNvSpPr txBox="1"/>
          <p:nvPr/>
        </p:nvSpPr>
        <p:spPr>
          <a:xfrm>
            <a:off x="-1541504" y="4475912"/>
            <a:ext cx="101943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 Vietnam" pitchFamily="2" charset="77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 Vietnam" pitchFamily="2" charset="77"/>
                <a:ea typeface="+mn-ea"/>
                <a:cs typeface="+mn-cs"/>
              </a:rPr>
            </a:b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 Vietnam" pitchFamily="2" charset="77"/>
              <a:ea typeface="+mn-ea"/>
              <a:cs typeface="+mn-cs"/>
            </a:endParaRP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1A851A7D-AFDD-4276-A10D-CF723292FC7A}"/>
              </a:ext>
            </a:extLst>
          </p:cNvPr>
          <p:cNvSpPr/>
          <p:nvPr/>
        </p:nvSpPr>
        <p:spPr>
          <a:xfrm>
            <a:off x="919136" y="1669048"/>
            <a:ext cx="937929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Hoidettava huolellisesti työnantajan omaisuutta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Poissaolosta ja perusteesta ilmoittaminen viipymättä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Osallistuminen työterveyshuollon tarkastuksiin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Asiallinen käytös ja kiusaamiskielto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800">
              <a:solidFill>
                <a:schemeClr val="bg1"/>
              </a:solidFill>
              <a:latin typeface="Be Vietnam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7298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9136" y="617327"/>
            <a:ext cx="10033687" cy="840260"/>
          </a:xfrm>
        </p:spPr>
        <p:txBody>
          <a:bodyPr anchor="ctr">
            <a:normAutofit/>
          </a:bodyPr>
          <a:lstStyle/>
          <a:p>
            <a:pPr algn="l"/>
            <a:r>
              <a:rPr lang="fi-FI" sz="3600">
                <a:solidFill>
                  <a:schemeClr val="bg1"/>
                </a:solidFill>
                <a:latin typeface="Playfair Display" pitchFamily="2" charset="0"/>
              </a:rPr>
              <a:t>Työsopimuslaki</a:t>
            </a:r>
            <a:endParaRPr lang="en-FI" sz="3600" dirty="0">
              <a:solidFill>
                <a:schemeClr val="bg1"/>
              </a:solidFill>
              <a:latin typeface="Playfair Display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AD404F-6A4F-D944-8660-269082C61C7F}"/>
              </a:ext>
            </a:extLst>
          </p:cNvPr>
          <p:cNvSpPr txBox="1"/>
          <p:nvPr/>
        </p:nvSpPr>
        <p:spPr>
          <a:xfrm>
            <a:off x="-1541504" y="4475912"/>
            <a:ext cx="101943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 Vietnam" pitchFamily="2" charset="77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 Vietnam" pitchFamily="2" charset="77"/>
                <a:ea typeface="+mn-ea"/>
                <a:cs typeface="+mn-cs"/>
              </a:rPr>
            </a:b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 Vietnam" pitchFamily="2" charset="77"/>
              <a:ea typeface="+mn-ea"/>
              <a:cs typeface="+mn-cs"/>
            </a:endParaRP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1A851A7D-AFDD-4276-A10D-CF723292FC7A}"/>
              </a:ext>
            </a:extLst>
          </p:cNvPr>
          <p:cNvSpPr/>
          <p:nvPr/>
        </p:nvSpPr>
        <p:spPr>
          <a:xfrm>
            <a:off x="919136" y="1821384"/>
            <a:ext cx="937929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Nykyinen voimaan 1.6.2001 + useita lisäyksiä tämän jälkeen (mm. työaikalaki 1.1.2020)</a:t>
            </a:r>
          </a:p>
          <a:p>
            <a:endParaRPr lang="fi-FI" sz="2800">
              <a:solidFill>
                <a:schemeClr val="bg1"/>
              </a:solidFill>
              <a:latin typeface="Be Vietnam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Laista voi poiketa tes:lla tai työsopimuksella vain, jos siitä on TSL:ssa erikseen mainittu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800">
              <a:solidFill>
                <a:schemeClr val="bg1"/>
              </a:solidFill>
              <a:latin typeface="Be Vietnam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032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9198" y="433661"/>
            <a:ext cx="10033687" cy="840260"/>
          </a:xfrm>
        </p:spPr>
        <p:txBody>
          <a:bodyPr anchor="ctr">
            <a:normAutofit/>
          </a:bodyPr>
          <a:lstStyle/>
          <a:p>
            <a:pPr algn="l"/>
            <a:r>
              <a:rPr lang="fi-FI" sz="4400">
                <a:solidFill>
                  <a:schemeClr val="bg1"/>
                </a:solidFill>
                <a:latin typeface="Playfair Display" pitchFamily="2" charset="77"/>
              </a:rPr>
              <a:t>Järjestö työyhteisönä   1/3</a:t>
            </a:r>
            <a:endParaRPr lang="en-FI" sz="4400" dirty="0">
              <a:solidFill>
                <a:schemeClr val="bg1"/>
              </a:solidFill>
              <a:latin typeface="Playfair Display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AD404F-6A4F-D944-8660-269082C61C7F}"/>
              </a:ext>
            </a:extLst>
          </p:cNvPr>
          <p:cNvSpPr txBox="1"/>
          <p:nvPr/>
        </p:nvSpPr>
        <p:spPr>
          <a:xfrm>
            <a:off x="580473" y="1536174"/>
            <a:ext cx="1103105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>
                <a:solidFill>
                  <a:schemeClr val="bg1"/>
                </a:solidFill>
                <a:latin typeface="Be Vietnam" pitchFamily="2" charset="77"/>
              </a:rPr>
              <a:t>Järjestö on sekä kiehtova että haasteellinen työyhteisö:</a:t>
            </a:r>
          </a:p>
          <a:p>
            <a:endParaRPr lang="fi-FI" sz="2400">
              <a:solidFill>
                <a:schemeClr val="bg1"/>
              </a:solidFill>
              <a:latin typeface="Be Vietnam" pitchFamily="2" charset="77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400">
                <a:solidFill>
                  <a:schemeClr val="bg1"/>
                </a:solidFill>
                <a:latin typeface="Be Vietnam" pitchFamily="2" charset="77"/>
              </a:rPr>
              <a:t>Luottamushenkilöt ja työntekijät ovat vahvasti sitoutuneita yhdistyksen arvoihin ja tavoitteisiin</a:t>
            </a:r>
          </a:p>
          <a:p>
            <a:endParaRPr lang="fi-FI" sz="2400">
              <a:solidFill>
                <a:schemeClr val="bg1"/>
              </a:solidFill>
              <a:latin typeface="Be Vietnam" pitchFamily="2" charset="77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400">
                <a:solidFill>
                  <a:schemeClr val="bg1"/>
                </a:solidFill>
                <a:latin typeface="Be Vietnam" pitchFamily="2" charset="77"/>
              </a:rPr>
              <a:t>Luottamushenkilöt toimivat yhdistyksessä vapaa-aikana ilman korvausta ja samanaikaisesti yhdistyksen työntekijät saavat tekemisestään palkkaa</a:t>
            </a:r>
          </a:p>
          <a:p>
            <a:r>
              <a:rPr lang="fi-FI" sz="2400">
                <a:solidFill>
                  <a:schemeClr val="bg1"/>
                </a:solidFill>
                <a:latin typeface="Be Vietnam" pitchFamily="2" charset="77"/>
              </a:rPr>
              <a:t>	=&gt; odottavatko luottamushenkilöt työntekijöiden tekevän myös 	talkoita aatteen hyväksi? Miten toimii tulevaisuuden työntekijät?</a:t>
            </a:r>
          </a:p>
        </p:txBody>
      </p:sp>
    </p:spTree>
    <p:extLst>
      <p:ext uri="{BB962C8B-B14F-4D97-AF65-F5344CB8AC3E}">
        <p14:creationId xmlns:p14="http://schemas.microsoft.com/office/powerpoint/2010/main" val="19181143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9136" y="617327"/>
            <a:ext cx="10033687" cy="840260"/>
          </a:xfrm>
        </p:spPr>
        <p:txBody>
          <a:bodyPr anchor="ctr">
            <a:normAutofit/>
          </a:bodyPr>
          <a:lstStyle/>
          <a:p>
            <a:pPr algn="l"/>
            <a:r>
              <a:rPr lang="fi-FI" sz="3600">
                <a:solidFill>
                  <a:schemeClr val="bg1"/>
                </a:solidFill>
                <a:latin typeface="Playfair Display" pitchFamily="2" charset="0"/>
              </a:rPr>
              <a:t>Työsopimus   1/2</a:t>
            </a:r>
            <a:endParaRPr lang="en-FI" sz="3600" dirty="0">
              <a:solidFill>
                <a:schemeClr val="bg1"/>
              </a:solidFill>
              <a:latin typeface="Playfair Display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AD404F-6A4F-D944-8660-269082C61C7F}"/>
              </a:ext>
            </a:extLst>
          </p:cNvPr>
          <p:cNvSpPr txBox="1"/>
          <p:nvPr/>
        </p:nvSpPr>
        <p:spPr>
          <a:xfrm>
            <a:off x="-1541504" y="4475912"/>
            <a:ext cx="101943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 Vietnam" pitchFamily="2" charset="77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 Vietnam" pitchFamily="2" charset="77"/>
                <a:ea typeface="+mn-ea"/>
                <a:cs typeface="+mn-cs"/>
              </a:rPr>
            </a:b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 Vietnam" pitchFamily="2" charset="77"/>
              <a:ea typeface="+mn-ea"/>
              <a:cs typeface="+mn-cs"/>
            </a:endParaRP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1A851A7D-AFDD-4276-A10D-CF723292FC7A}"/>
              </a:ext>
            </a:extLst>
          </p:cNvPr>
          <p:cNvSpPr/>
          <p:nvPr/>
        </p:nvSpPr>
        <p:spPr>
          <a:xfrm>
            <a:off x="1033436" y="1674757"/>
            <a:ext cx="937929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Työnantajan ja työntekijän välillä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Lakien ja sopimusten sallimissa rajoissa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muut ehdot mitättömiä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Työntekijä voi vaatia laki- tai sopimussääteiset oikeutensa työsopimuksesta huolimatta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Suullinen, kirjallinen, sähköinen, hiljainen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800">
              <a:solidFill>
                <a:schemeClr val="bg1"/>
              </a:solidFill>
              <a:latin typeface="Be Vietnam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9907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9136" y="617327"/>
            <a:ext cx="10033687" cy="840260"/>
          </a:xfrm>
        </p:spPr>
        <p:txBody>
          <a:bodyPr anchor="ctr">
            <a:normAutofit/>
          </a:bodyPr>
          <a:lstStyle/>
          <a:p>
            <a:pPr algn="l"/>
            <a:r>
              <a:rPr lang="fi-FI" sz="3600">
                <a:solidFill>
                  <a:schemeClr val="bg1"/>
                </a:solidFill>
                <a:latin typeface="Playfair Display" pitchFamily="2" charset="0"/>
              </a:rPr>
              <a:t>Työsopimus   2/2</a:t>
            </a:r>
            <a:endParaRPr lang="en-FI" sz="3600" dirty="0">
              <a:solidFill>
                <a:schemeClr val="bg1"/>
              </a:solidFill>
              <a:latin typeface="Playfair Display" pitchFamily="2" charset="0"/>
            </a:endParaRP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1A851A7D-AFDD-4276-A10D-CF723292FC7A}"/>
              </a:ext>
            </a:extLst>
          </p:cNvPr>
          <p:cNvSpPr/>
          <p:nvPr/>
        </p:nvSpPr>
        <p:spPr>
          <a:xfrm>
            <a:off x="919136" y="1821384"/>
            <a:ext cx="937929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Kirjallinen suositeltava (tes voi edellyttää)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Jos ei kirjallista työsopimusta, työsuhteen ehdoista on annettava työntekijälle kuitenkin selvitys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Ei pidä sisällyttää direktioasioita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”Muut mahdolliset tehtävät” – pitää olla kuitenkin samaa vaativuustasoa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800">
              <a:solidFill>
                <a:schemeClr val="bg1"/>
              </a:solidFill>
              <a:latin typeface="Be Vietnam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6123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9136" y="617327"/>
            <a:ext cx="10033687" cy="840260"/>
          </a:xfrm>
        </p:spPr>
        <p:txBody>
          <a:bodyPr anchor="ctr">
            <a:normAutofit/>
          </a:bodyPr>
          <a:lstStyle/>
          <a:p>
            <a:pPr algn="l"/>
            <a:r>
              <a:rPr lang="fi-FI" sz="3600">
                <a:solidFill>
                  <a:schemeClr val="bg1"/>
                </a:solidFill>
                <a:latin typeface="Playfair Display" pitchFamily="2" charset="0"/>
              </a:rPr>
              <a:t>Työsopimuksen asiasisältö   1/2</a:t>
            </a:r>
            <a:endParaRPr lang="en-FI" sz="3600" dirty="0">
              <a:solidFill>
                <a:schemeClr val="bg1"/>
              </a:solidFill>
              <a:latin typeface="Playfair Display" pitchFamily="2" charset="0"/>
            </a:endParaRP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1A851A7D-AFDD-4276-A10D-CF723292FC7A}"/>
              </a:ext>
            </a:extLst>
          </p:cNvPr>
          <p:cNvSpPr/>
          <p:nvPr/>
        </p:nvSpPr>
        <p:spPr>
          <a:xfrm>
            <a:off x="919136" y="1821384"/>
            <a:ext cx="937929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Työsuhteen alku ja kesto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Määräaikaisuuden peruste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Koeaika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Työaika ja -paikka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Palkka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Palkanmaksukausi ja –aika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Työtehtävä</a:t>
            </a:r>
          </a:p>
          <a:p>
            <a:endParaRPr lang="fi-FI" sz="2800">
              <a:solidFill>
                <a:schemeClr val="bg1"/>
              </a:solidFill>
              <a:latin typeface="Be Vietnam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2875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9136" y="617327"/>
            <a:ext cx="10033687" cy="840260"/>
          </a:xfrm>
        </p:spPr>
        <p:txBody>
          <a:bodyPr anchor="ctr">
            <a:normAutofit/>
          </a:bodyPr>
          <a:lstStyle/>
          <a:p>
            <a:pPr algn="l"/>
            <a:r>
              <a:rPr lang="fi-FI" sz="3600">
                <a:solidFill>
                  <a:schemeClr val="bg1"/>
                </a:solidFill>
                <a:latin typeface="Playfair Display" pitchFamily="2" charset="0"/>
              </a:rPr>
              <a:t>Työsopimuksen asiasisältö   2/2</a:t>
            </a:r>
            <a:endParaRPr lang="en-FI" sz="3600" dirty="0">
              <a:solidFill>
                <a:schemeClr val="bg1"/>
              </a:solidFill>
              <a:latin typeface="Playfair Display" pitchFamily="2" charset="0"/>
            </a:endParaRP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1A851A7D-AFDD-4276-A10D-CF723292FC7A}"/>
              </a:ext>
            </a:extLst>
          </p:cNvPr>
          <p:cNvSpPr/>
          <p:nvPr/>
        </p:nvSpPr>
        <p:spPr>
          <a:xfrm>
            <a:off x="919136" y="1821384"/>
            <a:ext cx="937929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Liian tarkka vähentää työnjohto-oikeutta (”…muut mahdolliset tehtävät..”)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Sovellettava työehtosopimus, pidettävä nähtävillä myös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Vuosiloman määräytyminen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Irtisanomisaika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Viittauksetkin riittävät (laki, tes)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800">
              <a:solidFill>
                <a:schemeClr val="bg1"/>
              </a:solidFill>
              <a:latin typeface="Be Vietnam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4316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9136" y="617327"/>
            <a:ext cx="10033687" cy="840260"/>
          </a:xfrm>
        </p:spPr>
        <p:txBody>
          <a:bodyPr anchor="ctr">
            <a:normAutofit/>
          </a:bodyPr>
          <a:lstStyle/>
          <a:p>
            <a:pPr algn="l"/>
            <a:r>
              <a:rPr lang="fi-FI" sz="3600">
                <a:solidFill>
                  <a:schemeClr val="bg1"/>
                </a:solidFill>
                <a:latin typeface="Playfair Display" pitchFamily="2" charset="0"/>
              </a:rPr>
              <a:t>Erilaiset työsopimukset  </a:t>
            </a:r>
            <a:endParaRPr lang="en-FI" sz="3600" dirty="0">
              <a:solidFill>
                <a:schemeClr val="bg1"/>
              </a:solidFill>
              <a:latin typeface="Playfair Display" pitchFamily="2" charset="0"/>
            </a:endParaRP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1A851A7D-AFDD-4276-A10D-CF723292FC7A}"/>
              </a:ext>
            </a:extLst>
          </p:cNvPr>
          <p:cNvSpPr/>
          <p:nvPr/>
        </p:nvSpPr>
        <p:spPr>
          <a:xfrm>
            <a:off x="919136" y="1501868"/>
            <a:ext cx="937929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Toistaiseksi voimassa oleva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800">
              <a:solidFill>
                <a:schemeClr val="bg1"/>
              </a:solidFill>
              <a:latin typeface="Be Vietnam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Määräaikainen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todettava selvästi &gt; muutoin toistaiseksi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perusteltu syy &gt; muutoin toistaiseksi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ketjutuskielto &gt; muutoin toistaiseksi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hiljainen pidennys &gt;toistaiseksi</a:t>
            </a:r>
          </a:p>
          <a:p>
            <a:pPr lvl="1"/>
            <a:endParaRPr lang="fi-FI" sz="2800">
              <a:solidFill>
                <a:schemeClr val="bg1"/>
              </a:solidFill>
              <a:latin typeface="Be Vietnam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Yhdistelmä mahdollinen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Määräaika + irtisanomismahdollisuus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800">
              <a:solidFill>
                <a:schemeClr val="bg1"/>
              </a:solidFill>
              <a:latin typeface="Be Vietnam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4103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9136" y="617327"/>
            <a:ext cx="10033687" cy="840260"/>
          </a:xfrm>
        </p:spPr>
        <p:txBody>
          <a:bodyPr anchor="ctr">
            <a:normAutofit/>
          </a:bodyPr>
          <a:lstStyle/>
          <a:p>
            <a:pPr algn="l"/>
            <a:r>
              <a:rPr lang="fi-FI" sz="3600">
                <a:solidFill>
                  <a:schemeClr val="bg1"/>
                </a:solidFill>
                <a:latin typeface="Playfair Display" pitchFamily="2" charset="0"/>
              </a:rPr>
              <a:t>Koeaika</a:t>
            </a:r>
            <a:endParaRPr lang="en-FI" sz="3600" dirty="0">
              <a:solidFill>
                <a:schemeClr val="bg1"/>
              </a:solidFill>
              <a:latin typeface="Playfair Display" pitchFamily="2" charset="0"/>
            </a:endParaRP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1A851A7D-AFDD-4276-A10D-CF723292FC7A}"/>
              </a:ext>
            </a:extLst>
          </p:cNvPr>
          <p:cNvSpPr/>
          <p:nvPr/>
        </p:nvSpPr>
        <p:spPr>
          <a:xfrm>
            <a:off x="919136" y="1821384"/>
            <a:ext cx="937929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Sovittava nimenomaan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Alkaa työnteon alusta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Enimmäispituus 6 kk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Määräaikaisessa sopimuksessa enintään puolet työsopimuksen kestosta (ja max 6 kk)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800">
              <a:solidFill>
                <a:schemeClr val="bg1"/>
              </a:solidFill>
              <a:latin typeface="Be Vietnam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9911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9136" y="617327"/>
            <a:ext cx="10033687" cy="840260"/>
          </a:xfrm>
        </p:spPr>
        <p:txBody>
          <a:bodyPr anchor="ctr">
            <a:normAutofit/>
          </a:bodyPr>
          <a:lstStyle/>
          <a:p>
            <a:pPr algn="l"/>
            <a:r>
              <a:rPr lang="fi-FI" sz="3600">
                <a:solidFill>
                  <a:schemeClr val="bg1"/>
                </a:solidFill>
                <a:latin typeface="Playfair Display" pitchFamily="2" charset="0"/>
              </a:rPr>
              <a:t>Tasapuolinen kohtelu</a:t>
            </a:r>
            <a:endParaRPr lang="en-FI" sz="3600" dirty="0">
              <a:solidFill>
                <a:schemeClr val="bg1"/>
              </a:solidFill>
              <a:latin typeface="Playfair Display" pitchFamily="2" charset="0"/>
            </a:endParaRP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1A851A7D-AFDD-4276-A10D-CF723292FC7A}"/>
              </a:ext>
            </a:extLst>
          </p:cNvPr>
          <p:cNvSpPr/>
          <p:nvPr/>
        </p:nvSpPr>
        <p:spPr>
          <a:xfrm>
            <a:off x="919136" y="1821384"/>
            <a:ext cx="937929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Määräaikaisuus tai osa-aikaisuus ei saa olla huonompien ehtojen peruste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Tasapuolinen kohtelu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tehtävät ja asema voidaan ottaa huomioon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ei voi purkaa työsuhdetta, jos ei ole vastaavissa tapauksissa ennenkään purettu, vaikka lailliset perusteet olisikin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800">
              <a:solidFill>
                <a:schemeClr val="bg1"/>
              </a:solidFill>
              <a:latin typeface="Be Vietnam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8416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9136" y="617327"/>
            <a:ext cx="10033687" cy="840260"/>
          </a:xfrm>
        </p:spPr>
        <p:txBody>
          <a:bodyPr anchor="ctr">
            <a:normAutofit/>
          </a:bodyPr>
          <a:lstStyle/>
          <a:p>
            <a:pPr algn="l"/>
            <a:r>
              <a:rPr lang="fi-FI" sz="3600">
                <a:solidFill>
                  <a:schemeClr val="bg1"/>
                </a:solidFill>
                <a:latin typeface="Playfair Display" pitchFamily="2" charset="0"/>
              </a:rPr>
              <a:t>Työsuhdeturva on vahva</a:t>
            </a:r>
            <a:endParaRPr lang="en-FI" sz="3600" dirty="0">
              <a:solidFill>
                <a:schemeClr val="bg1"/>
              </a:solidFill>
              <a:latin typeface="Playfair Display" pitchFamily="2" charset="0"/>
            </a:endParaRP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1A851A7D-AFDD-4276-A10D-CF723292FC7A}"/>
              </a:ext>
            </a:extLst>
          </p:cNvPr>
          <p:cNvSpPr/>
          <p:nvPr/>
        </p:nvSpPr>
        <p:spPr>
          <a:xfrm>
            <a:off x="919136" y="1821384"/>
            <a:ext cx="937929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Työantaja tarvitsee aina päättämisperusteen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Jatkuvuuden turvaaminen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muuta työtä tarjottava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koulutusvelvollisuus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takaisinottovelvollisuus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työntekijän kuuleminen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varoitusmenettely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800">
              <a:solidFill>
                <a:schemeClr val="bg1"/>
              </a:solidFill>
              <a:latin typeface="Be Vietnam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883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9136" y="617327"/>
            <a:ext cx="10033687" cy="840260"/>
          </a:xfrm>
        </p:spPr>
        <p:txBody>
          <a:bodyPr anchor="ctr">
            <a:normAutofit/>
          </a:bodyPr>
          <a:lstStyle/>
          <a:p>
            <a:pPr algn="l"/>
            <a:r>
              <a:rPr lang="fi-FI" sz="3600">
                <a:solidFill>
                  <a:schemeClr val="bg1"/>
                </a:solidFill>
                <a:latin typeface="Playfair Display" pitchFamily="2" charset="0"/>
              </a:rPr>
              <a:t>Työsuhteen päättyminen</a:t>
            </a:r>
            <a:endParaRPr lang="en-FI" sz="3600" dirty="0">
              <a:solidFill>
                <a:schemeClr val="bg1"/>
              </a:solidFill>
              <a:latin typeface="Playfair Display" pitchFamily="2" charset="0"/>
            </a:endParaRP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1A851A7D-AFDD-4276-A10D-CF723292FC7A}"/>
              </a:ext>
            </a:extLst>
          </p:cNvPr>
          <p:cNvSpPr/>
          <p:nvPr/>
        </p:nvSpPr>
        <p:spPr>
          <a:xfrm>
            <a:off x="919136" y="1821384"/>
            <a:ext cx="937929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Määräajan päättyminen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Purkaminen koeaikana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Irtisanominen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Henkilökohtaiset ja taloudelliset / tuotannolliset syyt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Purkaminen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Purkautuneena pitäminen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Eroamisiän saavuttaminen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Sopiminen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800">
              <a:solidFill>
                <a:schemeClr val="bg1"/>
              </a:solidFill>
              <a:latin typeface="Be Vietnam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2857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9136" y="617327"/>
            <a:ext cx="10033687" cy="840260"/>
          </a:xfrm>
        </p:spPr>
        <p:txBody>
          <a:bodyPr anchor="ctr">
            <a:normAutofit/>
          </a:bodyPr>
          <a:lstStyle/>
          <a:p>
            <a:pPr algn="l"/>
            <a:r>
              <a:rPr lang="fi-FI" sz="3600">
                <a:solidFill>
                  <a:schemeClr val="bg1"/>
                </a:solidFill>
                <a:latin typeface="Playfair Display" pitchFamily="2" charset="0"/>
              </a:rPr>
              <a:t>Koeaikapurku</a:t>
            </a:r>
            <a:endParaRPr lang="en-FI" sz="3600" dirty="0">
              <a:solidFill>
                <a:schemeClr val="bg1"/>
              </a:solidFill>
              <a:latin typeface="Playfair Display" pitchFamily="2" charset="0"/>
            </a:endParaRP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1A851A7D-AFDD-4276-A10D-CF723292FC7A}"/>
              </a:ext>
            </a:extLst>
          </p:cNvPr>
          <p:cNvSpPr/>
          <p:nvPr/>
        </p:nvSpPr>
        <p:spPr>
          <a:xfrm>
            <a:off x="919136" y="1821384"/>
            <a:ext cx="937929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Kuuleminen vähintään koeajan olemassaolosta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Syy ilmoitettava; koeaika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Ei syrjivillä eikä epäasiallisilla syillä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Perusteen liityttävä työntekijän henkilöön tai työsuoritukseen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800">
              <a:solidFill>
                <a:schemeClr val="bg1"/>
              </a:solidFill>
              <a:latin typeface="Be Vietnam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824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9198" y="433661"/>
            <a:ext cx="10033687" cy="840260"/>
          </a:xfrm>
        </p:spPr>
        <p:txBody>
          <a:bodyPr anchor="ctr">
            <a:normAutofit/>
          </a:bodyPr>
          <a:lstStyle/>
          <a:p>
            <a:pPr algn="l"/>
            <a:r>
              <a:rPr lang="fi-FI" sz="4400">
                <a:solidFill>
                  <a:schemeClr val="bg1"/>
                </a:solidFill>
                <a:latin typeface="Playfair Display" pitchFamily="2" charset="77"/>
              </a:rPr>
              <a:t>Järjestö työyhteisönä   2/3</a:t>
            </a:r>
            <a:endParaRPr lang="en-FI" sz="4400" dirty="0">
              <a:solidFill>
                <a:schemeClr val="bg1"/>
              </a:solidFill>
              <a:latin typeface="Playfair Display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AD404F-6A4F-D944-8660-269082C61C7F}"/>
              </a:ext>
            </a:extLst>
          </p:cNvPr>
          <p:cNvSpPr txBox="1"/>
          <p:nvPr/>
        </p:nvSpPr>
        <p:spPr>
          <a:xfrm>
            <a:off x="580473" y="1111181"/>
            <a:ext cx="1103105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fi-FI" sz="2400">
                <a:solidFill>
                  <a:schemeClr val="bg1"/>
                </a:solidFill>
                <a:latin typeface="Be Vietnam" pitchFamily="2" charset="77"/>
              </a:rPr>
            </a:br>
            <a:r>
              <a:rPr lang="fi-FI" sz="2400">
                <a:solidFill>
                  <a:schemeClr val="bg1"/>
                </a:solidFill>
                <a:latin typeface="Be Vietnam" pitchFamily="2" charset="77"/>
              </a:rPr>
              <a:t>	=&gt; ehtivätkö ja jaksavatko luottamushenkilöt talkoilla 	tulevaisuudessa ilman mitään korvauksia, miten käy 	tulevaisuudessa kolmannen sektorin peruspilarin, 	vapaaehtoisuuden? </a:t>
            </a:r>
            <a:r>
              <a:rPr lang="fi-FI" sz="2400" b="1">
                <a:solidFill>
                  <a:schemeClr val="bg1"/>
                </a:solidFill>
                <a:latin typeface="Be Vietnam" pitchFamily="2" charset="77"/>
              </a:rPr>
              <a:t>Mikä palkitsee vapaaehtoisia?</a:t>
            </a:r>
          </a:p>
          <a:p>
            <a:endParaRPr lang="fi-FI" sz="2400" b="1">
              <a:solidFill>
                <a:schemeClr val="bg1"/>
              </a:solidFill>
              <a:latin typeface="Be Vietnam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b="1">
                <a:solidFill>
                  <a:schemeClr val="bg1"/>
                </a:solidFill>
                <a:latin typeface="Be Vietnam" pitchFamily="2" charset="77"/>
              </a:rPr>
              <a:t>Pienissä yhdistyksissä hallituksen jäseniä on moninkertainen määrä työntekijöihin nähden</a:t>
            </a:r>
            <a:br>
              <a:rPr lang="fi-FI" sz="2400" b="1">
                <a:solidFill>
                  <a:schemeClr val="bg1"/>
                </a:solidFill>
                <a:latin typeface="Be Vietnam" pitchFamily="2" charset="77"/>
              </a:rPr>
            </a:br>
            <a:r>
              <a:rPr lang="fi-FI" sz="2400" b="1">
                <a:solidFill>
                  <a:schemeClr val="bg1"/>
                </a:solidFill>
                <a:latin typeface="Be Vietnam" pitchFamily="2" charset="77"/>
              </a:rPr>
              <a:t>	=&gt; Jos hallituksella ja työntekijällä ei ole yhteisiä realistisia tavoitteita resurssit huomioiden, voi yhden työntekijän aika, voimat ja osaaminen loppua </a:t>
            </a:r>
          </a:p>
          <a:p>
            <a:endParaRPr lang="fi-FI" sz="2400" b="1">
              <a:solidFill>
                <a:schemeClr val="bg1"/>
              </a:solidFill>
              <a:latin typeface="Be Vietna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019861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9136" y="617327"/>
            <a:ext cx="10033687" cy="840260"/>
          </a:xfrm>
        </p:spPr>
        <p:txBody>
          <a:bodyPr anchor="ctr">
            <a:normAutofit/>
          </a:bodyPr>
          <a:lstStyle/>
          <a:p>
            <a:pPr algn="l"/>
            <a:r>
              <a:rPr lang="fi-FI" sz="3600">
                <a:solidFill>
                  <a:schemeClr val="bg1"/>
                </a:solidFill>
                <a:latin typeface="Playfair Display" pitchFamily="2" charset="0"/>
              </a:rPr>
              <a:t>Työsuhteen päättämiset</a:t>
            </a:r>
            <a:endParaRPr lang="en-FI" sz="3600" dirty="0">
              <a:solidFill>
                <a:schemeClr val="bg1"/>
              </a:solidFill>
              <a:latin typeface="Playfair Display" pitchFamily="2" charset="0"/>
            </a:endParaRP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1A851A7D-AFDD-4276-A10D-CF723292FC7A}"/>
              </a:ext>
            </a:extLst>
          </p:cNvPr>
          <p:cNvSpPr/>
          <p:nvPr/>
        </p:nvSpPr>
        <p:spPr>
          <a:xfrm>
            <a:off x="919136" y="2015694"/>
            <a:ext cx="937929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3200">
                <a:solidFill>
                  <a:schemeClr val="bg1"/>
                </a:solidFill>
                <a:latin typeface="Be Vietnam" panose="00000500000000000000" pitchFamily="2" charset="0"/>
              </a:rPr>
              <a:t>Huolellinen harkinta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3200">
                <a:solidFill>
                  <a:schemeClr val="bg1"/>
                </a:solidFill>
                <a:latin typeface="Be Vietnam" panose="00000500000000000000" pitchFamily="2" charset="0"/>
              </a:rPr>
              <a:t>Asiantuntijan neuvot perusteisiin ja menettelyyn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3200">
                <a:solidFill>
                  <a:schemeClr val="bg1"/>
                </a:solidFill>
                <a:latin typeface="Be Vietnam" panose="00000500000000000000" pitchFamily="2" charset="0"/>
              </a:rPr>
              <a:t>Tarkkana termien kanssa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800">
              <a:solidFill>
                <a:schemeClr val="bg1"/>
              </a:solidFill>
              <a:latin typeface="Be Vietnam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6917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9136" y="617327"/>
            <a:ext cx="10033687" cy="840260"/>
          </a:xfrm>
        </p:spPr>
        <p:txBody>
          <a:bodyPr anchor="ctr">
            <a:normAutofit/>
          </a:bodyPr>
          <a:lstStyle/>
          <a:p>
            <a:pPr algn="l"/>
            <a:r>
              <a:rPr lang="fi-FI" sz="3600">
                <a:solidFill>
                  <a:schemeClr val="bg1"/>
                </a:solidFill>
                <a:latin typeface="Playfair Display" pitchFamily="2" charset="0"/>
              </a:rPr>
              <a:t>Päättämisperusteet   1/2</a:t>
            </a:r>
            <a:endParaRPr lang="en-FI" sz="3600" dirty="0">
              <a:solidFill>
                <a:schemeClr val="bg1"/>
              </a:solidFill>
              <a:latin typeface="Playfair Display" pitchFamily="2" charset="0"/>
            </a:endParaRP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1A851A7D-AFDD-4276-A10D-CF723292FC7A}"/>
              </a:ext>
            </a:extLst>
          </p:cNvPr>
          <p:cNvSpPr/>
          <p:nvPr/>
        </p:nvSpPr>
        <p:spPr>
          <a:xfrm>
            <a:off x="919136" y="1821384"/>
            <a:ext cx="937929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Kokonaisharkinta (työvelvoitteen laiminlyönnit, ei suorita, puutteellinen ammattitaito, aikaansaamattomuus. EI siis kyse yksittäisistä virheistä tai epäonnistumisista)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800">
              <a:solidFill>
                <a:schemeClr val="bg1"/>
              </a:solidFill>
              <a:latin typeface="Be Vietnam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Työntekijän kuuleminen</a:t>
            </a:r>
          </a:p>
          <a:p>
            <a:endParaRPr lang="fi-FI" sz="2800">
              <a:solidFill>
                <a:schemeClr val="bg1"/>
              </a:solidFill>
              <a:latin typeface="Be Vietnam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Työpaikan käytäntö (yhdenvertaisuus ja tasapuolisuus!)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800">
              <a:solidFill>
                <a:schemeClr val="bg1"/>
              </a:solidFill>
              <a:latin typeface="Be Vietnam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5069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9136" y="617327"/>
            <a:ext cx="10033687" cy="840260"/>
          </a:xfrm>
        </p:spPr>
        <p:txBody>
          <a:bodyPr anchor="ctr">
            <a:normAutofit/>
          </a:bodyPr>
          <a:lstStyle/>
          <a:p>
            <a:pPr algn="l"/>
            <a:r>
              <a:rPr lang="fi-FI" sz="3600">
                <a:solidFill>
                  <a:schemeClr val="bg1"/>
                </a:solidFill>
                <a:latin typeface="Playfair Display" pitchFamily="2" charset="0"/>
              </a:rPr>
              <a:t>Päättämisperusteet   2/2</a:t>
            </a:r>
            <a:endParaRPr lang="en-FI" sz="3600" dirty="0">
              <a:solidFill>
                <a:schemeClr val="bg1"/>
              </a:solidFill>
              <a:latin typeface="Playfair Display" pitchFamily="2" charset="0"/>
            </a:endParaRP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1A851A7D-AFDD-4276-A10D-CF723292FC7A}"/>
              </a:ext>
            </a:extLst>
          </p:cNvPr>
          <p:cNvSpPr/>
          <p:nvPr/>
        </p:nvSpPr>
        <p:spPr>
          <a:xfrm>
            <a:off x="919136" y="1821384"/>
            <a:ext cx="937929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Laiminlyönnin laatu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800">
              <a:solidFill>
                <a:schemeClr val="bg1"/>
              </a:solidFill>
              <a:latin typeface="Be Vietnam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Pääsääntöisesti varoitusmenettely</a:t>
            </a:r>
          </a:p>
          <a:p>
            <a:endParaRPr lang="fi-FI" sz="2800">
              <a:solidFill>
                <a:schemeClr val="bg1"/>
              </a:solidFill>
              <a:latin typeface="Be Vietnam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anose="00000500000000000000" pitchFamily="2" charset="0"/>
              </a:rPr>
              <a:t>Alentunut työkyky: selitys muun työn tarjoamisesta (velvollisuus tarjota muuta työtä, joka työntekijälle sopisi hänen tilanteensa huomioiden)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800">
              <a:solidFill>
                <a:schemeClr val="bg1"/>
              </a:solidFill>
              <a:latin typeface="Be Vietnam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8317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2118" y="2588740"/>
            <a:ext cx="10033687" cy="840260"/>
          </a:xfrm>
        </p:spPr>
        <p:txBody>
          <a:bodyPr anchor="ctr">
            <a:noAutofit/>
          </a:bodyPr>
          <a:lstStyle/>
          <a:p>
            <a:r>
              <a:rPr lang="fi-FI" sz="5400">
                <a:solidFill>
                  <a:schemeClr val="bg1"/>
                </a:solidFill>
                <a:latin typeface="Playfair Display" pitchFamily="2" charset="77"/>
              </a:rPr>
              <a:t>Keskustan TES</a:t>
            </a:r>
            <a:endParaRPr lang="en-FI" sz="5400" dirty="0">
              <a:solidFill>
                <a:schemeClr val="bg1"/>
              </a:solidFill>
              <a:latin typeface="Playfair Display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130258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658" y="474190"/>
            <a:ext cx="10033687" cy="840260"/>
          </a:xfrm>
        </p:spPr>
        <p:txBody>
          <a:bodyPr anchor="ctr">
            <a:normAutofit/>
          </a:bodyPr>
          <a:lstStyle/>
          <a:p>
            <a:r>
              <a:rPr lang="fi-FI" sz="4400">
                <a:solidFill>
                  <a:schemeClr val="bg1"/>
                </a:solidFill>
                <a:latin typeface="Playfair Display" pitchFamily="2" charset="77"/>
              </a:rPr>
              <a:t>Keskustajärjestöjen työehtosopimus</a:t>
            </a:r>
            <a:endParaRPr lang="en-FI" sz="4400" dirty="0">
              <a:solidFill>
                <a:schemeClr val="bg1"/>
              </a:solidFill>
              <a:latin typeface="Playfair Display" pitchFamily="2" charset="77"/>
            </a:endParaRP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DE3F528D-65E7-407E-A711-E521874DCAFB}"/>
              </a:ext>
            </a:extLst>
          </p:cNvPr>
          <p:cNvSpPr/>
          <p:nvPr/>
        </p:nvSpPr>
        <p:spPr>
          <a:xfrm>
            <a:off x="368231" y="1492240"/>
            <a:ext cx="1117854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latin typeface="Be Vietnam" pitchFamily="2" charset="77"/>
              </a:rPr>
              <a:t>Oma ”talokohtainen” työehtosopimus, voimassa 27.11.2020 -28.2.2022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latin typeface="Be Vietnam" pitchFamily="2" charset="77"/>
              </a:rPr>
              <a:t>Liitteinä</a:t>
            </a:r>
          </a:p>
          <a:p>
            <a:pPr marL="971550" lvl="1" indent="-514350">
              <a:buAutoNum type="arabicPeriod"/>
            </a:pPr>
            <a:r>
              <a:rPr lang="fi-FI" sz="2800">
                <a:latin typeface="Be Vietnam" pitchFamily="2" charset="77"/>
              </a:rPr>
              <a:t>suositus päihdeasioiden käsittelystä työpaikoilla</a:t>
            </a:r>
          </a:p>
          <a:p>
            <a:pPr marL="971550" lvl="1" indent="-514350">
              <a:buAutoNum type="arabicPeriod"/>
            </a:pPr>
            <a:r>
              <a:rPr lang="fi-FI" sz="2800">
                <a:latin typeface="Be Vietnam" pitchFamily="2" charset="77"/>
              </a:rPr>
              <a:t>Hyvä käytös sallittu – epäasiallinen kohtelu kielletty -ohje</a:t>
            </a:r>
          </a:p>
          <a:p>
            <a:pPr lvl="1"/>
            <a:r>
              <a:rPr lang="fi-FI" sz="2800">
                <a:latin typeface="Be Vietnam" pitchFamily="2" charset="77"/>
              </a:rPr>
              <a:t>3.  ohjeistus seksuaaliseen ja sukupuoleen kohdistuvan häirinnän ehkäisyyn ja toimintaan ongelmatilanteissa</a:t>
            </a:r>
          </a:p>
          <a:p>
            <a:pPr lvl="1"/>
            <a:endParaRPr lang="fi-FI" sz="2800">
              <a:latin typeface="Be Vietnam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latin typeface="Be Vietnam" pitchFamily="2" charset="77"/>
              </a:rPr>
              <a:t>Muilta osin noudatetaan Palvelualojen työnantajat PALTAn ja Toimihenkilöliitto ERTOn välistä yleistä runkosopimusta </a:t>
            </a:r>
          </a:p>
        </p:txBody>
      </p:sp>
    </p:spTree>
    <p:extLst>
      <p:ext uri="{BB962C8B-B14F-4D97-AF65-F5344CB8AC3E}">
        <p14:creationId xmlns:p14="http://schemas.microsoft.com/office/powerpoint/2010/main" val="738295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658" y="474190"/>
            <a:ext cx="10033687" cy="840260"/>
          </a:xfrm>
        </p:spPr>
        <p:txBody>
          <a:bodyPr anchor="ctr">
            <a:normAutofit/>
          </a:bodyPr>
          <a:lstStyle/>
          <a:p>
            <a:r>
              <a:rPr lang="fi-FI" sz="4400">
                <a:solidFill>
                  <a:schemeClr val="bg1"/>
                </a:solidFill>
                <a:latin typeface="Playfair Display" pitchFamily="2" charset="77"/>
              </a:rPr>
              <a:t>Keskustan TES:n ehtoja   1/4</a:t>
            </a:r>
            <a:endParaRPr lang="en-FI" sz="4400" dirty="0">
              <a:solidFill>
                <a:schemeClr val="bg1"/>
              </a:solidFill>
              <a:latin typeface="Playfair Display" pitchFamily="2" charset="77"/>
            </a:endParaRP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DE3F528D-65E7-407E-A711-E521874DCAFB}"/>
              </a:ext>
            </a:extLst>
          </p:cNvPr>
          <p:cNvSpPr/>
          <p:nvPr/>
        </p:nvSpPr>
        <p:spPr>
          <a:xfrm>
            <a:off x="368231" y="1492240"/>
            <a:ext cx="1117854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latin typeface="Be Vietnam" pitchFamily="2" charset="77"/>
              </a:rPr>
              <a:t>Ei koske alle 4 kk työsuhteita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latin typeface="Be Vietnam" pitchFamily="2" charset="77"/>
              </a:rPr>
              <a:t>Ei koske niitä työntekijöitä, jotka edustavat työnantajaa työ- ja palkkaehtoja määriteltäessä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latin typeface="Be Vietnam" pitchFamily="2" charset="77"/>
              </a:rPr>
              <a:t>Hallitus päättää yli 6 kk:n työsuhteisiin tulevat, kirjalliset työsopimukset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latin typeface="Be Vietnam" pitchFamily="2" charset="77"/>
              </a:rPr>
              <a:t>Työaika 37,5 h/viikko, sis. 30 min ruokailutauko ja 15 min, kahvitauko päivittäin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latin typeface="Be Vietnam" pitchFamily="2" charset="77"/>
              </a:rPr>
              <a:t>Viikoittainen työaika ei saa ylittää keskimäärin 48 h enintään 12 kuukauden ajanjakson aikana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i-FI" sz="2800">
              <a:latin typeface="Be Vietna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934151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658" y="474190"/>
            <a:ext cx="10033687" cy="840260"/>
          </a:xfrm>
        </p:spPr>
        <p:txBody>
          <a:bodyPr anchor="ctr">
            <a:normAutofit/>
          </a:bodyPr>
          <a:lstStyle/>
          <a:p>
            <a:r>
              <a:rPr lang="fi-FI" sz="4400">
                <a:solidFill>
                  <a:schemeClr val="bg1"/>
                </a:solidFill>
                <a:latin typeface="Playfair Display" pitchFamily="2" charset="77"/>
              </a:rPr>
              <a:t>Keskustan TES:n ehtoja   2/4</a:t>
            </a:r>
            <a:endParaRPr lang="en-FI" sz="4400" dirty="0">
              <a:solidFill>
                <a:schemeClr val="bg1"/>
              </a:solidFill>
              <a:latin typeface="Playfair Display" pitchFamily="2" charset="77"/>
            </a:endParaRP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DE3F528D-65E7-407E-A711-E521874DCAFB}"/>
              </a:ext>
            </a:extLst>
          </p:cNvPr>
          <p:cNvSpPr/>
          <p:nvPr/>
        </p:nvSpPr>
        <p:spPr>
          <a:xfrm>
            <a:off x="368231" y="1492240"/>
            <a:ext cx="1117854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latin typeface="Be Vietnam" pitchFamily="2" charset="77"/>
              </a:rPr>
              <a:t>Liukuva työaika, ilta- ja lauantaityö korvataan 1:1 vapaana, sunnuntaityö 2:1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latin typeface="Be Vietnam" pitchFamily="2" charset="77"/>
              </a:rPr>
              <a:t>Matkustusaika on työaikaa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latin typeface="Be Vietnam" pitchFamily="2" charset="77"/>
              </a:rPr>
              <a:t>Vuosilomaa 2 pv/kk (1 v.)    2,5 pv/kk (5 v.)   3 pv/kk (15 v.),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latin typeface="Be Vietnam" pitchFamily="2" charset="77"/>
              </a:rPr>
              <a:t>Työnantaja päättää pidetäänkö toimisto kiinni vuoden vaihteessa ja kesällä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i-FI" sz="2800">
              <a:latin typeface="Be Vietna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904038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658" y="474190"/>
            <a:ext cx="10033687" cy="840260"/>
          </a:xfrm>
        </p:spPr>
        <p:txBody>
          <a:bodyPr anchor="ctr">
            <a:normAutofit/>
          </a:bodyPr>
          <a:lstStyle/>
          <a:p>
            <a:r>
              <a:rPr lang="fi-FI" sz="4400">
                <a:solidFill>
                  <a:schemeClr val="bg1"/>
                </a:solidFill>
                <a:latin typeface="Playfair Display" pitchFamily="2" charset="77"/>
              </a:rPr>
              <a:t>Keskustan TES:n ehtoja   3/4</a:t>
            </a:r>
            <a:endParaRPr lang="en-FI" sz="4400" dirty="0">
              <a:solidFill>
                <a:schemeClr val="bg1"/>
              </a:solidFill>
              <a:latin typeface="Playfair Display" pitchFamily="2" charset="77"/>
            </a:endParaRP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DE3F528D-65E7-407E-A711-E521874DCAFB}"/>
              </a:ext>
            </a:extLst>
          </p:cNvPr>
          <p:cNvSpPr/>
          <p:nvPr/>
        </p:nvSpPr>
        <p:spPr>
          <a:xfrm>
            <a:off x="368231" y="1492240"/>
            <a:ext cx="1117854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latin typeface="Be Vietnam" pitchFamily="2" charset="77"/>
              </a:rPr>
              <a:t>3 pv voi olla omalla ilmoituksella sairaana, työnantajalla oikeus kuitenkin pyytää jo ensimmäisestä päivästä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latin typeface="Be Vietnam" pitchFamily="2" charset="77"/>
              </a:rPr>
              <a:t>Sairausajan palkanmaksusta porrastus työsuhteen pituuden mukaan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latin typeface="Be Vietnam" pitchFamily="2" charset="77"/>
              </a:rPr>
              <a:t>Matkakustannukset ja päivärahat verohallinnon ohjeiden mukaan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latin typeface="Be Vietnam" pitchFamily="2" charset="77"/>
              </a:rPr>
              <a:t>Lounasetu, puhelinetu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latin typeface="Be Vietnam" pitchFamily="2" charset="77"/>
              </a:rPr>
              <a:t>Yleislääkäritasoinen työterveyshuolto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latin typeface="Be Vietnam" pitchFamily="2" charset="77"/>
              </a:rPr>
              <a:t>Terveysraha (350 €/v. edellisen kuulumattomaan terveyden- ja sairaanhoidon kustannuksiin)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fi-FI" sz="2800">
                <a:latin typeface="Be Vietnam" pitchFamily="2" charset="77"/>
              </a:rPr>
              <a:t>Terveysrahan voi vaihtaa liikuntarahaan tms.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i-FI" sz="2800">
              <a:latin typeface="Be Vietnam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i-FI" sz="2800">
              <a:latin typeface="Be Vietna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376292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658" y="474190"/>
            <a:ext cx="10033687" cy="840260"/>
          </a:xfrm>
        </p:spPr>
        <p:txBody>
          <a:bodyPr anchor="ctr">
            <a:normAutofit/>
          </a:bodyPr>
          <a:lstStyle/>
          <a:p>
            <a:r>
              <a:rPr lang="fi-FI" sz="4400">
                <a:solidFill>
                  <a:schemeClr val="bg1"/>
                </a:solidFill>
                <a:latin typeface="Playfair Display" pitchFamily="2" charset="77"/>
              </a:rPr>
              <a:t>Keskustan TES:n ehtoja   4/4</a:t>
            </a:r>
            <a:endParaRPr lang="en-FI" sz="4400" dirty="0">
              <a:solidFill>
                <a:schemeClr val="bg1"/>
              </a:solidFill>
              <a:latin typeface="Playfair Display" pitchFamily="2" charset="77"/>
            </a:endParaRP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DE3F528D-65E7-407E-A711-E521874DCAFB}"/>
              </a:ext>
            </a:extLst>
          </p:cNvPr>
          <p:cNvSpPr/>
          <p:nvPr/>
        </p:nvSpPr>
        <p:spPr>
          <a:xfrm>
            <a:off x="368231" y="1492240"/>
            <a:ext cx="1117854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latin typeface="Be Vietnam" pitchFamily="2" charset="77"/>
              </a:rPr>
              <a:t>Tyky-toimintaa vähintään 100 €/työntekijä/vuosi (etupäässä liikunta- ja virkistyssetelit)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latin typeface="Be Vietnam" pitchFamily="2" charset="77"/>
              </a:rPr>
              <a:t>Henkilökunnan koulutukseen 1 % budjetin mukaisesta bruttopalkkasummasta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latin typeface="Be Vietnam" pitchFamily="2" charset="77"/>
              </a:rPr>
              <a:t>Palkalliset vapaat 50- ja 60-vuotispäivät, vihkipäivä, muuttopäivä, kutsunnat, kertausharjoitukset, max 4 pv alle 10 v. sairaan lapsen hoitamiseksi,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latin typeface="Be Vietnam" pitchFamily="2" charset="77"/>
              </a:rPr>
              <a:t>Lyhyt tilapäinen loma, kun perhepiirissä äkillinen sairastuminen tai kuolema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i-FI" sz="2800">
              <a:latin typeface="Be Vietna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91540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3900" y="2120110"/>
            <a:ext cx="10033687" cy="840260"/>
          </a:xfrm>
        </p:spPr>
        <p:txBody>
          <a:bodyPr anchor="ctr">
            <a:normAutofit/>
          </a:bodyPr>
          <a:lstStyle/>
          <a:p>
            <a:r>
              <a:rPr lang="fi-FI" sz="4800">
                <a:solidFill>
                  <a:schemeClr val="bg1"/>
                </a:solidFill>
                <a:latin typeface="Playfair Display" pitchFamily="2" charset="77"/>
              </a:rPr>
              <a:t>Kiitos</a:t>
            </a:r>
            <a:r>
              <a:rPr lang="fi-FI" sz="4400">
                <a:solidFill>
                  <a:schemeClr val="bg1"/>
                </a:solidFill>
                <a:latin typeface="Playfair Display" pitchFamily="2" charset="77"/>
              </a:rPr>
              <a:t>!</a:t>
            </a:r>
            <a:endParaRPr lang="en-FI" sz="4400" dirty="0">
              <a:solidFill>
                <a:schemeClr val="bg1"/>
              </a:solidFill>
              <a:latin typeface="Playfair Display" pitchFamily="2" charset="77"/>
            </a:endParaRP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DE3F528D-65E7-407E-A711-E521874DCAFB}"/>
              </a:ext>
            </a:extLst>
          </p:cNvPr>
          <p:cNvSpPr/>
          <p:nvPr/>
        </p:nvSpPr>
        <p:spPr>
          <a:xfrm>
            <a:off x="3436620" y="3429000"/>
            <a:ext cx="119710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2800">
                <a:solidFill>
                  <a:schemeClr val="bg1"/>
                </a:solidFill>
                <a:latin typeface="Be Vietnam" pitchFamily="2" charset="77"/>
              </a:rPr>
              <a:t>Ohjeet koosti ja esitteli </a:t>
            </a:r>
          </a:p>
          <a:p>
            <a:r>
              <a:rPr lang="fi-FI" sz="2800">
                <a:solidFill>
                  <a:schemeClr val="bg1"/>
                </a:solidFill>
                <a:latin typeface="Be Vietnam" pitchFamily="2" charset="77"/>
              </a:rPr>
              <a:t>MSL:n toiminnanjohtaja Paula Yliselä,</a:t>
            </a:r>
          </a:p>
          <a:p>
            <a:r>
              <a:rPr lang="fi-FI" sz="2800">
                <a:solidFill>
                  <a:schemeClr val="bg1"/>
                </a:solidFill>
                <a:latin typeface="Be Vietnam" pitchFamily="2" charset="77"/>
              </a:rPr>
              <a:t>paula.ylisela@msl.fi.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i-FI" sz="2800">
              <a:latin typeface="Be Vietna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15341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9198" y="433661"/>
            <a:ext cx="10033687" cy="840260"/>
          </a:xfrm>
        </p:spPr>
        <p:txBody>
          <a:bodyPr anchor="ctr">
            <a:normAutofit/>
          </a:bodyPr>
          <a:lstStyle/>
          <a:p>
            <a:pPr algn="l"/>
            <a:r>
              <a:rPr lang="fi-FI" sz="4400">
                <a:solidFill>
                  <a:schemeClr val="bg1"/>
                </a:solidFill>
                <a:latin typeface="Playfair Display" pitchFamily="2" charset="77"/>
              </a:rPr>
              <a:t>Järjestö työyhteisönä   3/3</a:t>
            </a:r>
            <a:endParaRPr lang="en-FI" sz="4400" dirty="0">
              <a:solidFill>
                <a:schemeClr val="bg1"/>
              </a:solidFill>
              <a:latin typeface="Playfair Display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AD404F-6A4F-D944-8660-269082C61C7F}"/>
              </a:ext>
            </a:extLst>
          </p:cNvPr>
          <p:cNvSpPr txBox="1"/>
          <p:nvPr/>
        </p:nvSpPr>
        <p:spPr>
          <a:xfrm>
            <a:off x="580473" y="1385501"/>
            <a:ext cx="1103105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fi-FI" sz="2400">
              <a:solidFill>
                <a:schemeClr val="bg1"/>
              </a:solidFill>
              <a:latin typeface="Be Vietnam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>
                <a:solidFill>
                  <a:schemeClr val="bg1"/>
                </a:solidFill>
                <a:latin typeface="Be Vietnam" pitchFamily="2" charset="77"/>
              </a:rPr>
              <a:t>Yhdistys voi toisaalta tarjota työntekijälle ja luottamushenkilölle mahdollisuuden vahvaan itsensä toteuttamiseen ja työn iloon </a:t>
            </a:r>
          </a:p>
          <a:p>
            <a:endParaRPr lang="fi-FI" sz="2400">
              <a:solidFill>
                <a:schemeClr val="bg1"/>
              </a:solidFill>
              <a:latin typeface="Be Vietnam" pitchFamily="2" charset="77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400">
                <a:solidFill>
                  <a:schemeClr val="bg1"/>
                </a:solidFill>
                <a:latin typeface="Be Vietnam" pitchFamily="2" charset="77"/>
              </a:rPr>
              <a:t>Työntekijän työtyytyväisyys voi johtaa erinomaisiin työsuorituksiin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400">
                <a:solidFill>
                  <a:schemeClr val="bg1"/>
                </a:solidFill>
                <a:latin typeface="Be Vietnam" pitchFamily="2" charset="77"/>
              </a:rPr>
              <a:t>Ilman selkeitä tavoitteita, suunnitelmia ja seurantaa voivat uupua sekä työntekijä että luottamushenkilöt, vaikka innostusta riittääkin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400">
                <a:solidFill>
                  <a:schemeClr val="bg1"/>
                </a:solidFill>
                <a:latin typeface="Be Vietnam" pitchFamily="2" charset="77"/>
              </a:rPr>
              <a:t>Yhdistyksen hallitus ei välttämättä ohjaa toimintaa kovinkaan vahvasti</a:t>
            </a:r>
          </a:p>
          <a:p>
            <a:endParaRPr lang="fi-FI" sz="2400" b="1">
              <a:solidFill>
                <a:schemeClr val="bg1"/>
              </a:solidFill>
              <a:latin typeface="Be Vietna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65227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4330" y="413646"/>
            <a:ext cx="7796805" cy="840260"/>
          </a:xfrm>
        </p:spPr>
        <p:txBody>
          <a:bodyPr anchor="ctr">
            <a:normAutofit/>
          </a:bodyPr>
          <a:lstStyle/>
          <a:p>
            <a:r>
              <a:rPr lang="fi-FI" sz="4400">
                <a:latin typeface="Playfair Display" pitchFamily="2" charset="77"/>
              </a:rPr>
              <a:t>Yhdistyksen johtaminen</a:t>
            </a:r>
            <a:endParaRPr lang="en-FI" sz="4400" dirty="0">
              <a:latin typeface="Playfair Display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AD404F-6A4F-D944-8660-269082C61C7F}"/>
              </a:ext>
            </a:extLst>
          </p:cNvPr>
          <p:cNvSpPr txBox="1"/>
          <p:nvPr/>
        </p:nvSpPr>
        <p:spPr>
          <a:xfrm>
            <a:off x="998837" y="1469426"/>
            <a:ext cx="1019432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latin typeface="Be Vietnam" pitchFamily="2" charset="77"/>
              </a:rPr>
              <a:t>Yhdistyksen hallitus vastaa yhdistyksen johtamisesta</a:t>
            </a:r>
          </a:p>
          <a:p>
            <a:endParaRPr lang="fi-FI" sz="2800">
              <a:latin typeface="Be Vietnam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latin typeface="Be Vietnam" pitchFamily="2" charset="77"/>
              </a:rPr>
              <a:t>Se on tulevaisuuden tekemistä enemmän kuin juridiikkaa</a:t>
            </a:r>
          </a:p>
          <a:p>
            <a:endParaRPr lang="fi-FI" sz="2800">
              <a:latin typeface="Be Vietnam" pitchFamily="2" charset="77"/>
            </a:endParaRPr>
          </a:p>
          <a:p>
            <a:r>
              <a:rPr lang="fi-FI" sz="2800">
                <a:latin typeface="Be Vietnam" pitchFamily="2" charset="77"/>
              </a:rPr>
              <a:t>	=&gt; Mitä haluamme saavuttaa, unelmamme (visio)?</a:t>
            </a:r>
            <a:br>
              <a:rPr lang="fi-FI" sz="2800">
                <a:latin typeface="Be Vietnam" pitchFamily="2" charset="77"/>
              </a:rPr>
            </a:br>
            <a:r>
              <a:rPr lang="fi-FI" sz="2800">
                <a:latin typeface="Be Vietnam" pitchFamily="2" charset="77"/>
              </a:rPr>
              <a:t>	=&gt; Miten aioimme sen saavuttaa (strategia, 	vuotuiset toimintasuunnitelmat talousarvioineen)?</a:t>
            </a:r>
          </a:p>
          <a:p>
            <a:r>
              <a:rPr lang="fi-FI" sz="2800">
                <a:latin typeface="Be Vietnam" pitchFamily="2" charset="77"/>
              </a:rPr>
              <a:t>	=&gt; Miksi (Missio)?</a:t>
            </a:r>
          </a:p>
          <a:p>
            <a:br>
              <a:rPr lang="en-FI" sz="2800">
                <a:latin typeface="Be Vietnam" pitchFamily="2" charset="77"/>
              </a:rPr>
            </a:br>
            <a:br>
              <a:rPr lang="en-FI" sz="2800">
                <a:latin typeface="Be Vietnam" pitchFamily="2" charset="77"/>
              </a:rPr>
            </a:br>
            <a:endParaRPr lang="en-FI" sz="2800" dirty="0">
              <a:latin typeface="Be Vietna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59897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400050" y="406848"/>
            <a:ext cx="9202695" cy="840260"/>
          </a:xfrm>
        </p:spPr>
        <p:txBody>
          <a:bodyPr anchor="ctr">
            <a:normAutofit/>
          </a:bodyPr>
          <a:lstStyle/>
          <a:p>
            <a:r>
              <a:rPr lang="fi-FI" sz="4400">
                <a:latin typeface="Playfair Display" pitchFamily="2" charset="77"/>
              </a:rPr>
              <a:t>Yhdistyksen johtaminen</a:t>
            </a:r>
            <a:endParaRPr lang="en-FI" sz="4400" dirty="0">
              <a:latin typeface="Playfair Display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AD404F-6A4F-D944-8660-269082C61C7F}"/>
              </a:ext>
            </a:extLst>
          </p:cNvPr>
          <p:cNvSpPr txBox="1"/>
          <p:nvPr/>
        </p:nvSpPr>
        <p:spPr>
          <a:xfrm>
            <a:off x="998837" y="1469426"/>
            <a:ext cx="1019432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latin typeface="Be Vietnam" pitchFamily="2" charset="77"/>
              </a:rPr>
              <a:t>Innostamista, kannustamista, rekrytointia, perehdyttämistä, ohjausta, osaamisesta huolehtimista (henkilöstöstrategia)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i-FI" sz="2800">
              <a:latin typeface="Be Vietnam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latin typeface="Be Vietnam" pitchFamily="2" charset="77"/>
              </a:rPr>
              <a:t>Yhdistyksen kehittämistä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i-FI" sz="2800">
              <a:latin typeface="Be Vietnam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latin typeface="Be Vietnam" pitchFamily="2" charset="77"/>
              </a:rPr>
              <a:t>Seurantaa ja tarvittaessa puuttumista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i-FI" sz="2800">
              <a:latin typeface="Be Vietnam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i-FI" sz="2800">
              <a:latin typeface="Be Vietnam" pitchFamily="2" charset="77"/>
            </a:endParaRPr>
          </a:p>
          <a:p>
            <a:br>
              <a:rPr lang="en-FI" sz="2800">
                <a:latin typeface="Be Vietnam" pitchFamily="2" charset="77"/>
              </a:rPr>
            </a:br>
            <a:br>
              <a:rPr lang="en-FI" sz="2800">
                <a:latin typeface="Be Vietnam" pitchFamily="2" charset="77"/>
              </a:rPr>
            </a:br>
            <a:endParaRPr lang="en-FI" sz="2800" dirty="0">
              <a:latin typeface="Be Vietna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697952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80589"/>
            <a:ext cx="8516895" cy="840260"/>
          </a:xfrm>
        </p:spPr>
        <p:txBody>
          <a:bodyPr anchor="ctr">
            <a:normAutofit/>
          </a:bodyPr>
          <a:lstStyle/>
          <a:p>
            <a:r>
              <a:rPr lang="fi-FI" sz="4400">
                <a:latin typeface="Playfair Display" pitchFamily="2" charset="77"/>
              </a:rPr>
              <a:t>Yhdistyksen johtaminen</a:t>
            </a:r>
            <a:endParaRPr lang="en-FI" sz="4400" dirty="0">
              <a:latin typeface="Playfair Display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AD404F-6A4F-D944-8660-269082C61C7F}"/>
              </a:ext>
            </a:extLst>
          </p:cNvPr>
          <p:cNvSpPr txBox="1"/>
          <p:nvPr/>
        </p:nvSpPr>
        <p:spPr>
          <a:xfrm>
            <a:off x="998837" y="1469426"/>
            <a:ext cx="1019432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defRPr/>
            </a:pPr>
            <a:endParaRPr lang="fi-FI" altLang="fi-FI" sz="2800"/>
          </a:p>
          <a:p>
            <a:pPr>
              <a:lnSpc>
                <a:spcPct val="90000"/>
              </a:lnSpc>
              <a:defRPr/>
            </a:pPr>
            <a:r>
              <a:rPr lang="fi-FI" altLang="fi-FI" sz="2800"/>
              <a:t>VALVONTATEHTÄVÄ vaikka teettäisikin työn muilla! Laillisuus ja tarkoituksenmukaisuus. Oikeus saada kaikki haluamansa tieto yhdistyksen tilasta ja toiminnasta. Hallitus päättää, mitä tietoa tarvitsee ja hankkii / vaatii ja miten sitä käyttää.</a:t>
            </a:r>
          </a:p>
          <a:p>
            <a:br>
              <a:rPr lang="en-FI" sz="2800">
                <a:latin typeface="Be Vietnam" pitchFamily="2" charset="77"/>
              </a:rPr>
            </a:br>
            <a:br>
              <a:rPr lang="en-FI" sz="2800">
                <a:latin typeface="Be Vietnam" pitchFamily="2" charset="77"/>
              </a:rPr>
            </a:br>
            <a:endParaRPr lang="en-FI" sz="2800" dirty="0">
              <a:latin typeface="Be Vietnam" pitchFamily="2" charset="77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1EC9BCFB-ED01-425C-96DB-802BB3C388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9327" y="3299986"/>
            <a:ext cx="4983548" cy="332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24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613" y="312009"/>
            <a:ext cx="10033687" cy="840260"/>
          </a:xfrm>
        </p:spPr>
        <p:txBody>
          <a:bodyPr anchor="ctr">
            <a:normAutofit/>
          </a:bodyPr>
          <a:lstStyle/>
          <a:p>
            <a:pPr algn="l"/>
            <a:r>
              <a:rPr lang="fi-FI" sz="4400">
                <a:solidFill>
                  <a:prstClr val="white"/>
                </a:solidFill>
                <a:latin typeface="Playfair Display" pitchFamily="2" charset="77"/>
              </a:rPr>
              <a:t>Hallitus työnantajana   1/2</a:t>
            </a:r>
            <a:endParaRPr lang="en-FI" sz="4400" dirty="0">
              <a:solidFill>
                <a:schemeClr val="bg1"/>
              </a:solidFill>
              <a:latin typeface="Playfair Display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AD404F-6A4F-D944-8660-269082C61C7F}"/>
              </a:ext>
            </a:extLst>
          </p:cNvPr>
          <p:cNvSpPr txBox="1"/>
          <p:nvPr/>
        </p:nvSpPr>
        <p:spPr>
          <a:xfrm>
            <a:off x="890613" y="1419791"/>
            <a:ext cx="1019432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itchFamily="2" charset="77"/>
              </a:rPr>
              <a:t>Hallitus paitsi johtaa yhdistystä, on myös työnantajan roolissa. Siihen liittyy myös juridiikkaa eli lainsäädäntöä, joka raamittaa työsuhteen ehtoja:</a:t>
            </a:r>
          </a:p>
          <a:p>
            <a:endParaRPr lang="fi-FI" sz="2800">
              <a:solidFill>
                <a:schemeClr val="bg1"/>
              </a:solidFill>
              <a:latin typeface="Be Vietnam" pitchFamily="2" charset="77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itchFamily="2" charset="77"/>
              </a:rPr>
              <a:t>Työsopimuslaki (TSL)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itchFamily="2" charset="77"/>
              </a:rPr>
              <a:t>Vuosilomalaki (VLL)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itchFamily="2" charset="77"/>
              </a:rPr>
              <a:t>Työaikalaki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itchFamily="2" charset="77"/>
              </a:rPr>
              <a:t>Työsuojelu- ja työterveyslainsäädäntö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itchFamily="2" charset="77"/>
              </a:rPr>
              <a:t>Tasa-arvolaki / Yhdenvertaisuuslaki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itchFamily="2" charset="77"/>
              </a:rPr>
              <a:t>Yksityisyyden suoja, Tietosuoja jne.</a:t>
            </a:r>
          </a:p>
          <a:p>
            <a:endParaRPr kumimoji="0" lang="fi-FI" sz="2800" b="0" i="0" u="none" strike="noStrike" kern="1200" cap="none" spc="0" normalizeH="0" baseline="0" noProof="0" dirty="0">
              <a:ln>
                <a:noFill/>
              </a:ln>
              <a:solidFill>
                <a:srgbClr val="0563C1"/>
              </a:solidFill>
              <a:effectLst/>
              <a:uLnTx/>
              <a:uFillTx/>
              <a:latin typeface="Be Vietnam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0366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028-921F-A647-A055-2B6066DB2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613" y="312009"/>
            <a:ext cx="10033687" cy="840260"/>
          </a:xfrm>
        </p:spPr>
        <p:txBody>
          <a:bodyPr anchor="ctr">
            <a:normAutofit/>
          </a:bodyPr>
          <a:lstStyle/>
          <a:p>
            <a:pPr algn="l"/>
            <a:r>
              <a:rPr lang="fi-FI" sz="4400">
                <a:solidFill>
                  <a:prstClr val="white"/>
                </a:solidFill>
                <a:latin typeface="Playfair Display" pitchFamily="2" charset="77"/>
              </a:rPr>
              <a:t>Hallitus työnantajana   2/2</a:t>
            </a:r>
            <a:endParaRPr lang="en-FI" sz="4400" dirty="0">
              <a:solidFill>
                <a:schemeClr val="bg1"/>
              </a:solidFill>
              <a:latin typeface="Playfair Display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AD404F-6A4F-D944-8660-269082C61C7F}"/>
              </a:ext>
            </a:extLst>
          </p:cNvPr>
          <p:cNvSpPr txBox="1"/>
          <p:nvPr/>
        </p:nvSpPr>
        <p:spPr>
          <a:xfrm>
            <a:off x="729975" y="1705541"/>
            <a:ext cx="1019432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itchFamily="2" charset="77"/>
              </a:rPr>
              <a:t>Alakohtaiset työehtosopimukset (KESKUSTAJÄRJESTÖJEN TYÖEHTOSOPIMUS!)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i-FI" sz="2800">
              <a:solidFill>
                <a:schemeClr val="bg1"/>
              </a:solidFill>
              <a:latin typeface="Be Vietnam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>
                <a:solidFill>
                  <a:schemeClr val="bg1"/>
                </a:solidFill>
                <a:latin typeface="Be Vietnam" pitchFamily="2" charset="77"/>
              </a:rPr>
              <a:t>SE, ETTÄ HALLITUKSEN JÄSENET OVAT LUOTTAMUSHENKILÖITÄ EIVÄTKÄ SAA PALKKAA, EI VAIKUTA MITENKÄÄN TYÖNANTAJAROOLIIN</a:t>
            </a:r>
            <a:endParaRPr kumimoji="0" lang="fi-FI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e Vietna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1271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D21C7E7678F6E74D92492F9CD6125727" ma:contentTypeVersion="12" ma:contentTypeDescription="Luo uusi asiakirja." ma:contentTypeScope="" ma:versionID="e08fa2ecb7b9d3b82c4291bfa3f6b8e4">
  <xsd:schema xmlns:xsd="http://www.w3.org/2001/XMLSchema" xmlns:xs="http://www.w3.org/2001/XMLSchema" xmlns:p="http://schemas.microsoft.com/office/2006/metadata/properties" xmlns:ns2="ad7561cf-fbfc-4516-a667-f1ffdb31d87c" xmlns:ns3="0b5bbc20-0df5-45b5-9090-36bd4657140e" targetNamespace="http://schemas.microsoft.com/office/2006/metadata/properties" ma:root="true" ma:fieldsID="373f1718683d2202d141d5ff8da40cf1" ns2:_="" ns3:_="">
    <xsd:import namespace="ad7561cf-fbfc-4516-a667-f1ffdb31d87c"/>
    <xsd:import namespace="0b5bbc20-0df5-45b5-9090-36bd4657140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7561cf-fbfc-4516-a667-f1ffdb31d87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5bbc20-0df5-45b5-9090-36bd4657140e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4070DB-74DB-4545-8F9E-3133FC091BE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C1DBE4F-39C1-4E6A-B1FF-8DB003AAE28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2B2BD6F-7AF3-41DE-8A63-C5A536FDF1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7561cf-fbfc-4516-a667-f1ffdb31d87c"/>
    <ds:schemaRef ds:uri="0b5bbc20-0df5-45b5-9090-36bd4657140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5375</TotalTime>
  <Words>1315</Words>
  <Application>Microsoft Office PowerPoint</Application>
  <PresentationFormat>Laajakuva</PresentationFormat>
  <Paragraphs>269</Paragraphs>
  <Slides>39</Slides>
  <Notes>15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39</vt:i4>
      </vt:variant>
    </vt:vector>
  </HeadingPairs>
  <TitlesOfParts>
    <vt:vector size="45" baseType="lpstr">
      <vt:lpstr>Arial</vt:lpstr>
      <vt:lpstr>Calibri</vt:lpstr>
      <vt:lpstr>Calibri Light</vt:lpstr>
      <vt:lpstr>Playfair Display</vt:lpstr>
      <vt:lpstr>Be Vietnam</vt:lpstr>
      <vt:lpstr>Office Theme</vt:lpstr>
      <vt:lpstr>Yhdistys työnantajana</vt:lpstr>
      <vt:lpstr>Järjestö työyhteisönä   1/3</vt:lpstr>
      <vt:lpstr>Järjestö työyhteisönä   2/3</vt:lpstr>
      <vt:lpstr>Järjestö työyhteisönä   3/3</vt:lpstr>
      <vt:lpstr>Yhdistyksen johtaminen</vt:lpstr>
      <vt:lpstr>Yhdistyksen johtaminen</vt:lpstr>
      <vt:lpstr>Yhdistyksen johtaminen</vt:lpstr>
      <vt:lpstr>Hallitus työnantajana   1/2</vt:lpstr>
      <vt:lpstr>Hallitus työnantajana   2/2</vt:lpstr>
      <vt:lpstr>Miten selvitä työnantajana   1/2</vt:lpstr>
      <vt:lpstr>Miten selvitä työnantajana   2/2</vt:lpstr>
      <vt:lpstr>Työsuhdelainsäädäntö</vt:lpstr>
      <vt:lpstr>Työsuhdetta säätelee pähkinänkuoressa</vt:lpstr>
      <vt:lpstr>Työsuhdelainsäädännön lähtökohtia</vt:lpstr>
      <vt:lpstr>Peruskäsitteet</vt:lpstr>
      <vt:lpstr>Työnantajan velvollisuudet</vt:lpstr>
      <vt:lpstr>Työntekijän velvollisuudet   1/2</vt:lpstr>
      <vt:lpstr>Työntekijän velvollisuudet   2/2</vt:lpstr>
      <vt:lpstr>Työsopimuslaki</vt:lpstr>
      <vt:lpstr>Työsopimus   1/2</vt:lpstr>
      <vt:lpstr>Työsopimus   2/2</vt:lpstr>
      <vt:lpstr>Työsopimuksen asiasisältö   1/2</vt:lpstr>
      <vt:lpstr>Työsopimuksen asiasisältö   2/2</vt:lpstr>
      <vt:lpstr>Erilaiset työsopimukset  </vt:lpstr>
      <vt:lpstr>Koeaika</vt:lpstr>
      <vt:lpstr>Tasapuolinen kohtelu</vt:lpstr>
      <vt:lpstr>Työsuhdeturva on vahva</vt:lpstr>
      <vt:lpstr>Työsuhteen päättyminen</vt:lpstr>
      <vt:lpstr>Koeaikapurku</vt:lpstr>
      <vt:lpstr>Työsuhteen päättämiset</vt:lpstr>
      <vt:lpstr>Päättämisperusteet   1/2</vt:lpstr>
      <vt:lpstr>Päättämisperusteet   2/2</vt:lpstr>
      <vt:lpstr>Keskustan TES</vt:lpstr>
      <vt:lpstr>Keskustajärjestöjen työehtosopimus</vt:lpstr>
      <vt:lpstr>Keskustan TES:n ehtoja   1/4</vt:lpstr>
      <vt:lpstr>Keskustan TES:n ehtoja   2/4</vt:lpstr>
      <vt:lpstr>Keskustan TES:n ehtoja   3/4</vt:lpstr>
      <vt:lpstr>Keskustan TES:n ehtoja   4/4</vt:lpstr>
      <vt:lpstr>Kiitos!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Johannes Erkkilä</dc:creator>
  <cp:lastModifiedBy>Sofia Heininen</cp:lastModifiedBy>
  <cp:revision>117</cp:revision>
  <dcterms:created xsi:type="dcterms:W3CDTF">2020-06-12T11:44:30Z</dcterms:created>
  <dcterms:modified xsi:type="dcterms:W3CDTF">2021-01-28T05:59:51Z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0x010100D21C7E7678F6E74D92492F9CD6125727</vt:lpwstr>
  </property>
</Properties>
</file>