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66" r:id="rId2"/>
    <p:sldId id="276" r:id="rId3"/>
    <p:sldId id="279" r:id="rId4"/>
    <p:sldId id="282" r:id="rId5"/>
    <p:sldId id="286" r:id="rId6"/>
    <p:sldId id="293" r:id="rId7"/>
    <p:sldId id="285" r:id="rId8"/>
    <p:sldId id="284" r:id="rId9"/>
    <p:sldId id="294" r:id="rId10"/>
    <p:sldId id="280" r:id="rId11"/>
    <p:sldId id="281" r:id="rId12"/>
    <p:sldId id="292" r:id="rId13"/>
  </p:sldIdLst>
  <p:sldSz cx="18288000" cy="10287000"/>
  <p:notesSz cx="6858000" cy="9144000"/>
  <p:embeddedFontLst>
    <p:embeddedFont>
      <p:font typeface="Quicksand" pitchFamily="2" charset="0"/>
      <p:regular r:id="rId15"/>
      <p:bold r:id="rId16"/>
    </p:embeddedFont>
    <p:embeddedFont>
      <p:font typeface="Quicksand Bold" pitchFamily="2" charset="0"/>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E2AECC-1D2A-CB8C-3148-6EC2D11E9EDC}" name="Ahdekivi Anna" initials="AA" userId="S::Anna.Ahdekivi@ffd.fi::67b434ad-620f-498b-8010-9dac21fa4f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9085"/>
    <a:srgbClr val="2D5A53"/>
    <a:srgbClr val="FFFFFF"/>
    <a:srgbClr val="1288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42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6FC6B-39A8-4A52-ACC3-AB3786DE797B}" type="datetimeFigureOut">
              <a:rPr lang="fi-FI" smtClean="0"/>
              <a:t>19.6.2025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ABF41D-7E72-4F57-87A5-2578E78767A2}" type="slidenum">
              <a:rPr lang="fi-FI" smtClean="0"/>
              <a:t>‹#›</a:t>
            </a:fld>
            <a:endParaRPr lang="fi-FI"/>
          </a:p>
        </p:txBody>
      </p:sp>
    </p:spTree>
    <p:extLst>
      <p:ext uri="{BB962C8B-B14F-4D97-AF65-F5344CB8AC3E}">
        <p14:creationId xmlns:p14="http://schemas.microsoft.com/office/powerpoint/2010/main" val="4161766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3ABF41D-7E72-4F57-87A5-2578E78767A2}" type="slidenum">
              <a:rPr lang="fi-FI" smtClean="0"/>
              <a:t>4</a:t>
            </a:fld>
            <a:endParaRPr lang="fi-FI"/>
          </a:p>
        </p:txBody>
      </p:sp>
    </p:spTree>
    <p:extLst>
      <p:ext uri="{BB962C8B-B14F-4D97-AF65-F5344CB8AC3E}">
        <p14:creationId xmlns:p14="http://schemas.microsoft.com/office/powerpoint/2010/main" val="88316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3ABF41D-7E72-4F57-87A5-2578E78767A2}" type="slidenum">
              <a:rPr lang="fi-FI" smtClean="0"/>
              <a:t>7</a:t>
            </a:fld>
            <a:endParaRPr lang="fi-FI"/>
          </a:p>
        </p:txBody>
      </p:sp>
    </p:spTree>
    <p:extLst>
      <p:ext uri="{BB962C8B-B14F-4D97-AF65-F5344CB8AC3E}">
        <p14:creationId xmlns:p14="http://schemas.microsoft.com/office/powerpoint/2010/main" val="355457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3ABF41D-7E72-4F57-87A5-2578E78767A2}" type="slidenum">
              <a:rPr lang="fi-FI" smtClean="0"/>
              <a:t>8</a:t>
            </a:fld>
            <a:endParaRPr lang="fi-FI"/>
          </a:p>
        </p:txBody>
      </p:sp>
    </p:spTree>
    <p:extLst>
      <p:ext uri="{BB962C8B-B14F-4D97-AF65-F5344CB8AC3E}">
        <p14:creationId xmlns:p14="http://schemas.microsoft.com/office/powerpoint/2010/main" val="4032489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752A6-9398-1DD9-C1B0-57AA6EE3B02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E750BCE-9CB0-81E5-322C-C8030DBCC6B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5B32238-8031-3053-7AF8-A783C400F677}"/>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F681AFC2-FF01-9C52-CEF2-5D3F60AC72C7}"/>
              </a:ext>
            </a:extLst>
          </p:cNvPr>
          <p:cNvSpPr>
            <a:spLocks noGrp="1"/>
          </p:cNvSpPr>
          <p:nvPr>
            <p:ph type="sldNum" sz="quarter" idx="5"/>
          </p:nvPr>
        </p:nvSpPr>
        <p:spPr/>
        <p:txBody>
          <a:bodyPr/>
          <a:lstStyle/>
          <a:p>
            <a:fld id="{63ABF41D-7E72-4F57-87A5-2578E78767A2}" type="slidenum">
              <a:rPr lang="fi-FI" smtClean="0"/>
              <a:t>9</a:t>
            </a:fld>
            <a:endParaRPr lang="fi-FI"/>
          </a:p>
        </p:txBody>
      </p:sp>
    </p:spTree>
    <p:extLst>
      <p:ext uri="{BB962C8B-B14F-4D97-AF65-F5344CB8AC3E}">
        <p14:creationId xmlns:p14="http://schemas.microsoft.com/office/powerpoint/2010/main" val="1319387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hyperlink" Target="https://www.hs.fi/maailma/art-2000011181303.html" TargetMode="External"/><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68.svg"/><Relationship Id="rId4" Type="http://schemas.openxmlformats.org/officeDocument/2006/relationships/image" Target="../media/image86.jpeg"/><Relationship Id="rId9"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28.png"/><Relationship Id="rId3" Type="http://schemas.openxmlformats.org/officeDocument/2006/relationships/hyperlink" Target="https://youtu.be/DsBoS791qRU" TargetMode="External"/><Relationship Id="rId7" Type="http://schemas.openxmlformats.org/officeDocument/2006/relationships/image" Target="../media/image89.jpeg"/><Relationship Id="rId12" Type="http://schemas.openxmlformats.org/officeDocument/2006/relationships/image" Target="../media/image9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8.jpeg"/><Relationship Id="rId11" Type="http://schemas.openxmlformats.org/officeDocument/2006/relationships/image" Target="../media/image93.pn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hyperlink" Target="https://youtu.be/KM9L66Ornf8" TargetMode="External"/><Relationship Id="rId9" Type="http://schemas.openxmlformats.org/officeDocument/2006/relationships/image" Target="../media/image91.jpeg"/><Relationship Id="rId14" Type="http://schemas.openxmlformats.org/officeDocument/2006/relationships/image" Target="../media/image29.svg"/></Relationships>
</file>

<file path=ppt/slides/_rels/slide12.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62.svg"/><Relationship Id="rId26" Type="http://schemas.openxmlformats.org/officeDocument/2006/relationships/image" Target="../media/image97.png"/><Relationship Id="rId3" Type="http://schemas.openxmlformats.org/officeDocument/2006/relationships/image" Target="../media/image67.png"/><Relationship Id="rId21" Type="http://schemas.openxmlformats.org/officeDocument/2006/relationships/image" Target="../media/image95.png"/><Relationship Id="rId34" Type="http://schemas.openxmlformats.org/officeDocument/2006/relationships/image" Target="../media/image101.png"/><Relationship Id="rId7" Type="http://schemas.openxmlformats.org/officeDocument/2006/relationships/image" Target="../media/image72.png"/><Relationship Id="rId12" Type="http://schemas.openxmlformats.org/officeDocument/2006/relationships/image" Target="../media/image33.svg"/><Relationship Id="rId17" Type="http://schemas.openxmlformats.org/officeDocument/2006/relationships/image" Target="../media/image61.png"/><Relationship Id="rId25" Type="http://schemas.openxmlformats.org/officeDocument/2006/relationships/image" Target="../media/image24.png"/><Relationship Id="rId33" Type="http://schemas.openxmlformats.org/officeDocument/2006/relationships/hyperlink" Target="https://www.linkedin.com/company/ffd---finnish-agri-agency-for-food-and-forest-development-ngo/" TargetMode="External"/><Relationship Id="rId2" Type="http://schemas.openxmlformats.org/officeDocument/2006/relationships/image" Target="../media/image1.png"/><Relationship Id="rId16" Type="http://schemas.openxmlformats.org/officeDocument/2006/relationships/image" Target="../media/image44.svg"/><Relationship Id="rId20" Type="http://schemas.openxmlformats.org/officeDocument/2006/relationships/image" Target="../media/image81.svg"/><Relationship Id="rId29" Type="http://schemas.openxmlformats.org/officeDocument/2006/relationships/hyperlink" Target="https://www.facebook.com/FFDfinland/" TargetMode="Externa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2.png"/><Relationship Id="rId24" Type="http://schemas.openxmlformats.org/officeDocument/2006/relationships/image" Target="../media/image31.svg"/><Relationship Id="rId32" Type="http://schemas.openxmlformats.org/officeDocument/2006/relationships/image" Target="../media/image100.png"/><Relationship Id="rId5" Type="http://schemas.openxmlformats.org/officeDocument/2006/relationships/image" Target="../media/image28.png"/><Relationship Id="rId15" Type="http://schemas.openxmlformats.org/officeDocument/2006/relationships/image" Target="../media/image43.png"/><Relationship Id="rId23" Type="http://schemas.openxmlformats.org/officeDocument/2006/relationships/image" Target="../media/image30.png"/><Relationship Id="rId28" Type="http://schemas.openxmlformats.org/officeDocument/2006/relationships/hyperlink" Target="http://www.ffd.fi/" TargetMode="External"/><Relationship Id="rId36" Type="http://schemas.openxmlformats.org/officeDocument/2006/relationships/image" Target="../media/image102.png"/><Relationship Id="rId10" Type="http://schemas.openxmlformats.org/officeDocument/2006/relationships/image" Target="../media/image42.svg"/><Relationship Id="rId19" Type="http://schemas.openxmlformats.org/officeDocument/2006/relationships/image" Target="../media/image80.png"/><Relationship Id="rId31" Type="http://schemas.openxmlformats.org/officeDocument/2006/relationships/hyperlink" Target="https://www.instagram.com/ffdfinland" TargetMode="External"/><Relationship Id="rId4" Type="http://schemas.openxmlformats.org/officeDocument/2006/relationships/image" Target="../media/image68.svg"/><Relationship Id="rId9" Type="http://schemas.openxmlformats.org/officeDocument/2006/relationships/image" Target="../media/image41.png"/><Relationship Id="rId14" Type="http://schemas.openxmlformats.org/officeDocument/2006/relationships/image" Target="../media/image27.svg"/><Relationship Id="rId22" Type="http://schemas.openxmlformats.org/officeDocument/2006/relationships/image" Target="../media/image96.svg"/><Relationship Id="rId27" Type="http://schemas.openxmlformats.org/officeDocument/2006/relationships/image" Target="../media/image98.png"/><Relationship Id="rId30" Type="http://schemas.openxmlformats.org/officeDocument/2006/relationships/image" Target="../media/image99.png"/><Relationship Id="rId35" Type="http://schemas.openxmlformats.org/officeDocument/2006/relationships/hyperlink" Target="https://www.youtube.com/@ffd-foodandforestdevelopme8002" TargetMode="External"/><Relationship Id="rId8"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hyperlink" Target="https://youtu.be/KM9L66Ornf8" TargetMode="External"/><Relationship Id="rId7" Type="http://schemas.openxmlformats.org/officeDocument/2006/relationships/hyperlink" Target="https://youtu.be/BWNZ8W2YF54" TargetMode="External"/><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25.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hyperlink" Target="https://youtu.be/GEsOxJviVtQ" TargetMode="External"/><Relationship Id="rId11" Type="http://schemas.openxmlformats.org/officeDocument/2006/relationships/image" Target="../media/image29.svg"/><Relationship Id="rId5" Type="http://schemas.openxmlformats.org/officeDocument/2006/relationships/hyperlink" Target="https://youtu.be/V1iAMONNTGg" TargetMode="External"/><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hyperlink" Target="https://youtu.be/DsBoS791qRU" TargetMode="External"/><Relationship Id="rId9" Type="http://schemas.openxmlformats.org/officeDocument/2006/relationships/image" Target="../media/image27.svg"/><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6.jpeg"/><Relationship Id="rId7" Type="http://schemas.openxmlformats.org/officeDocument/2006/relationships/image" Target="../media/image31.svg"/><Relationship Id="rId12"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2.svg"/><Relationship Id="rId5" Type="http://schemas.openxmlformats.org/officeDocument/2006/relationships/image" Target="../media/image38.jpeg"/><Relationship Id="rId10" Type="http://schemas.openxmlformats.org/officeDocument/2006/relationships/image" Target="../media/image41.png"/><Relationship Id="rId4" Type="http://schemas.openxmlformats.org/officeDocument/2006/relationships/image" Target="../media/image37.jpeg"/><Relationship Id="rId9" Type="http://schemas.openxmlformats.org/officeDocument/2006/relationships/image" Target="../media/image40.svg"/></Relationships>
</file>

<file path=ppt/slides/_rels/slide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5.png"/><Relationship Id="rId7" Type="http://schemas.openxmlformats.org/officeDocument/2006/relationships/image" Target="../media/image4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10" Type="http://schemas.openxmlformats.org/officeDocument/2006/relationships/image" Target="../media/image50.svg"/><Relationship Id="rId4" Type="http://schemas.openxmlformats.org/officeDocument/2006/relationships/hyperlink" Target="https://youtu.be/KM9L66Ornf8" TargetMode="External"/><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hyperlink" Target="https://youtu.be/V1iAMONNTGg" TargetMode="External"/><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svg"/><Relationship Id="rId4" Type="http://schemas.openxmlformats.org/officeDocument/2006/relationships/hyperlink" Target="https://youtu.be/DsBoS791qRU" TargetMode="External"/><Relationship Id="rId9"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63.jpeg"/><Relationship Id="rId3"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6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61.png"/><Relationship Id="rId5" Type="http://schemas.openxmlformats.org/officeDocument/2006/relationships/image" Target="../media/image26.png"/><Relationship Id="rId10" Type="http://schemas.openxmlformats.org/officeDocument/2006/relationships/image" Target="../media/image60.jpeg"/><Relationship Id="rId4" Type="http://schemas.openxmlformats.org/officeDocument/2006/relationships/image" Target="../media/image58.jpeg"/><Relationship Id="rId9" Type="http://schemas.openxmlformats.org/officeDocument/2006/relationships/image" Target="../media/image59.jpeg"/><Relationship Id="rId14" Type="http://schemas.openxmlformats.org/officeDocument/2006/relationships/hyperlink" Target="https://yle.fi/a/74-20156872"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70.sv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hyperlink" Target="https://yle.fi/a/74-20122284" TargetMode="External"/><Relationship Id="rId9" Type="http://schemas.openxmlformats.org/officeDocument/2006/relationships/image" Target="../media/image68.sv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77.svg"/><Relationship Id="rId3" Type="http://schemas.openxmlformats.org/officeDocument/2006/relationships/image" Target="../media/image25.png"/><Relationship Id="rId7" Type="http://schemas.openxmlformats.org/officeDocument/2006/relationships/image" Target="../media/image32.png"/><Relationship Id="rId12"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5.png"/><Relationship Id="rId5" Type="http://schemas.openxmlformats.org/officeDocument/2006/relationships/image" Target="../media/image72.png"/><Relationship Id="rId10" Type="http://schemas.openxmlformats.org/officeDocument/2006/relationships/hyperlink" Target="https://youtu.be/GEsOxJviVtQ" TargetMode="External"/><Relationship Id="rId4" Type="http://schemas.openxmlformats.org/officeDocument/2006/relationships/image" Target="../media/image71.jpeg"/><Relationship Id="rId9" Type="http://schemas.openxmlformats.org/officeDocument/2006/relationships/image" Target="../media/image74.jpeg"/></Relationships>
</file>

<file path=ppt/slides/_rels/slide9.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4.jpeg"/><Relationship Id="rId3" Type="http://schemas.openxmlformats.org/officeDocument/2006/relationships/image" Target="../media/image1.png"/><Relationship Id="rId7" Type="http://schemas.openxmlformats.org/officeDocument/2006/relationships/image" Target="../media/image80.png"/><Relationship Id="rId12" Type="http://schemas.openxmlformats.org/officeDocument/2006/relationships/image" Target="../media/image35.svg"/><Relationship Id="rId17" Type="http://schemas.openxmlformats.org/officeDocument/2006/relationships/image" Target="../media/image77.svg"/><Relationship Id="rId2" Type="http://schemas.openxmlformats.org/officeDocument/2006/relationships/notesSlide" Target="../notesSlides/notesSlide4.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34.png"/><Relationship Id="rId5" Type="http://schemas.openxmlformats.org/officeDocument/2006/relationships/image" Target="../media/image78.jpeg"/><Relationship Id="rId15" Type="http://schemas.openxmlformats.org/officeDocument/2006/relationships/hyperlink" Target="https://yle.fi/a/74-20119929" TargetMode="External"/><Relationship Id="rId10" Type="http://schemas.openxmlformats.org/officeDocument/2006/relationships/image" Target="../media/image83.svg"/><Relationship Id="rId4" Type="http://schemas.openxmlformats.org/officeDocument/2006/relationships/hyperlink" Target="https://youtu.be/BWNZ8W2YF54" TargetMode="External"/><Relationship Id="rId9" Type="http://schemas.openxmlformats.org/officeDocument/2006/relationships/image" Target="../media/image82.png"/><Relationship Id="rId14" Type="http://schemas.openxmlformats.org/officeDocument/2006/relationships/image" Target="../media/image8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0" b="-120"/>
            </a:stretch>
          </a:blipFill>
        </p:spPr>
        <p:txBody>
          <a:bodyPr/>
          <a:lstStyle/>
          <a:p>
            <a:endParaRPr lang="fi-FI"/>
          </a:p>
        </p:txBody>
      </p:sp>
      <p:sp>
        <p:nvSpPr>
          <p:cNvPr id="5" name="TextBox 11">
            <a:extLst>
              <a:ext uri="{FF2B5EF4-FFF2-40B4-BE49-F238E27FC236}">
                <a16:creationId xmlns:a16="http://schemas.microsoft.com/office/drawing/2014/main" id="{54CA06E5-1C75-0E48-A493-EFEC7A5F4DE2}"/>
              </a:ext>
            </a:extLst>
          </p:cNvPr>
          <p:cNvSpPr txBox="1"/>
          <p:nvPr/>
        </p:nvSpPr>
        <p:spPr>
          <a:xfrm>
            <a:off x="2971800" y="4047663"/>
            <a:ext cx="13182600" cy="1286891"/>
          </a:xfrm>
          <a:prstGeom prst="rect">
            <a:avLst/>
          </a:prstGeom>
        </p:spPr>
        <p:txBody>
          <a:bodyPr wrap="square" lIns="0" tIns="0" rIns="0" bIns="0" rtlCol="0" anchor="t">
            <a:spAutoFit/>
          </a:bodyPr>
          <a:lstStyle/>
          <a:p>
            <a:pPr>
              <a:lnSpc>
                <a:spcPts val="9680"/>
              </a:lnSpc>
            </a:pPr>
            <a:r>
              <a:rPr lang="en-US" sz="11500" b="1" dirty="0" err="1">
                <a:solidFill>
                  <a:srgbClr val="359085"/>
                </a:solidFill>
                <a:latin typeface="Quicksand" pitchFamily="2" charset="0"/>
              </a:rPr>
              <a:t>Maailman</a:t>
            </a:r>
            <a:r>
              <a:rPr lang="en-US" sz="11500" b="1" dirty="0">
                <a:solidFill>
                  <a:srgbClr val="359085"/>
                </a:solidFill>
                <a:latin typeface="Quicksand" pitchFamily="2" charset="0"/>
              </a:rPr>
              <a:t> </a:t>
            </a:r>
            <a:r>
              <a:rPr lang="en-US" sz="11500" b="1" dirty="0" err="1">
                <a:solidFill>
                  <a:srgbClr val="359085"/>
                </a:solidFill>
                <a:latin typeface="Quicksand" pitchFamily="2" charset="0"/>
              </a:rPr>
              <a:t>makuja</a:t>
            </a:r>
            <a:endParaRPr lang="en-US" sz="11500" b="1" dirty="0">
              <a:solidFill>
                <a:srgbClr val="359085"/>
              </a:solidFill>
              <a:latin typeface="Quicksand" pitchFamily="2" charset="0"/>
            </a:endParaRPr>
          </a:p>
        </p:txBody>
      </p:sp>
      <p:pic>
        <p:nvPicPr>
          <p:cNvPr id="10" name="Kuva 9" descr="Avokado ääriviiva">
            <a:extLst>
              <a:ext uri="{FF2B5EF4-FFF2-40B4-BE49-F238E27FC236}">
                <a16:creationId xmlns:a16="http://schemas.microsoft.com/office/drawing/2014/main" id="{6AB924B0-DEA6-057E-1D68-58634AEF59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9621" y="1257299"/>
            <a:ext cx="1859119" cy="1859119"/>
          </a:xfrm>
          <a:prstGeom prst="rect">
            <a:avLst/>
          </a:prstGeom>
        </p:spPr>
      </p:pic>
      <p:pic>
        <p:nvPicPr>
          <p:cNvPr id="12" name="Kuva 11" descr="Banaani tasaisella täytöllä">
            <a:extLst>
              <a:ext uri="{FF2B5EF4-FFF2-40B4-BE49-F238E27FC236}">
                <a16:creationId xmlns:a16="http://schemas.microsoft.com/office/drawing/2014/main" id="{933D2EFD-3AB1-7AEB-09AB-F7DBD6D5D4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47684">
            <a:off x="6601960" y="8648876"/>
            <a:ext cx="1414370" cy="1414370"/>
          </a:xfrm>
          <a:prstGeom prst="rect">
            <a:avLst/>
          </a:prstGeom>
        </p:spPr>
      </p:pic>
      <p:pic>
        <p:nvPicPr>
          <p:cNvPr id="14" name="Kuva 13" descr="Suola ja pippuri tasaisella täytöllä">
            <a:extLst>
              <a:ext uri="{FF2B5EF4-FFF2-40B4-BE49-F238E27FC236}">
                <a16:creationId xmlns:a16="http://schemas.microsoft.com/office/drawing/2014/main" id="{5A007076-526C-3658-1B73-E2A313F50C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987693">
            <a:off x="13690337" y="7886879"/>
            <a:ext cx="1570932" cy="1570932"/>
          </a:xfrm>
          <a:prstGeom prst="rect">
            <a:avLst/>
          </a:prstGeom>
        </p:spPr>
      </p:pic>
      <p:pic>
        <p:nvPicPr>
          <p:cNvPr id="16" name="Kuva 15" descr="Kiinalainen teekannu ja kuppi tasaisella täytöllä">
            <a:extLst>
              <a:ext uri="{FF2B5EF4-FFF2-40B4-BE49-F238E27FC236}">
                <a16:creationId xmlns:a16="http://schemas.microsoft.com/office/drawing/2014/main" id="{6E986C18-7468-B01F-D2ED-6E42B0806B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06606" y="-130318"/>
            <a:ext cx="3349659" cy="3349659"/>
          </a:xfrm>
          <a:prstGeom prst="rect">
            <a:avLst/>
          </a:prstGeom>
        </p:spPr>
      </p:pic>
      <p:pic>
        <p:nvPicPr>
          <p:cNvPr id="18" name="Kuva 17" descr="Chilipippuri tasaisella täytöllä">
            <a:extLst>
              <a:ext uri="{FF2B5EF4-FFF2-40B4-BE49-F238E27FC236}">
                <a16:creationId xmlns:a16="http://schemas.microsoft.com/office/drawing/2014/main" id="{B379A817-8E96-C7C4-346F-4F5DAD60FAF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7211">
            <a:off x="13183214" y="1740512"/>
            <a:ext cx="1806611" cy="1806611"/>
          </a:xfrm>
          <a:prstGeom prst="rect">
            <a:avLst/>
          </a:prstGeom>
        </p:spPr>
      </p:pic>
      <p:pic>
        <p:nvPicPr>
          <p:cNvPr id="22" name="Kuva 21" descr="Kahvipavut tasaisella täytöllä">
            <a:extLst>
              <a:ext uri="{FF2B5EF4-FFF2-40B4-BE49-F238E27FC236}">
                <a16:creationId xmlns:a16="http://schemas.microsoft.com/office/drawing/2014/main" id="{3BE006E4-B207-9F80-2FB8-9DBB08B6737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400" y="-419100"/>
            <a:ext cx="3173463" cy="3173463"/>
          </a:xfrm>
          <a:prstGeom prst="rect">
            <a:avLst/>
          </a:prstGeom>
        </p:spPr>
      </p:pic>
      <p:pic>
        <p:nvPicPr>
          <p:cNvPr id="24" name="Kuva 23" descr="Suklaa tasaisella täytöllä">
            <a:extLst>
              <a:ext uri="{FF2B5EF4-FFF2-40B4-BE49-F238E27FC236}">
                <a16:creationId xmlns:a16="http://schemas.microsoft.com/office/drawing/2014/main" id="{51F5D65D-9BD6-C3C9-158B-7D5079BED48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651781">
            <a:off x="15956724" y="2420250"/>
            <a:ext cx="1943900" cy="1943900"/>
          </a:xfrm>
          <a:prstGeom prst="rect">
            <a:avLst/>
          </a:prstGeom>
        </p:spPr>
      </p:pic>
      <p:pic>
        <p:nvPicPr>
          <p:cNvPr id="26" name="Kuva 25" descr="Karkki tasaisella täytöllä">
            <a:extLst>
              <a:ext uri="{FF2B5EF4-FFF2-40B4-BE49-F238E27FC236}">
                <a16:creationId xmlns:a16="http://schemas.microsoft.com/office/drawing/2014/main" id="{F5ABC721-7BFD-CF35-5E5B-00EB85D780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4353658">
            <a:off x="747174" y="6014540"/>
            <a:ext cx="1484851" cy="1484851"/>
          </a:xfrm>
          <a:prstGeom prst="rect">
            <a:avLst/>
          </a:prstGeom>
        </p:spPr>
      </p:pic>
      <p:pic>
        <p:nvPicPr>
          <p:cNvPr id="28" name="Kuva 27" descr="Hunajapurkki tasaisella täytöllä">
            <a:extLst>
              <a:ext uri="{FF2B5EF4-FFF2-40B4-BE49-F238E27FC236}">
                <a16:creationId xmlns:a16="http://schemas.microsoft.com/office/drawing/2014/main" id="{96603569-43D4-8EFA-F8BB-5F8B97BA59E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25995" y="3219341"/>
            <a:ext cx="1558643" cy="1558643"/>
          </a:xfrm>
          <a:prstGeom prst="rect">
            <a:avLst/>
          </a:prstGeom>
        </p:spPr>
      </p:pic>
      <p:pic>
        <p:nvPicPr>
          <p:cNvPr id="30" name="Kuva 29" descr="Appelsiini tasaisella täytöllä">
            <a:extLst>
              <a:ext uri="{FF2B5EF4-FFF2-40B4-BE49-F238E27FC236}">
                <a16:creationId xmlns:a16="http://schemas.microsoft.com/office/drawing/2014/main" id="{B2527E3F-437C-EF9A-50F4-B21B76839F6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3076" y="7329716"/>
            <a:ext cx="5957068" cy="5957068"/>
          </a:xfrm>
          <a:prstGeom prst="rect">
            <a:avLst/>
          </a:prstGeom>
        </p:spPr>
      </p:pic>
      <p:pic>
        <p:nvPicPr>
          <p:cNvPr id="32" name="Kuva 31" descr="Maissi tasaisella täytöllä">
            <a:extLst>
              <a:ext uri="{FF2B5EF4-FFF2-40B4-BE49-F238E27FC236}">
                <a16:creationId xmlns:a16="http://schemas.microsoft.com/office/drawing/2014/main" id="{261AA5F1-076F-A9BD-584D-7A1CB51088E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4931561" y="4710629"/>
            <a:ext cx="5957067" cy="5957067"/>
          </a:xfrm>
          <a:prstGeom prst="rect">
            <a:avLst/>
          </a:prstGeom>
        </p:spPr>
      </p:pic>
      <p:pic>
        <p:nvPicPr>
          <p:cNvPr id="38" name="Kuva 37" descr="Kuva, joka sisältää kohteen musta, symboli, valkoinen, Grafiikka&#10;&#10;Tekoälyn generoima sisältö voi olla virheellistä.">
            <a:extLst>
              <a:ext uri="{FF2B5EF4-FFF2-40B4-BE49-F238E27FC236}">
                <a16:creationId xmlns:a16="http://schemas.microsoft.com/office/drawing/2014/main" id="{0DAEB2E0-08F7-C997-9B39-4E6D55AA1A8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4140655" y="130146"/>
            <a:ext cx="4027490" cy="1459411"/>
          </a:xfrm>
          <a:prstGeom prst="rect">
            <a:avLst/>
          </a:prstGeom>
        </p:spPr>
      </p:pic>
      <p:sp>
        <p:nvSpPr>
          <p:cNvPr id="39" name="TextBox 11">
            <a:extLst>
              <a:ext uri="{FF2B5EF4-FFF2-40B4-BE49-F238E27FC236}">
                <a16:creationId xmlns:a16="http://schemas.microsoft.com/office/drawing/2014/main" id="{EC750C30-3EAE-B776-DAD9-1A7E22F7D16B}"/>
              </a:ext>
            </a:extLst>
          </p:cNvPr>
          <p:cNvSpPr txBox="1"/>
          <p:nvPr/>
        </p:nvSpPr>
        <p:spPr>
          <a:xfrm>
            <a:off x="2544685" y="5310385"/>
            <a:ext cx="13182600" cy="1738938"/>
          </a:xfrm>
          <a:prstGeom prst="rect">
            <a:avLst/>
          </a:prstGeom>
        </p:spPr>
        <p:txBody>
          <a:bodyPr wrap="square" lIns="0" tIns="0" rIns="0" bIns="0" rtlCol="0" anchor="t">
            <a:spAutoFit/>
          </a:bodyPr>
          <a:lstStyle/>
          <a:p>
            <a:pPr algn="ctr">
              <a:lnSpc>
                <a:spcPct val="150000"/>
              </a:lnSpc>
            </a:pPr>
            <a:r>
              <a:rPr lang="fi-FI" sz="4000" b="1" dirty="0">
                <a:latin typeface="Quicksand" pitchFamily="2" charset="0"/>
              </a:rPr>
              <a:t>Pienviljelijöiden ruoka maailmalta – </a:t>
            </a:r>
          </a:p>
          <a:p>
            <a:pPr algn="ctr">
              <a:lnSpc>
                <a:spcPct val="150000"/>
              </a:lnSpc>
            </a:pPr>
            <a:r>
              <a:rPr lang="fi-FI" sz="4000" b="1" dirty="0">
                <a:latin typeface="Quicksand" pitchFamily="2" charset="0"/>
              </a:rPr>
              <a:t>tuttua suomalaistenkin lautasilla</a:t>
            </a:r>
            <a:endParaRPr lang="en-US" sz="4000" b="1" dirty="0">
              <a:latin typeface="Quicksand"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43E82-9431-159D-9431-8372244A5FC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929B32-408D-C4C8-D8D4-0E5CABB70839}"/>
              </a:ext>
            </a:extLst>
          </p:cNvPr>
          <p:cNvSpPr/>
          <p:nvPr/>
        </p:nvSpPr>
        <p:spPr>
          <a:xfrm>
            <a:off x="0" y="300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 b="-50"/>
            </a:stretch>
          </a:blipFill>
        </p:spPr>
        <p:txBody>
          <a:bodyPr/>
          <a:lstStyle/>
          <a:p>
            <a:endParaRPr lang="fi-FI"/>
          </a:p>
        </p:txBody>
      </p:sp>
      <p:sp>
        <p:nvSpPr>
          <p:cNvPr id="3" name="TextBox 3">
            <a:extLst>
              <a:ext uri="{FF2B5EF4-FFF2-40B4-BE49-F238E27FC236}">
                <a16:creationId xmlns:a16="http://schemas.microsoft.com/office/drawing/2014/main" id="{931A012F-A3DB-F3E6-2F7E-075DB686E5AF}"/>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D5B1F563-65FF-1D5F-E186-E489887396D4}"/>
              </a:ext>
            </a:extLst>
          </p:cNvPr>
          <p:cNvSpPr txBox="1"/>
          <p:nvPr/>
        </p:nvSpPr>
        <p:spPr>
          <a:xfrm>
            <a:off x="843381" y="266639"/>
            <a:ext cx="16601237" cy="2205732"/>
          </a:xfrm>
          <a:prstGeom prst="rect">
            <a:avLst/>
          </a:prstGeom>
        </p:spPr>
        <p:txBody>
          <a:bodyPr wrap="square" lIns="0" tIns="0" rIns="0" bIns="0" rtlCol="0" anchor="t">
            <a:spAutoFit/>
          </a:bodyPr>
          <a:lstStyle/>
          <a:p>
            <a:pPr marL="0" lvl="0" indent="0">
              <a:lnSpc>
                <a:spcPts val="8639"/>
              </a:lnSpc>
            </a:pPr>
            <a:r>
              <a:rPr lang="en-US" sz="7199" b="1" dirty="0" err="1">
                <a:solidFill>
                  <a:srgbClr val="359085"/>
                </a:solidFill>
                <a:latin typeface="Quicksand" pitchFamily="2" charset="0"/>
              </a:rPr>
              <a:t>Vastuullisten</a:t>
            </a:r>
            <a:r>
              <a:rPr lang="en-US" sz="7199" b="1" dirty="0">
                <a:solidFill>
                  <a:srgbClr val="359085"/>
                </a:solidFill>
                <a:latin typeface="Quicksand" pitchFamily="2" charset="0"/>
              </a:rPr>
              <a:t> </a:t>
            </a:r>
            <a:r>
              <a:rPr lang="en-US" sz="7199" b="1" dirty="0" err="1">
                <a:solidFill>
                  <a:srgbClr val="359085"/>
                </a:solidFill>
                <a:latin typeface="Quicksand" pitchFamily="2" charset="0"/>
              </a:rPr>
              <a:t>valintojen</a:t>
            </a:r>
            <a:r>
              <a:rPr lang="en-US" sz="7199" b="1" dirty="0">
                <a:solidFill>
                  <a:srgbClr val="359085"/>
                </a:solidFill>
                <a:latin typeface="Quicksand" pitchFamily="2" charset="0"/>
              </a:rPr>
              <a:t> </a:t>
            </a:r>
            <a:r>
              <a:rPr lang="en-US" sz="7199" b="1" dirty="0" err="1">
                <a:solidFill>
                  <a:srgbClr val="359085"/>
                </a:solidFill>
                <a:latin typeface="Quicksand" pitchFamily="2" charset="0"/>
              </a:rPr>
              <a:t>avulla</a:t>
            </a:r>
            <a:r>
              <a:rPr lang="en-US" sz="7199" b="1" dirty="0">
                <a:solidFill>
                  <a:srgbClr val="359085"/>
                </a:solidFill>
                <a:latin typeface="Quicksand" pitchFamily="2" charset="0"/>
              </a:rPr>
              <a:t> </a:t>
            </a:r>
            <a:r>
              <a:rPr lang="en-US" sz="7199" b="1" dirty="0" err="1">
                <a:solidFill>
                  <a:srgbClr val="359085"/>
                </a:solidFill>
                <a:latin typeface="Quicksand" pitchFamily="2" charset="0"/>
              </a:rPr>
              <a:t>vaikuttajaksi</a:t>
            </a:r>
            <a:r>
              <a:rPr lang="en-US" sz="7199" b="1" dirty="0">
                <a:solidFill>
                  <a:srgbClr val="359085"/>
                </a:solidFill>
                <a:latin typeface="Quicksand" pitchFamily="2" charset="0"/>
              </a:rPr>
              <a:t>!</a:t>
            </a:r>
          </a:p>
        </p:txBody>
      </p:sp>
      <p:sp>
        <p:nvSpPr>
          <p:cNvPr id="4" name="Tekstiruutu 3">
            <a:extLst>
              <a:ext uri="{FF2B5EF4-FFF2-40B4-BE49-F238E27FC236}">
                <a16:creationId xmlns:a16="http://schemas.microsoft.com/office/drawing/2014/main" id="{33257450-8F5D-B40A-8D26-5DD809D44601}"/>
              </a:ext>
            </a:extLst>
          </p:cNvPr>
          <p:cNvSpPr txBox="1"/>
          <p:nvPr/>
        </p:nvSpPr>
        <p:spPr>
          <a:xfrm>
            <a:off x="771916" y="2445644"/>
            <a:ext cx="10891419" cy="8463855"/>
          </a:xfrm>
          <a:prstGeom prst="rect">
            <a:avLst/>
          </a:prstGeom>
          <a:noFill/>
        </p:spPr>
        <p:txBody>
          <a:bodyPr wrap="square" rtlCol="0">
            <a:spAutoFit/>
          </a:bodyPr>
          <a:lstStyle/>
          <a:p>
            <a:pPr>
              <a:buNone/>
            </a:pPr>
            <a:r>
              <a:rPr lang="fi-FI" sz="2400" b="1" dirty="0">
                <a:latin typeface="Quicksand" pitchFamily="2" charset="0"/>
              </a:rPr>
              <a:t>Omilla valinnoilla on väliä! </a:t>
            </a:r>
          </a:p>
          <a:p>
            <a:pPr>
              <a:buNone/>
            </a:pPr>
            <a:r>
              <a:rPr lang="fi-FI" sz="2400" dirty="0"/>
              <a:t>Jos lähellä tuotettua ei ole saatavilla, valitse reilusti ja vastuullisesti tuotettuja tuotteita – näin tuet viljelijöitä ja ympäristöä.</a:t>
            </a:r>
          </a:p>
          <a:p>
            <a:pPr>
              <a:buNone/>
            </a:pPr>
            <a:endParaRPr lang="fi-FI" sz="2400" dirty="0"/>
          </a:p>
          <a:p>
            <a:pPr marL="342900" indent="-342900">
              <a:buFont typeface="Arial" panose="020B0604020202020204" pitchFamily="34" charset="0"/>
              <a:buChar char="•"/>
            </a:pPr>
            <a:r>
              <a:rPr lang="fi-FI" sz="2400" b="1" dirty="0"/>
              <a:t>Osta tuotteita, jotka takaavat tuottajalle paremman hinnan ja paremmat työolot </a:t>
            </a:r>
            <a:r>
              <a:rPr lang="fi-FI" sz="2400" dirty="0"/>
              <a:t>- tähän on eri keinoja: mm. mahdollisimman suorat yhteydet tuottajiin, selkeästi jäljitettävissä olevia tuotteita (esim. pienpaahtimot – kahvi). </a:t>
            </a:r>
          </a:p>
          <a:p>
            <a:pPr marL="342900" indent="-342900">
              <a:buFont typeface="Arial" panose="020B0604020202020204" pitchFamily="34" charset="0"/>
              <a:buChar char="•"/>
            </a:pPr>
            <a:r>
              <a:rPr lang="fi-FI" sz="2400" b="1" dirty="0"/>
              <a:t>Vältä ruokahävikkiä</a:t>
            </a:r>
            <a:r>
              <a:rPr lang="fi-FI" sz="2400" dirty="0"/>
              <a:t>: syö vain sen verran kuin tarvitset ja keksi uusia tapoja käyttää ylijäämät. </a:t>
            </a:r>
          </a:p>
          <a:p>
            <a:pPr marL="800100" lvl="1" indent="-342900">
              <a:buFont typeface="Arial" panose="020B0604020202020204" pitchFamily="34" charset="0"/>
              <a:buChar char="•"/>
            </a:pPr>
            <a:r>
              <a:rPr lang="fi-FI" sz="2200" dirty="0"/>
              <a:t>Suomessa kotitalouksien hävikki on noin 25 kiloa henkilöä kohden. Voit myös tehdä hävikistä </a:t>
            </a:r>
            <a:r>
              <a:rPr lang="fi-FI" sz="2200" dirty="0" err="1"/>
              <a:t>hyvikin</a:t>
            </a:r>
            <a:r>
              <a:rPr lang="fi-FI" sz="2200" dirty="0"/>
              <a:t>, keksimällä uusia reseptejä tai keinoja valmistaa hävikistä ruokaa.</a:t>
            </a:r>
          </a:p>
          <a:p>
            <a:pPr marL="342900" indent="-342900">
              <a:buFont typeface="Arial" panose="020B0604020202020204" pitchFamily="34" charset="0"/>
              <a:buChar char="•"/>
            </a:pPr>
            <a:r>
              <a:rPr lang="fi-FI" sz="2400" b="1" dirty="0"/>
              <a:t>Keskustele ruuantuotannosta </a:t>
            </a:r>
            <a:r>
              <a:rPr lang="fi-FI" sz="2400" dirty="0"/>
              <a:t>kotona, koulussa ja vapaa-ajalla.</a:t>
            </a:r>
          </a:p>
          <a:p>
            <a:pPr marL="800100" lvl="1" indent="-342900">
              <a:buFont typeface="Arial" panose="020B0604020202020204" pitchFamily="34" charset="0"/>
              <a:buChar char="•"/>
            </a:pPr>
            <a:r>
              <a:rPr lang="fi-FI" sz="2200" dirty="0"/>
              <a:t>Kun puhumme ruoasta ja sen tuotannosta, teemme pienviljelijöiden työn näkyväksi ja lisäämme ymmärrystä siitä, mistä ruoka tulee.</a:t>
            </a:r>
          </a:p>
          <a:p>
            <a:endParaRPr lang="fi-FI" sz="2400" dirty="0"/>
          </a:p>
          <a:p>
            <a:r>
              <a:rPr lang="fi-FI" sz="2400" b="1" dirty="0">
                <a:latin typeface="Quicksand" pitchFamily="2" charset="0"/>
              </a:rPr>
              <a:t>Kun tiedät, mistä ruokasi tulee ja miten se on tuotettu, voit myös valita vastuullisesti – tehden hyvää sekä ihmisille että maapallolle.</a:t>
            </a:r>
          </a:p>
          <a:p>
            <a:endParaRPr lang="fi-FI" sz="2400" b="1" dirty="0">
              <a:latin typeface="Quicksand" pitchFamily="2" charset="0"/>
            </a:endParaRPr>
          </a:p>
          <a:p>
            <a:endParaRPr lang="fi-FI" sz="2400" b="1" dirty="0">
              <a:latin typeface="Quicksand" pitchFamily="2" charset="0"/>
            </a:endParaRPr>
          </a:p>
          <a:p>
            <a:pPr algn="ctr"/>
            <a:r>
              <a:rPr lang="fi-FI" sz="2800" b="1" dirty="0">
                <a:solidFill>
                  <a:srgbClr val="2D5A53"/>
                </a:solidFill>
                <a:latin typeface="Quicksand" pitchFamily="2" charset="0"/>
              </a:rPr>
              <a:t>Tiedon voimin kohti herkullisia ja vastuullisia valintoja – nautitaan!</a:t>
            </a:r>
          </a:p>
          <a:p>
            <a:endParaRPr lang="fi-FI" sz="3200" dirty="0"/>
          </a:p>
          <a:p>
            <a:endParaRPr lang="fi-FI" sz="3200" dirty="0"/>
          </a:p>
        </p:txBody>
      </p:sp>
      <p:sp>
        <p:nvSpPr>
          <p:cNvPr id="6" name="Tekstiruutu 5">
            <a:extLst>
              <a:ext uri="{FF2B5EF4-FFF2-40B4-BE49-F238E27FC236}">
                <a16:creationId xmlns:a16="http://schemas.microsoft.com/office/drawing/2014/main" id="{62A4F830-AB48-72E6-627D-BFAD2696F1BE}"/>
              </a:ext>
            </a:extLst>
          </p:cNvPr>
          <p:cNvSpPr txBox="1"/>
          <p:nvPr/>
        </p:nvSpPr>
        <p:spPr>
          <a:xfrm>
            <a:off x="12105910" y="2247900"/>
            <a:ext cx="5715000" cy="3631763"/>
          </a:xfrm>
          <a:prstGeom prst="rect">
            <a:avLst/>
          </a:prstGeom>
          <a:noFill/>
        </p:spPr>
        <p:txBody>
          <a:bodyPr wrap="square" rtlCol="0">
            <a:spAutoFit/>
          </a:bodyPr>
          <a:lstStyle/>
          <a:p>
            <a:pPr algn="ctr"/>
            <a:r>
              <a:rPr lang="fi-FI" sz="3200" dirty="0">
                <a:latin typeface="Quicksand" pitchFamily="2" charset="0"/>
              </a:rPr>
              <a:t>Sosiaalisella medialla on myös vaikutus globaaleihin tuotantoketjuihin. </a:t>
            </a:r>
          </a:p>
          <a:p>
            <a:pPr algn="ctr"/>
            <a:r>
              <a:rPr lang="fi-FI" sz="2200" dirty="0">
                <a:latin typeface="Quicksand" pitchFamily="2" charset="0"/>
              </a:rPr>
              <a:t>Esimerkiksi keväällä 2025 </a:t>
            </a:r>
            <a:r>
              <a:rPr lang="fi-FI" sz="2200" dirty="0" err="1">
                <a:latin typeface="Quicksand" pitchFamily="2" charset="0"/>
              </a:rPr>
              <a:t>viraaliksi</a:t>
            </a:r>
            <a:r>
              <a:rPr lang="fi-FI" sz="2200" dirty="0">
                <a:latin typeface="Quicksand" pitchFamily="2" charset="0"/>
              </a:rPr>
              <a:t> </a:t>
            </a:r>
            <a:r>
              <a:rPr lang="fi-FI" sz="2200" dirty="0" err="1">
                <a:latin typeface="Quicksand" pitchFamily="2" charset="0"/>
              </a:rPr>
              <a:t>Tiktok</a:t>
            </a:r>
            <a:r>
              <a:rPr lang="fi-FI" sz="2200" dirty="0">
                <a:latin typeface="Quicksand" pitchFamily="2" charset="0"/>
              </a:rPr>
              <a:t>-hitiksi noussut Dubai-suklaa aiheutti maailmanlaajuisen pistaasipulan, joka nosti sen hintaa roimasti. </a:t>
            </a:r>
          </a:p>
          <a:p>
            <a:pPr algn="ctr"/>
            <a:r>
              <a:rPr lang="fi-FI" sz="1600" dirty="0">
                <a:latin typeface="Quicksand" pitchFamily="2" charset="0"/>
              </a:rPr>
              <a:t>(</a:t>
            </a:r>
            <a:r>
              <a:rPr lang="fi-FI" sz="1600" dirty="0">
                <a:latin typeface="Quicksand" pitchFamily="2" charset="0"/>
                <a:hlinkClick r:id="rId3"/>
              </a:rPr>
              <a:t>Lue HS:n artikkeli</a:t>
            </a:r>
            <a:r>
              <a:rPr lang="fi-FI" sz="1600" dirty="0">
                <a:latin typeface="Quicksand" pitchFamily="2" charset="0"/>
              </a:rPr>
              <a:t> 4/2025)</a:t>
            </a:r>
          </a:p>
          <a:p>
            <a:pPr algn="ctr"/>
            <a:endParaRPr lang="fi-FI" sz="2400" dirty="0">
              <a:latin typeface="Quicksand" pitchFamily="2" charset="0"/>
            </a:endParaRPr>
          </a:p>
        </p:txBody>
      </p:sp>
      <p:sp>
        <p:nvSpPr>
          <p:cNvPr id="11" name="TextBox 5">
            <a:extLst>
              <a:ext uri="{FF2B5EF4-FFF2-40B4-BE49-F238E27FC236}">
                <a16:creationId xmlns:a16="http://schemas.microsoft.com/office/drawing/2014/main" id="{A5800DB3-2C20-D599-17B2-E1AFFB264F05}"/>
              </a:ext>
            </a:extLst>
          </p:cNvPr>
          <p:cNvSpPr txBox="1"/>
          <p:nvPr/>
        </p:nvSpPr>
        <p:spPr>
          <a:xfrm>
            <a:off x="13563600" y="1333500"/>
            <a:ext cx="2971800" cy="1030282"/>
          </a:xfrm>
          <a:prstGeom prst="rect">
            <a:avLst/>
          </a:prstGeom>
        </p:spPr>
        <p:txBody>
          <a:bodyPr wrap="square" lIns="0" tIns="0" rIns="0" bIns="0" rtlCol="0" anchor="t">
            <a:spAutoFit/>
          </a:bodyPr>
          <a:lstStyle/>
          <a:p>
            <a:pPr marL="0" lvl="0" indent="0">
              <a:lnSpc>
                <a:spcPts val="8639"/>
              </a:lnSpc>
            </a:pPr>
            <a:r>
              <a:rPr lang="en-US" sz="4800" b="1" dirty="0" err="1">
                <a:solidFill>
                  <a:srgbClr val="2D5A53"/>
                </a:solidFill>
                <a:latin typeface="Quicksand" pitchFamily="2" charset="0"/>
              </a:rPr>
              <a:t>Tiesitkö</a:t>
            </a:r>
            <a:r>
              <a:rPr lang="en-US" sz="5400" b="1" dirty="0">
                <a:solidFill>
                  <a:srgbClr val="2D5A53"/>
                </a:solidFill>
                <a:latin typeface="Quicksand" pitchFamily="2" charset="0"/>
              </a:rPr>
              <a:t>?</a:t>
            </a:r>
            <a:endParaRPr lang="en-US" sz="7199" b="1" dirty="0">
              <a:solidFill>
                <a:srgbClr val="2D5A53"/>
              </a:solidFill>
              <a:latin typeface="Quicksand" pitchFamily="2" charset="0"/>
            </a:endParaRPr>
          </a:p>
        </p:txBody>
      </p:sp>
      <p:pic>
        <p:nvPicPr>
          <p:cNvPr id="13" name="Kuva 12" descr="Kuva, joka sisältää kohteen piha-, henkilö, taivas, vaate&#10;&#10;Tekoälyn generoima sisältö voi olla virheellistä.">
            <a:extLst>
              <a:ext uri="{FF2B5EF4-FFF2-40B4-BE49-F238E27FC236}">
                <a16:creationId xmlns:a16="http://schemas.microsoft.com/office/drawing/2014/main" id="{7D5409FB-2B8E-142F-D78B-C2818854E2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91687" y="5676900"/>
            <a:ext cx="6217713" cy="4145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kstiruutu 13">
            <a:extLst>
              <a:ext uri="{FF2B5EF4-FFF2-40B4-BE49-F238E27FC236}">
                <a16:creationId xmlns:a16="http://schemas.microsoft.com/office/drawing/2014/main" id="{1E98C681-EB9D-AE02-182B-46EF8A79423A}"/>
              </a:ext>
            </a:extLst>
          </p:cNvPr>
          <p:cNvSpPr txBox="1"/>
          <p:nvPr/>
        </p:nvSpPr>
        <p:spPr>
          <a:xfrm>
            <a:off x="11691688" y="9841270"/>
            <a:ext cx="6217712" cy="369332"/>
          </a:xfrm>
          <a:prstGeom prst="rect">
            <a:avLst/>
          </a:prstGeom>
          <a:noFill/>
        </p:spPr>
        <p:txBody>
          <a:bodyPr wrap="square" rtlCol="0">
            <a:spAutoFit/>
          </a:bodyPr>
          <a:lstStyle/>
          <a:p>
            <a:r>
              <a:rPr lang="fi-FI" i="1" dirty="0"/>
              <a:t>Nais-pienviljelijäryhmä Tansaniassa. Kuva: Jenny Öhman - FFD</a:t>
            </a:r>
          </a:p>
        </p:txBody>
      </p:sp>
      <p:pic>
        <p:nvPicPr>
          <p:cNvPr id="20" name="Kuva 19" descr="Banaaninkuori ääriviiva">
            <a:extLst>
              <a:ext uri="{FF2B5EF4-FFF2-40B4-BE49-F238E27FC236}">
                <a16:creationId xmlns:a16="http://schemas.microsoft.com/office/drawing/2014/main" id="{E4183E52-728C-DE6E-DA6F-5DA8137958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12575" y="171307"/>
            <a:ext cx="1295400" cy="1295400"/>
          </a:xfrm>
          <a:prstGeom prst="rect">
            <a:avLst/>
          </a:prstGeom>
        </p:spPr>
      </p:pic>
      <p:pic>
        <p:nvPicPr>
          <p:cNvPr id="16" name="Kuva 15" descr="Kahvipavut tasaisella täytöllä">
            <a:extLst>
              <a:ext uri="{FF2B5EF4-FFF2-40B4-BE49-F238E27FC236}">
                <a16:creationId xmlns:a16="http://schemas.microsoft.com/office/drawing/2014/main" id="{8D058FCC-8F82-0A47-E71B-8847CE2BE8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87983">
            <a:off x="9964554" y="1194322"/>
            <a:ext cx="2368195" cy="2368195"/>
          </a:xfrm>
          <a:prstGeom prst="rect">
            <a:avLst/>
          </a:prstGeom>
        </p:spPr>
      </p:pic>
      <p:pic>
        <p:nvPicPr>
          <p:cNvPr id="17" name="Kuva 16" descr="Avokado ääriviiva">
            <a:extLst>
              <a:ext uri="{FF2B5EF4-FFF2-40B4-BE49-F238E27FC236}">
                <a16:creationId xmlns:a16="http://schemas.microsoft.com/office/drawing/2014/main" id="{FF6856BB-0C80-DF94-18E7-C4E33D475D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173" y="8315327"/>
            <a:ext cx="1781173" cy="1781173"/>
          </a:xfrm>
          <a:prstGeom prst="rect">
            <a:avLst/>
          </a:prstGeom>
        </p:spPr>
      </p:pic>
    </p:spTree>
    <p:extLst>
      <p:ext uri="{BB962C8B-B14F-4D97-AF65-F5344CB8AC3E}">
        <p14:creationId xmlns:p14="http://schemas.microsoft.com/office/powerpoint/2010/main" val="2324609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BFECA-3951-709A-24ED-C906A5224E6E}"/>
            </a:ext>
          </a:extLst>
        </p:cNvPr>
        <p:cNvGrpSpPr/>
        <p:nvPr/>
      </p:nvGrpSpPr>
      <p:grpSpPr>
        <a:xfrm>
          <a:off x="0" y="0"/>
          <a:ext cx="0" cy="0"/>
          <a:chOff x="0" y="0"/>
          <a:chExt cx="0" cy="0"/>
        </a:xfrm>
      </p:grpSpPr>
      <p:sp>
        <p:nvSpPr>
          <p:cNvPr id="16" name="Freeform 2">
            <a:extLst>
              <a:ext uri="{FF2B5EF4-FFF2-40B4-BE49-F238E27FC236}">
                <a16:creationId xmlns:a16="http://schemas.microsoft.com/office/drawing/2014/main" id="{8642413B-9679-A6CD-A147-A3902D8B53F6}"/>
              </a:ext>
            </a:extLst>
          </p:cNvPr>
          <p:cNvSpPr/>
          <p:nvPr/>
        </p:nvSpPr>
        <p:spPr>
          <a:xfrm>
            <a:off x="-43278" y="0"/>
            <a:ext cx="18331277"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0" b="-120"/>
            </a:stretch>
          </a:blipFill>
        </p:spPr>
        <p:txBody>
          <a:bodyPr/>
          <a:lstStyle/>
          <a:p>
            <a:endParaRPr lang="fi-FI"/>
          </a:p>
        </p:txBody>
      </p:sp>
      <p:sp>
        <p:nvSpPr>
          <p:cNvPr id="3" name="TextBox 3">
            <a:extLst>
              <a:ext uri="{FF2B5EF4-FFF2-40B4-BE49-F238E27FC236}">
                <a16:creationId xmlns:a16="http://schemas.microsoft.com/office/drawing/2014/main" id="{4FB8802B-908E-193B-A94E-7F8B37B62C0B}"/>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4CD4A768-BE0F-9F93-B05D-EF667C9ED373}"/>
              </a:ext>
            </a:extLst>
          </p:cNvPr>
          <p:cNvSpPr txBox="1"/>
          <p:nvPr/>
        </p:nvSpPr>
        <p:spPr>
          <a:xfrm>
            <a:off x="612621" y="38100"/>
            <a:ext cx="16601237" cy="1102866"/>
          </a:xfrm>
          <a:prstGeom prst="rect">
            <a:avLst/>
          </a:prstGeom>
        </p:spPr>
        <p:txBody>
          <a:bodyPr wrap="square" lIns="0" tIns="0" rIns="0" bIns="0" rtlCol="0" anchor="t">
            <a:spAutoFit/>
          </a:bodyPr>
          <a:lstStyle/>
          <a:p>
            <a:pPr marL="0" lvl="0" indent="0">
              <a:lnSpc>
                <a:spcPts val="8639"/>
              </a:lnSpc>
            </a:pPr>
            <a:r>
              <a:rPr lang="en-US" sz="7199" b="1" dirty="0" err="1">
                <a:solidFill>
                  <a:srgbClr val="359085"/>
                </a:solidFill>
                <a:latin typeface="Quicksand" pitchFamily="2" charset="0"/>
              </a:rPr>
              <a:t>Kysymyksiä</a:t>
            </a:r>
            <a:r>
              <a:rPr lang="en-US" sz="7199" b="1" dirty="0">
                <a:solidFill>
                  <a:srgbClr val="359085"/>
                </a:solidFill>
                <a:latin typeface="Quicksand" pitchFamily="2" charset="0"/>
              </a:rPr>
              <a:t> &amp; </a:t>
            </a:r>
            <a:r>
              <a:rPr lang="en-US" sz="7199" b="1" dirty="0" err="1">
                <a:solidFill>
                  <a:srgbClr val="359085"/>
                </a:solidFill>
                <a:latin typeface="Quicksand" pitchFamily="2" charset="0"/>
              </a:rPr>
              <a:t>tehtäviä</a:t>
            </a:r>
            <a:endParaRPr lang="en-US" sz="7199" b="1" dirty="0">
              <a:solidFill>
                <a:srgbClr val="359085"/>
              </a:solidFill>
              <a:latin typeface="Quicksand" pitchFamily="2" charset="0"/>
            </a:endParaRPr>
          </a:p>
        </p:txBody>
      </p:sp>
      <p:sp>
        <p:nvSpPr>
          <p:cNvPr id="4" name="Tekstiruutu 3">
            <a:extLst>
              <a:ext uri="{FF2B5EF4-FFF2-40B4-BE49-F238E27FC236}">
                <a16:creationId xmlns:a16="http://schemas.microsoft.com/office/drawing/2014/main" id="{8FFE9756-3FC9-84E0-E790-B168B8FFDD07}"/>
              </a:ext>
            </a:extLst>
          </p:cNvPr>
          <p:cNvSpPr txBox="1"/>
          <p:nvPr/>
        </p:nvSpPr>
        <p:spPr>
          <a:xfrm>
            <a:off x="531238" y="1181100"/>
            <a:ext cx="16764001" cy="6309420"/>
          </a:xfrm>
          <a:prstGeom prst="rect">
            <a:avLst/>
          </a:prstGeom>
          <a:noFill/>
        </p:spPr>
        <p:txBody>
          <a:bodyPr wrap="square" rtlCol="0">
            <a:spAutoFit/>
          </a:bodyPr>
          <a:lstStyle/>
          <a:p>
            <a:pPr marL="457200" indent="-457200">
              <a:buFont typeface="+mj-lt"/>
              <a:buAutoNum type="arabicPeriod"/>
            </a:pPr>
            <a:r>
              <a:rPr lang="fi-FI" sz="2400" b="1" dirty="0"/>
              <a:t>Sinne missä pippuri kasvaa</a:t>
            </a:r>
            <a:r>
              <a:rPr lang="fi-FI" sz="2400" dirty="0"/>
              <a:t>… mutta missä se oikeasti kasvaa? Selvitä, missä esimerkiksi mustapippuri kasvaa – ja missä sitä viljellään eniten. Montako eri pippuria tunnet? Tutki, tulevatko samasta vai eri kasveista. </a:t>
            </a:r>
          </a:p>
          <a:p>
            <a:pPr marL="457200" indent="-457200">
              <a:buFont typeface="+mj-lt"/>
              <a:buAutoNum type="arabicPeriod"/>
            </a:pPr>
            <a:r>
              <a:rPr lang="fi-FI" sz="2400" b="1" dirty="0"/>
              <a:t>Mihin ruokatrendeihin olet törmännyt somessa? </a:t>
            </a:r>
            <a:r>
              <a:rPr lang="fi-FI" sz="2400" dirty="0"/>
              <a:t>Esimerkiksi </a:t>
            </a:r>
            <a:r>
              <a:rPr lang="fi-FI" sz="2400" dirty="0" err="1"/>
              <a:t>TikTokin</a:t>
            </a:r>
            <a:r>
              <a:rPr lang="fi-FI" sz="2400" dirty="0"/>
              <a:t> Dubai-suklaa nousi hetkessä suosituksi – miksi? Millaisia vaikutuksia tällaisilla trendeillä voi olla siihen, mitä ihmiset haluavat ostaa ja syödä? Voiko some vaikuttaa myös siihen, mistä päin maailmaa ruokaa ostetaan – ja miten se vaikuttaa viljelijöihin?</a:t>
            </a:r>
          </a:p>
          <a:p>
            <a:pPr marL="457200" indent="-457200">
              <a:buFont typeface="+mj-lt"/>
              <a:buAutoNum type="arabicPeriod"/>
            </a:pPr>
            <a:r>
              <a:rPr lang="fi-FI" sz="2400" b="1" dirty="0"/>
              <a:t>Mitä haasteita ilmastonmuutos aiheuttaa pienviljelijöille? </a:t>
            </a:r>
            <a:r>
              <a:rPr lang="fi-FI" sz="2400" dirty="0">
                <a:hlinkClick r:id="rId3"/>
              </a:rPr>
              <a:t>Katso video Nepalista </a:t>
            </a:r>
            <a:r>
              <a:rPr lang="fi-FI" sz="2400" dirty="0"/>
              <a:t>(2:51) ja pohdi miten tämä voi vaikuttaa globaalisti (esim. markkinavaihteluita) ja miten se voi näkyä myös suomalaisten arjessa (esim. kahvin ja suklaan hinnannousu?)</a:t>
            </a:r>
          </a:p>
          <a:p>
            <a:pPr marL="457200" indent="-457200">
              <a:buFont typeface="+mj-lt"/>
              <a:buAutoNum type="arabicPeriod"/>
            </a:pPr>
            <a:r>
              <a:rPr lang="fi-FI" sz="2400" b="1" dirty="0"/>
              <a:t>Tutki kaappeja, hyllyjä ja jääkaappiasi kotona</a:t>
            </a:r>
            <a:r>
              <a:rPr lang="fi-FI" sz="2400" dirty="0"/>
              <a:t> – mitä tuotteita löydät ja mistä ne tulee? Miten voit arvioida tuotteen vastuullisuuden? Mitä tietoa löydät tuotteen alkuperämaasta ja tuottajasta?</a:t>
            </a:r>
          </a:p>
          <a:p>
            <a:pPr marL="457200" indent="-457200">
              <a:buFont typeface="+mj-lt"/>
              <a:buAutoNum type="arabicPeriod"/>
            </a:pPr>
            <a:r>
              <a:rPr lang="fi-FI" sz="2400" b="1" dirty="0"/>
              <a:t>Miten paljon vettä tarvittiinkaan 1 kahvikupillisen kahvin tuotantoon? </a:t>
            </a:r>
            <a:r>
              <a:rPr lang="fi-FI" sz="2400" dirty="0"/>
              <a:t>Millä tavalla voimme Suomessa vaikuttaa kahvi-pienviljelijöiden elämään? Mieti eri vaihtoehtoja…</a:t>
            </a:r>
          </a:p>
          <a:p>
            <a:pPr marL="457200" indent="-457200">
              <a:buFont typeface="+mj-lt"/>
              <a:buAutoNum type="arabicPeriod"/>
            </a:pPr>
            <a:r>
              <a:rPr lang="fi-FI" sz="2400" b="1" dirty="0">
                <a:hlinkClick r:id="rId4"/>
              </a:rPr>
              <a:t>Katso video pienviljelijän elämästä Tansaniassa </a:t>
            </a:r>
            <a:r>
              <a:rPr lang="fi-FI" sz="2400" dirty="0"/>
              <a:t>(3:03) – mitä yhtäläisyyksiä ja eroavaisuuksia keksit suomalaisten ja tansanialaisten välillä?</a:t>
            </a:r>
          </a:p>
          <a:p>
            <a:pPr marL="457200" indent="-457200">
              <a:buFont typeface="+mj-lt"/>
              <a:buAutoNum type="arabicPeriod"/>
            </a:pPr>
            <a:r>
              <a:rPr lang="fi-FI" sz="2400" b="1" dirty="0"/>
              <a:t>Banaani vai keittobanaani? </a:t>
            </a:r>
            <a:r>
              <a:rPr lang="fi-FI" sz="2400" dirty="0"/>
              <a:t>Ota selvää eroista! Entä missä keittobanaania syödään päivittäin? Oletko itse kokeillut?</a:t>
            </a:r>
          </a:p>
          <a:p>
            <a:pPr>
              <a:lnSpc>
                <a:spcPct val="150000"/>
              </a:lnSpc>
            </a:pPr>
            <a:endParaRPr lang="fi-FI" sz="2400" dirty="0"/>
          </a:p>
          <a:p>
            <a:endParaRPr lang="fi-FI" sz="3200" dirty="0"/>
          </a:p>
        </p:txBody>
      </p:sp>
      <p:pic>
        <p:nvPicPr>
          <p:cNvPr id="11" name="Kuva 10" descr="Kuva, joka sisältää kohteen piha-, puu, banaani, Maakasvi&#10;&#10;Tekoälyn generoima sisältö voi olla virheellistä.">
            <a:extLst>
              <a:ext uri="{FF2B5EF4-FFF2-40B4-BE49-F238E27FC236}">
                <a16:creationId xmlns:a16="http://schemas.microsoft.com/office/drawing/2014/main" id="{BDEFFF61-9231-1E8D-7CF6-34E38F11BF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153" y="6959185"/>
            <a:ext cx="3949141" cy="2961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Kuva 12" descr="Kuva, joka sisältää kohteen piha-, puu, kasvi, maa&#10;&#10;Tekoälyn generoima sisältö voi olla virheellistä.">
            <a:extLst>
              <a:ext uri="{FF2B5EF4-FFF2-40B4-BE49-F238E27FC236}">
                <a16:creationId xmlns:a16="http://schemas.microsoft.com/office/drawing/2014/main" id="{8A844ACD-34B8-B6F6-5551-1CD0D84990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623313" y="7330168"/>
            <a:ext cx="2967871" cy="2225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kstiruutu 13">
            <a:extLst>
              <a:ext uri="{FF2B5EF4-FFF2-40B4-BE49-F238E27FC236}">
                <a16:creationId xmlns:a16="http://schemas.microsoft.com/office/drawing/2014/main" id="{BF7385DE-F423-608E-B80E-39A096BB9983}"/>
              </a:ext>
            </a:extLst>
          </p:cNvPr>
          <p:cNvSpPr txBox="1"/>
          <p:nvPr/>
        </p:nvSpPr>
        <p:spPr>
          <a:xfrm>
            <a:off x="1" y="9937274"/>
            <a:ext cx="17983200" cy="369332"/>
          </a:xfrm>
          <a:prstGeom prst="rect">
            <a:avLst/>
          </a:prstGeom>
          <a:noFill/>
        </p:spPr>
        <p:txBody>
          <a:bodyPr wrap="square" rtlCol="0">
            <a:spAutoFit/>
          </a:bodyPr>
          <a:lstStyle/>
          <a:p>
            <a:r>
              <a:rPr lang="fi-FI" i="1" dirty="0"/>
              <a:t>Banaani vai keittobanaani? Kuvassa molempia. Maapähkinää - myynnissä ja pellolla. Puhvelinmaidon myynti tuo </a:t>
            </a:r>
            <a:r>
              <a:rPr lang="fi-FI" i="1" dirty="0" err="1"/>
              <a:t>Sharmilalle</a:t>
            </a:r>
            <a:r>
              <a:rPr lang="fi-FI" i="1" dirty="0"/>
              <a:t> lisätuloja. Papuja ja kanoja – tärkeitä tulonlähteitä pienviljelijöille. </a:t>
            </a:r>
          </a:p>
        </p:txBody>
      </p:sp>
      <p:pic>
        <p:nvPicPr>
          <p:cNvPr id="17" name="Kuva 16" descr="Kuva, joka sisältää kohteen kanalintu, lintu, kana, siipikarja&#10;&#10;Tekoälyn generoima sisältö voi olla virheellistä.">
            <a:extLst>
              <a:ext uri="{FF2B5EF4-FFF2-40B4-BE49-F238E27FC236}">
                <a16:creationId xmlns:a16="http://schemas.microsoft.com/office/drawing/2014/main" id="{035D4B42-4746-07B3-5D95-B9EE37CD9D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04619" y="6937681"/>
            <a:ext cx="1978581" cy="2967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Kuva 21" descr="Kuva, joka sisältää kohteen maa, piha-, ruoka&#10;&#10;Tekoälyn generoima sisältö voi olla virheellistä.">
            <a:extLst>
              <a:ext uri="{FF2B5EF4-FFF2-40B4-BE49-F238E27FC236}">
                <a16:creationId xmlns:a16="http://schemas.microsoft.com/office/drawing/2014/main" id="{A06B175E-9C34-15E1-5E3D-AD62D7460E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124816" y="7346765"/>
            <a:ext cx="2967872" cy="2225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Kuva 22" descr="Kuva, joka sisältää kohteen lehmä, karja, eläinkarja, maatila&#10;&#10;Tekoälyn generoima sisältö voi olla virheellistä.">
            <a:extLst>
              <a:ext uri="{FF2B5EF4-FFF2-40B4-BE49-F238E27FC236}">
                <a16:creationId xmlns:a16="http://schemas.microsoft.com/office/drawing/2014/main" id="{CB43024A-C839-CD11-734B-D31F2077B907}"/>
              </a:ext>
            </a:extLst>
          </p:cNvPr>
          <p:cNvPicPr>
            <a:picLocks noChangeAspect="1"/>
          </p:cNvPicPr>
          <p:nvPr/>
        </p:nvPicPr>
        <p:blipFill>
          <a:blip r:embed="rId9" cstate="print">
            <a:extLst>
              <a:ext uri="{28A0092B-C50C-407E-A947-70E740481C1C}">
                <a14:useLocalDpi xmlns:a14="http://schemas.microsoft.com/office/drawing/2010/main" val="0"/>
              </a:ext>
            </a:extLst>
          </a:blip>
          <a:srcRect r="7473"/>
          <a:stretch/>
        </p:blipFill>
        <p:spPr>
          <a:xfrm>
            <a:off x="9500663" y="6959185"/>
            <a:ext cx="3681937" cy="2984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Kuva 25" descr="Kuva, joka sisältää kohteen Pähkinät ja siemenet, pähkinä, siemen, ruoka&#10;&#10;Tekoälyn generoima sisältö voi olla virheellistä.">
            <a:extLst>
              <a:ext uri="{FF2B5EF4-FFF2-40B4-BE49-F238E27FC236}">
                <a16:creationId xmlns:a16="http://schemas.microsoft.com/office/drawing/2014/main" id="{DC6B3FA1-E613-2113-3C0E-80EB13FAD2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3116417" y="7308665"/>
            <a:ext cx="2967870" cy="2225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Tekstiruutu 26">
            <a:extLst>
              <a:ext uri="{FF2B5EF4-FFF2-40B4-BE49-F238E27FC236}">
                <a16:creationId xmlns:a16="http://schemas.microsoft.com/office/drawing/2014/main" id="{0EEA8068-C0A9-079E-F6A1-3252F7EF61B2}"/>
              </a:ext>
            </a:extLst>
          </p:cNvPr>
          <p:cNvSpPr txBox="1"/>
          <p:nvPr/>
        </p:nvSpPr>
        <p:spPr>
          <a:xfrm rot="16200000">
            <a:off x="16687800" y="8083034"/>
            <a:ext cx="2895600" cy="369332"/>
          </a:xfrm>
          <a:prstGeom prst="rect">
            <a:avLst/>
          </a:prstGeom>
          <a:noFill/>
        </p:spPr>
        <p:txBody>
          <a:bodyPr wrap="square" rtlCol="0">
            <a:spAutoFit/>
          </a:bodyPr>
          <a:lstStyle/>
          <a:p>
            <a:r>
              <a:rPr lang="fi-FI" i="1" dirty="0"/>
              <a:t>Kuvat: Jenny Öhman - FFD</a:t>
            </a:r>
            <a:endParaRPr lang="fi-FI" dirty="0"/>
          </a:p>
        </p:txBody>
      </p:sp>
      <p:pic>
        <p:nvPicPr>
          <p:cNvPr id="28" name="Kuva 27" descr="Mutterit tasaisella täytöllä">
            <a:extLst>
              <a:ext uri="{FF2B5EF4-FFF2-40B4-BE49-F238E27FC236}">
                <a16:creationId xmlns:a16="http://schemas.microsoft.com/office/drawing/2014/main" id="{BD6BF4EB-0512-26CB-28E2-3641F69E04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084687">
            <a:off x="15579226" y="3355601"/>
            <a:ext cx="3684314" cy="3684314"/>
          </a:xfrm>
          <a:prstGeom prst="rect">
            <a:avLst/>
          </a:prstGeom>
        </p:spPr>
      </p:pic>
      <p:pic>
        <p:nvPicPr>
          <p:cNvPr id="29" name="Kuva 28" descr="Banaani tasaisella täytöllä">
            <a:extLst>
              <a:ext uri="{FF2B5EF4-FFF2-40B4-BE49-F238E27FC236}">
                <a16:creationId xmlns:a16="http://schemas.microsoft.com/office/drawing/2014/main" id="{DA325FF3-378F-FC93-714E-95010DEEA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847684">
            <a:off x="16604187" y="105346"/>
            <a:ext cx="1414370" cy="1414370"/>
          </a:xfrm>
          <a:prstGeom prst="rect">
            <a:avLst/>
          </a:prstGeom>
        </p:spPr>
      </p:pic>
    </p:spTree>
    <p:extLst>
      <p:ext uri="{BB962C8B-B14F-4D97-AF65-F5344CB8AC3E}">
        <p14:creationId xmlns:p14="http://schemas.microsoft.com/office/powerpoint/2010/main" val="4012265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3A1A2-D809-E870-F416-3D96E798EA9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B32FC8-CEE1-ABE1-CB1A-8FFD89EC016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0" b="-120"/>
            </a:stretch>
          </a:blipFill>
        </p:spPr>
        <p:txBody>
          <a:bodyPr/>
          <a:lstStyle/>
          <a:p>
            <a:endParaRPr lang="fi-FI" dirty="0"/>
          </a:p>
        </p:txBody>
      </p:sp>
      <p:sp>
        <p:nvSpPr>
          <p:cNvPr id="5" name="TextBox 11">
            <a:extLst>
              <a:ext uri="{FF2B5EF4-FFF2-40B4-BE49-F238E27FC236}">
                <a16:creationId xmlns:a16="http://schemas.microsoft.com/office/drawing/2014/main" id="{687A2075-A9CD-62F4-5ABE-FD806FF8319F}"/>
              </a:ext>
            </a:extLst>
          </p:cNvPr>
          <p:cNvSpPr txBox="1"/>
          <p:nvPr/>
        </p:nvSpPr>
        <p:spPr>
          <a:xfrm>
            <a:off x="2971800" y="3066686"/>
            <a:ext cx="13182600" cy="1286891"/>
          </a:xfrm>
          <a:prstGeom prst="rect">
            <a:avLst/>
          </a:prstGeom>
        </p:spPr>
        <p:txBody>
          <a:bodyPr wrap="square" lIns="0" tIns="0" rIns="0" bIns="0" rtlCol="0" anchor="t">
            <a:spAutoFit/>
          </a:bodyPr>
          <a:lstStyle/>
          <a:p>
            <a:pPr>
              <a:lnSpc>
                <a:spcPts val="9680"/>
              </a:lnSpc>
            </a:pPr>
            <a:r>
              <a:rPr lang="en-US" sz="11500" b="1" dirty="0" err="1">
                <a:solidFill>
                  <a:srgbClr val="359085"/>
                </a:solidFill>
                <a:latin typeface="Quicksand" pitchFamily="2" charset="0"/>
              </a:rPr>
              <a:t>Maailman</a:t>
            </a:r>
            <a:r>
              <a:rPr lang="en-US" sz="11500" b="1" dirty="0">
                <a:solidFill>
                  <a:srgbClr val="359085"/>
                </a:solidFill>
                <a:latin typeface="Quicksand" pitchFamily="2" charset="0"/>
              </a:rPr>
              <a:t> </a:t>
            </a:r>
            <a:r>
              <a:rPr lang="en-US" sz="11500" b="1" dirty="0" err="1">
                <a:solidFill>
                  <a:srgbClr val="359085"/>
                </a:solidFill>
                <a:latin typeface="Quicksand" pitchFamily="2" charset="0"/>
              </a:rPr>
              <a:t>makuja</a:t>
            </a:r>
            <a:endParaRPr lang="en-US" sz="11500" b="1" dirty="0">
              <a:solidFill>
                <a:srgbClr val="359085"/>
              </a:solidFill>
              <a:latin typeface="Quicksand" pitchFamily="2" charset="0"/>
            </a:endParaRPr>
          </a:p>
        </p:txBody>
      </p:sp>
      <p:pic>
        <p:nvPicPr>
          <p:cNvPr id="10" name="Kuva 9" descr="Avokado ääriviiva">
            <a:extLst>
              <a:ext uri="{FF2B5EF4-FFF2-40B4-BE49-F238E27FC236}">
                <a16:creationId xmlns:a16="http://schemas.microsoft.com/office/drawing/2014/main" id="{6961651E-79EB-4547-D302-77C34F1C9D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9621" y="1257299"/>
            <a:ext cx="1859119" cy="1859119"/>
          </a:xfrm>
          <a:prstGeom prst="rect">
            <a:avLst/>
          </a:prstGeom>
        </p:spPr>
      </p:pic>
      <p:pic>
        <p:nvPicPr>
          <p:cNvPr id="12" name="Kuva 11" descr="Banaani tasaisella täytöllä">
            <a:extLst>
              <a:ext uri="{FF2B5EF4-FFF2-40B4-BE49-F238E27FC236}">
                <a16:creationId xmlns:a16="http://schemas.microsoft.com/office/drawing/2014/main" id="{2E78489F-141A-60AC-7924-033E5CF979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47684">
            <a:off x="6601960" y="8648876"/>
            <a:ext cx="1414370" cy="1414370"/>
          </a:xfrm>
          <a:prstGeom prst="rect">
            <a:avLst/>
          </a:prstGeom>
        </p:spPr>
      </p:pic>
      <p:pic>
        <p:nvPicPr>
          <p:cNvPr id="14" name="Kuva 13" descr="Suola ja pippuri tasaisella täytöllä">
            <a:extLst>
              <a:ext uri="{FF2B5EF4-FFF2-40B4-BE49-F238E27FC236}">
                <a16:creationId xmlns:a16="http://schemas.microsoft.com/office/drawing/2014/main" id="{DAFC62EA-0AFE-522F-7BF0-96063730A6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987693">
            <a:off x="13690337" y="7886879"/>
            <a:ext cx="1570932" cy="1570932"/>
          </a:xfrm>
          <a:prstGeom prst="rect">
            <a:avLst/>
          </a:prstGeom>
        </p:spPr>
      </p:pic>
      <p:pic>
        <p:nvPicPr>
          <p:cNvPr id="16" name="Kuva 15" descr="Kiinalainen teekannu ja kuppi tasaisella täytöllä">
            <a:extLst>
              <a:ext uri="{FF2B5EF4-FFF2-40B4-BE49-F238E27FC236}">
                <a16:creationId xmlns:a16="http://schemas.microsoft.com/office/drawing/2014/main" id="{841B43E4-D7D3-0A17-05DF-A4C6E6F221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06606" y="-130318"/>
            <a:ext cx="3349659" cy="3349659"/>
          </a:xfrm>
          <a:prstGeom prst="rect">
            <a:avLst/>
          </a:prstGeom>
        </p:spPr>
      </p:pic>
      <p:pic>
        <p:nvPicPr>
          <p:cNvPr id="18" name="Kuva 17" descr="Chilipippuri tasaisella täytöllä">
            <a:extLst>
              <a:ext uri="{FF2B5EF4-FFF2-40B4-BE49-F238E27FC236}">
                <a16:creationId xmlns:a16="http://schemas.microsoft.com/office/drawing/2014/main" id="{5707AD82-5DA7-D2A4-ACC3-0DABD8493C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7211">
            <a:off x="13183214" y="1740512"/>
            <a:ext cx="1806611" cy="1806611"/>
          </a:xfrm>
          <a:prstGeom prst="rect">
            <a:avLst/>
          </a:prstGeom>
        </p:spPr>
      </p:pic>
      <p:pic>
        <p:nvPicPr>
          <p:cNvPr id="22" name="Kuva 21" descr="Kahvipavut tasaisella täytöllä">
            <a:extLst>
              <a:ext uri="{FF2B5EF4-FFF2-40B4-BE49-F238E27FC236}">
                <a16:creationId xmlns:a16="http://schemas.microsoft.com/office/drawing/2014/main" id="{BF9EB83F-4B71-8A13-DE3D-343C36B86C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3400" y="-419100"/>
            <a:ext cx="3173463" cy="3173463"/>
          </a:xfrm>
          <a:prstGeom prst="rect">
            <a:avLst/>
          </a:prstGeom>
        </p:spPr>
      </p:pic>
      <p:pic>
        <p:nvPicPr>
          <p:cNvPr id="24" name="Kuva 23" descr="Suklaa tasaisella täytöllä">
            <a:extLst>
              <a:ext uri="{FF2B5EF4-FFF2-40B4-BE49-F238E27FC236}">
                <a16:creationId xmlns:a16="http://schemas.microsoft.com/office/drawing/2014/main" id="{78CDE155-B461-AA89-B8B2-DADDD5001EB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651781">
            <a:off x="15956724" y="2420250"/>
            <a:ext cx="1943900" cy="1943900"/>
          </a:xfrm>
          <a:prstGeom prst="rect">
            <a:avLst/>
          </a:prstGeom>
        </p:spPr>
      </p:pic>
      <p:pic>
        <p:nvPicPr>
          <p:cNvPr id="26" name="Kuva 25" descr="Karkki tasaisella täytöllä">
            <a:extLst>
              <a:ext uri="{FF2B5EF4-FFF2-40B4-BE49-F238E27FC236}">
                <a16:creationId xmlns:a16="http://schemas.microsoft.com/office/drawing/2014/main" id="{EC3A281C-18B7-A9E1-4FC9-F771D78157F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4353658">
            <a:off x="747174" y="6014540"/>
            <a:ext cx="1484851" cy="1484851"/>
          </a:xfrm>
          <a:prstGeom prst="rect">
            <a:avLst/>
          </a:prstGeom>
        </p:spPr>
      </p:pic>
      <p:pic>
        <p:nvPicPr>
          <p:cNvPr id="28" name="Kuva 27" descr="Hunajapurkki tasaisella täytöllä">
            <a:extLst>
              <a:ext uri="{FF2B5EF4-FFF2-40B4-BE49-F238E27FC236}">
                <a16:creationId xmlns:a16="http://schemas.microsoft.com/office/drawing/2014/main" id="{D283F3A7-5FF1-1D7F-35FF-9CB439413CD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25995" y="3219341"/>
            <a:ext cx="1558643" cy="1558643"/>
          </a:xfrm>
          <a:prstGeom prst="rect">
            <a:avLst/>
          </a:prstGeom>
        </p:spPr>
      </p:pic>
      <p:pic>
        <p:nvPicPr>
          <p:cNvPr id="30" name="Kuva 29" descr="Appelsiini tasaisella täytöllä">
            <a:extLst>
              <a:ext uri="{FF2B5EF4-FFF2-40B4-BE49-F238E27FC236}">
                <a16:creationId xmlns:a16="http://schemas.microsoft.com/office/drawing/2014/main" id="{49E462C9-2602-8271-AAEE-09DF9F2FFAC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3076" y="7329716"/>
            <a:ext cx="5957068" cy="5957068"/>
          </a:xfrm>
          <a:prstGeom prst="rect">
            <a:avLst/>
          </a:prstGeom>
        </p:spPr>
      </p:pic>
      <p:pic>
        <p:nvPicPr>
          <p:cNvPr id="32" name="Kuva 31" descr="Maissi tasaisella täytöllä">
            <a:extLst>
              <a:ext uri="{FF2B5EF4-FFF2-40B4-BE49-F238E27FC236}">
                <a16:creationId xmlns:a16="http://schemas.microsoft.com/office/drawing/2014/main" id="{2ED4ED1D-F816-9214-D7D9-A6CC64E42B6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4931561" y="4710629"/>
            <a:ext cx="5957067" cy="5957067"/>
          </a:xfrm>
          <a:prstGeom prst="rect">
            <a:avLst/>
          </a:prstGeom>
        </p:spPr>
      </p:pic>
      <p:pic>
        <p:nvPicPr>
          <p:cNvPr id="38" name="Kuva 37" descr="Kuva, joka sisältää kohteen musta, symboli, valkoinen, Grafiikka&#10;&#10;Tekoälyn generoima sisältö voi olla virheellistä.">
            <a:extLst>
              <a:ext uri="{FF2B5EF4-FFF2-40B4-BE49-F238E27FC236}">
                <a16:creationId xmlns:a16="http://schemas.microsoft.com/office/drawing/2014/main" id="{FCE23E7E-B320-D551-A85F-913A564A19E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4140655" y="130146"/>
            <a:ext cx="4027490" cy="1459411"/>
          </a:xfrm>
          <a:prstGeom prst="rect">
            <a:avLst/>
          </a:prstGeom>
        </p:spPr>
      </p:pic>
      <p:pic>
        <p:nvPicPr>
          <p:cNvPr id="3" name="Kuva 2" descr="Kuva, joka sisältää kohteen teksti, Fontti, kuvakaappaus, logo&#10;&#10;Tekoälyn generoima sisältö voi olla virheellistä.">
            <a:extLst>
              <a:ext uri="{FF2B5EF4-FFF2-40B4-BE49-F238E27FC236}">
                <a16:creationId xmlns:a16="http://schemas.microsoft.com/office/drawing/2014/main" id="{225014D9-BCB6-C8E3-5933-C62BEE85CF8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9621" y="6563656"/>
            <a:ext cx="11478085" cy="1475444"/>
          </a:xfrm>
          <a:prstGeom prst="rect">
            <a:avLst/>
          </a:prstGeom>
        </p:spPr>
      </p:pic>
      <p:pic>
        <p:nvPicPr>
          <p:cNvPr id="6" name="Kuva 5">
            <a:extLst>
              <a:ext uri="{FF2B5EF4-FFF2-40B4-BE49-F238E27FC236}">
                <a16:creationId xmlns:a16="http://schemas.microsoft.com/office/drawing/2014/main" id="{8897669C-FD20-8381-C870-87DD6304AED4}"/>
              </a:ext>
            </a:extLst>
          </p:cNvPr>
          <p:cNvPicPr>
            <a:picLocks noChangeAspect="1"/>
          </p:cNvPicPr>
          <p:nvPr/>
        </p:nvPicPr>
        <p:blipFill>
          <a:blip r:embed="rId27"/>
          <a:stretch>
            <a:fillRect/>
          </a:stretch>
        </p:blipFill>
        <p:spPr>
          <a:xfrm>
            <a:off x="3989156" y="8334375"/>
            <a:ext cx="9925050" cy="1152525"/>
          </a:xfrm>
          <a:prstGeom prst="rect">
            <a:avLst/>
          </a:prstGeom>
        </p:spPr>
      </p:pic>
      <p:sp>
        <p:nvSpPr>
          <p:cNvPr id="7" name="Tekstiruutu 6">
            <a:extLst>
              <a:ext uri="{FF2B5EF4-FFF2-40B4-BE49-F238E27FC236}">
                <a16:creationId xmlns:a16="http://schemas.microsoft.com/office/drawing/2014/main" id="{72D234C3-E040-C3DA-0423-58FC7189000F}"/>
              </a:ext>
            </a:extLst>
          </p:cNvPr>
          <p:cNvSpPr txBox="1"/>
          <p:nvPr/>
        </p:nvSpPr>
        <p:spPr>
          <a:xfrm>
            <a:off x="3013006" y="4396848"/>
            <a:ext cx="12297129" cy="923330"/>
          </a:xfrm>
          <a:prstGeom prst="rect">
            <a:avLst/>
          </a:prstGeom>
          <a:noFill/>
        </p:spPr>
        <p:txBody>
          <a:bodyPr wrap="square">
            <a:spAutoFit/>
          </a:bodyPr>
          <a:lstStyle/>
          <a:p>
            <a:r>
              <a:rPr lang="en-US" dirty="0" err="1">
                <a:latin typeface="Quicksand" pitchFamily="2" charset="0"/>
              </a:rPr>
              <a:t>Luentomateriaalit</a:t>
            </a:r>
            <a:r>
              <a:rPr lang="en-US" dirty="0">
                <a:latin typeface="Quicksand" pitchFamily="2" charset="0"/>
              </a:rPr>
              <a:t> </a:t>
            </a:r>
            <a:r>
              <a:rPr lang="en-US" dirty="0" err="1">
                <a:latin typeface="Quicksand" pitchFamily="2" charset="0"/>
              </a:rPr>
              <a:t>ovat</a:t>
            </a:r>
            <a:r>
              <a:rPr lang="en-US" dirty="0">
                <a:latin typeface="Quicksand" pitchFamily="2" charset="0"/>
              </a:rPr>
              <a:t> </a:t>
            </a:r>
            <a:r>
              <a:rPr lang="en-US" dirty="0" err="1">
                <a:latin typeface="Quicksand" pitchFamily="2" charset="0"/>
              </a:rPr>
              <a:t>tuotettu</a:t>
            </a:r>
            <a:r>
              <a:rPr lang="en-US" dirty="0">
                <a:latin typeface="Quicksand" pitchFamily="2" charset="0"/>
              </a:rPr>
              <a:t> 6/2025 </a:t>
            </a:r>
            <a:r>
              <a:rPr lang="en-US" b="1" dirty="0" err="1">
                <a:latin typeface="Quicksand" pitchFamily="2" charset="0"/>
              </a:rPr>
              <a:t>Kokkaa</a:t>
            </a:r>
            <a:r>
              <a:rPr lang="en-US" b="1" dirty="0">
                <a:latin typeface="Quicksand" pitchFamily="2" charset="0"/>
              </a:rPr>
              <a:t> </a:t>
            </a:r>
            <a:r>
              <a:rPr lang="en-US" b="1" dirty="0" err="1">
                <a:latin typeface="Quicksand" pitchFamily="2" charset="0"/>
              </a:rPr>
              <a:t>kotimaista</a:t>
            </a:r>
            <a:r>
              <a:rPr lang="en-US" b="1" dirty="0">
                <a:latin typeface="Quicksand" pitchFamily="2" charset="0"/>
              </a:rPr>
              <a:t> 2025-lisämateriaalina</a:t>
            </a:r>
            <a:r>
              <a:rPr lang="en-US" dirty="0">
                <a:latin typeface="Quicksand" pitchFamily="2" charset="0"/>
              </a:rPr>
              <a:t>, </a:t>
            </a:r>
            <a:r>
              <a:rPr lang="en-US" dirty="0" err="1">
                <a:latin typeface="Quicksand" pitchFamily="2" charset="0"/>
              </a:rPr>
              <a:t>osana</a:t>
            </a:r>
            <a:r>
              <a:rPr lang="en-US" dirty="0">
                <a:latin typeface="Quicksand" pitchFamily="2" charset="0"/>
              </a:rPr>
              <a:t> Food and Forest Development Finland - </a:t>
            </a:r>
            <a:r>
              <a:rPr lang="en-US" dirty="0" err="1">
                <a:latin typeface="Quicksand" pitchFamily="2" charset="0"/>
              </a:rPr>
              <a:t>FFD:n</a:t>
            </a:r>
            <a:r>
              <a:rPr lang="en-US" dirty="0">
                <a:latin typeface="Quicksand" pitchFamily="2" charset="0"/>
              </a:rPr>
              <a:t> </a:t>
            </a:r>
            <a:r>
              <a:rPr lang="en-US" dirty="0" err="1">
                <a:latin typeface="Quicksand" pitchFamily="2" charset="0"/>
              </a:rPr>
              <a:t>projektia</a:t>
            </a:r>
            <a:r>
              <a:rPr lang="en-US" dirty="0">
                <a:latin typeface="Quicksand" pitchFamily="2" charset="0"/>
              </a:rPr>
              <a:t> “</a:t>
            </a:r>
            <a:r>
              <a:rPr lang="en-US" dirty="0" err="1">
                <a:latin typeface="Quicksand" pitchFamily="2" charset="0"/>
              </a:rPr>
              <a:t>Muutoksen</a:t>
            </a:r>
            <a:r>
              <a:rPr lang="en-US" dirty="0">
                <a:latin typeface="Quicksand" pitchFamily="2" charset="0"/>
              </a:rPr>
              <a:t> </a:t>
            </a:r>
            <a:r>
              <a:rPr lang="en-US" dirty="0" err="1">
                <a:latin typeface="Quicksand" pitchFamily="2" charset="0"/>
              </a:rPr>
              <a:t>makupalat</a:t>
            </a:r>
            <a:r>
              <a:rPr lang="en-US" dirty="0">
                <a:latin typeface="Quicksand" pitchFamily="2" charset="0"/>
              </a:rPr>
              <a:t>” </a:t>
            </a:r>
            <a:r>
              <a:rPr lang="en-US" dirty="0" err="1">
                <a:latin typeface="Quicksand" pitchFamily="2" charset="0"/>
              </a:rPr>
              <a:t>EU:n</a:t>
            </a:r>
            <a:r>
              <a:rPr lang="en-US" dirty="0">
                <a:latin typeface="Quicksand" pitchFamily="2" charset="0"/>
              </a:rPr>
              <a:t> </a:t>
            </a:r>
            <a:r>
              <a:rPr lang="en-US" dirty="0" err="1">
                <a:latin typeface="Quicksand" pitchFamily="2" charset="0"/>
              </a:rPr>
              <a:t>osarahoittamassa</a:t>
            </a:r>
            <a:r>
              <a:rPr lang="en-US" dirty="0">
                <a:latin typeface="Quicksand" pitchFamily="2" charset="0"/>
              </a:rPr>
              <a:t>  Connect for Global Change –</a:t>
            </a:r>
            <a:r>
              <a:rPr lang="en-US" dirty="0" err="1">
                <a:latin typeface="Quicksand" pitchFamily="2" charset="0"/>
              </a:rPr>
              <a:t>hankkeessa</a:t>
            </a:r>
            <a:r>
              <a:rPr lang="en-US" dirty="0">
                <a:latin typeface="Quicksand" pitchFamily="2" charset="0"/>
              </a:rPr>
              <a:t>. </a:t>
            </a:r>
            <a:r>
              <a:rPr lang="en-US" dirty="0" err="1">
                <a:latin typeface="Quicksand" pitchFamily="2" charset="0"/>
              </a:rPr>
              <a:t>Materiaalit</a:t>
            </a:r>
            <a:r>
              <a:rPr lang="en-US" dirty="0">
                <a:latin typeface="Quicksand" pitchFamily="2" charset="0"/>
              </a:rPr>
              <a:t> </a:t>
            </a:r>
            <a:r>
              <a:rPr lang="en-US" dirty="0" err="1">
                <a:latin typeface="Quicksand" pitchFamily="2" charset="0"/>
              </a:rPr>
              <a:t>ovat</a:t>
            </a:r>
            <a:r>
              <a:rPr lang="en-US" dirty="0">
                <a:latin typeface="Quicksand" pitchFamily="2" charset="0"/>
              </a:rPr>
              <a:t> </a:t>
            </a:r>
            <a:r>
              <a:rPr lang="en-US" dirty="0" err="1">
                <a:latin typeface="Quicksand" pitchFamily="2" charset="0"/>
              </a:rPr>
              <a:t>FFD:n</a:t>
            </a:r>
            <a:r>
              <a:rPr lang="en-US" dirty="0">
                <a:latin typeface="Quicksand" pitchFamily="2" charset="0"/>
              </a:rPr>
              <a:t> </a:t>
            </a:r>
            <a:r>
              <a:rPr lang="en-US" dirty="0" err="1">
                <a:latin typeface="Quicksand" pitchFamily="2" charset="0"/>
              </a:rPr>
              <a:t>tuottamia</a:t>
            </a:r>
            <a:r>
              <a:rPr lang="en-US" dirty="0">
                <a:latin typeface="Quicksand" pitchFamily="2" charset="0"/>
              </a:rPr>
              <a:t> </a:t>
            </a:r>
            <a:r>
              <a:rPr lang="en-US" dirty="0" err="1">
                <a:latin typeface="Quicksand" pitchFamily="2" charset="0"/>
              </a:rPr>
              <a:t>eivätkä</a:t>
            </a:r>
            <a:r>
              <a:rPr lang="en-US" dirty="0">
                <a:latin typeface="Quicksand" pitchFamily="2" charset="0"/>
              </a:rPr>
              <a:t> </a:t>
            </a:r>
            <a:r>
              <a:rPr lang="en-US" dirty="0" err="1">
                <a:latin typeface="Quicksand" pitchFamily="2" charset="0"/>
              </a:rPr>
              <a:t>edusta</a:t>
            </a:r>
            <a:r>
              <a:rPr lang="en-US" dirty="0">
                <a:latin typeface="Quicksand" pitchFamily="2" charset="0"/>
              </a:rPr>
              <a:t> </a:t>
            </a:r>
            <a:r>
              <a:rPr lang="en-US" dirty="0" err="1">
                <a:latin typeface="Quicksand" pitchFamily="2" charset="0"/>
              </a:rPr>
              <a:t>EU:n</a:t>
            </a:r>
            <a:r>
              <a:rPr lang="en-US" dirty="0">
                <a:latin typeface="Quicksand" pitchFamily="2" charset="0"/>
              </a:rPr>
              <a:t> </a:t>
            </a:r>
            <a:r>
              <a:rPr lang="en-US" dirty="0" err="1">
                <a:latin typeface="Quicksand" pitchFamily="2" charset="0"/>
              </a:rPr>
              <a:t>näkemyksiä</a:t>
            </a:r>
            <a:r>
              <a:rPr lang="en-US" dirty="0">
                <a:latin typeface="Quicksand" pitchFamily="2" charset="0"/>
              </a:rPr>
              <a:t>. </a:t>
            </a:r>
          </a:p>
        </p:txBody>
      </p:sp>
      <p:sp>
        <p:nvSpPr>
          <p:cNvPr id="8" name="Tekstiruutu 7">
            <a:extLst>
              <a:ext uri="{FF2B5EF4-FFF2-40B4-BE49-F238E27FC236}">
                <a16:creationId xmlns:a16="http://schemas.microsoft.com/office/drawing/2014/main" id="{8810B6E1-8507-2D4A-7520-CF7564943953}"/>
              </a:ext>
            </a:extLst>
          </p:cNvPr>
          <p:cNvSpPr txBox="1"/>
          <p:nvPr/>
        </p:nvSpPr>
        <p:spPr>
          <a:xfrm>
            <a:off x="3152830" y="5585670"/>
            <a:ext cx="11843900" cy="984885"/>
          </a:xfrm>
          <a:prstGeom prst="rect">
            <a:avLst/>
          </a:prstGeom>
          <a:noFill/>
        </p:spPr>
        <p:txBody>
          <a:bodyPr wrap="square">
            <a:spAutoFit/>
          </a:bodyPr>
          <a:lstStyle/>
          <a:p>
            <a:r>
              <a:rPr lang="en-US" b="1" dirty="0" err="1">
                <a:latin typeface="Quicksand" pitchFamily="2" charset="0"/>
              </a:rPr>
              <a:t>Sisä</a:t>
            </a:r>
            <a:r>
              <a:rPr lang="en-US" sz="2000" b="1" dirty="0" err="1">
                <a:latin typeface="Quicksand" pitchFamily="2" charset="0"/>
              </a:rPr>
              <a:t>ltö</a:t>
            </a:r>
            <a:r>
              <a:rPr lang="en-US" sz="2000" b="1" dirty="0">
                <a:latin typeface="Quicksand" pitchFamily="2" charset="0"/>
              </a:rPr>
              <a:t>: </a:t>
            </a:r>
            <a:r>
              <a:rPr lang="en-US" sz="2000" dirty="0">
                <a:latin typeface="Quicksand" pitchFamily="2" charset="0"/>
              </a:rPr>
              <a:t>Anna Ahdekivi ja Jenny Öhman - FFD</a:t>
            </a:r>
          </a:p>
          <a:p>
            <a:r>
              <a:rPr lang="en-US" sz="2000" b="1" dirty="0" err="1">
                <a:latin typeface="Quicksand" pitchFamily="2" charset="0"/>
              </a:rPr>
              <a:t>Graafinen</a:t>
            </a:r>
            <a:r>
              <a:rPr lang="en-US" sz="2000" b="1" dirty="0">
                <a:latin typeface="Quicksand" pitchFamily="2" charset="0"/>
              </a:rPr>
              <a:t> </a:t>
            </a:r>
            <a:r>
              <a:rPr lang="en-US" sz="2000" b="1" dirty="0" err="1">
                <a:latin typeface="Quicksand" pitchFamily="2" charset="0"/>
              </a:rPr>
              <a:t>suunnittelu</a:t>
            </a:r>
            <a:r>
              <a:rPr lang="en-US" sz="2000" b="1" dirty="0">
                <a:latin typeface="Quicksand" pitchFamily="2" charset="0"/>
              </a:rPr>
              <a:t>: </a:t>
            </a:r>
            <a:r>
              <a:rPr lang="en-US" sz="2000" dirty="0">
                <a:latin typeface="Quicksand" pitchFamily="2" charset="0"/>
              </a:rPr>
              <a:t>Jenny Öhman - FFD</a:t>
            </a:r>
          </a:p>
          <a:p>
            <a:endParaRPr lang="en-US" dirty="0">
              <a:latin typeface="Quicksand" pitchFamily="2" charset="0"/>
            </a:endParaRPr>
          </a:p>
        </p:txBody>
      </p:sp>
      <p:sp>
        <p:nvSpPr>
          <p:cNvPr id="13" name="Tekstiruutu 12">
            <a:extLst>
              <a:ext uri="{FF2B5EF4-FFF2-40B4-BE49-F238E27FC236}">
                <a16:creationId xmlns:a16="http://schemas.microsoft.com/office/drawing/2014/main" id="{1B5B1AC6-BDD5-FBC7-5367-D91F6A9F53B5}"/>
              </a:ext>
            </a:extLst>
          </p:cNvPr>
          <p:cNvSpPr txBox="1"/>
          <p:nvPr/>
        </p:nvSpPr>
        <p:spPr>
          <a:xfrm>
            <a:off x="8857321" y="5759880"/>
            <a:ext cx="5791200" cy="738664"/>
          </a:xfrm>
          <a:prstGeom prst="rect">
            <a:avLst/>
          </a:prstGeom>
          <a:noFill/>
        </p:spPr>
        <p:txBody>
          <a:bodyPr wrap="square" rtlCol="0">
            <a:spAutoFit/>
          </a:bodyPr>
          <a:lstStyle/>
          <a:p>
            <a:r>
              <a:rPr lang="en-US" sz="2400" b="1" dirty="0" err="1">
                <a:latin typeface="Quicksand" pitchFamily="2" charset="0"/>
              </a:rPr>
              <a:t>Tutustu</a:t>
            </a:r>
            <a:r>
              <a:rPr lang="en-US" sz="2400" b="1" dirty="0">
                <a:latin typeface="Quicksand" pitchFamily="2" charset="0"/>
              </a:rPr>
              <a:t> </a:t>
            </a:r>
            <a:r>
              <a:rPr lang="en-US" sz="2400" b="1" dirty="0" err="1">
                <a:latin typeface="Quicksand" pitchFamily="2" charset="0"/>
              </a:rPr>
              <a:t>FFD:n</a:t>
            </a:r>
            <a:r>
              <a:rPr lang="en-US" sz="2400" b="1" dirty="0">
                <a:latin typeface="Quicksand" pitchFamily="2" charset="0"/>
              </a:rPr>
              <a:t> </a:t>
            </a:r>
            <a:r>
              <a:rPr lang="en-US" sz="2400" b="1" dirty="0" err="1">
                <a:latin typeface="Quicksand" pitchFamily="2" charset="0"/>
              </a:rPr>
              <a:t>työhön</a:t>
            </a:r>
            <a:r>
              <a:rPr lang="en-US" sz="2400" b="1" dirty="0">
                <a:latin typeface="Quicksand" pitchFamily="2" charset="0"/>
              </a:rPr>
              <a:t> : </a:t>
            </a:r>
            <a:r>
              <a:rPr lang="en-US" sz="2400" b="1" dirty="0">
                <a:latin typeface="Quicksand" pitchFamily="2" charset="0"/>
                <a:hlinkClick r:id="rId28">
                  <a:extLst>
                    <a:ext uri="{A12FA001-AC4F-418D-AE19-62706E023703}">
                      <ahyp:hlinkClr xmlns:ahyp="http://schemas.microsoft.com/office/drawing/2018/hyperlinkcolor" val="tx"/>
                    </a:ext>
                  </a:extLst>
                </a:hlinkClick>
              </a:rPr>
              <a:t>www.ffd.fi</a:t>
            </a:r>
            <a:r>
              <a:rPr lang="en-US" sz="2400" b="1" dirty="0">
                <a:latin typeface="Quicksand" pitchFamily="2" charset="0"/>
              </a:rPr>
              <a:t> </a:t>
            </a:r>
          </a:p>
          <a:p>
            <a:endParaRPr lang="fi-FI" dirty="0"/>
          </a:p>
        </p:txBody>
      </p:sp>
      <p:pic>
        <p:nvPicPr>
          <p:cNvPr id="23" name="Kuva 22" descr="Kuva, joka sisältää kohteen symboli, Fontti, logo, Grafiikka&#10;&#10;Tekoälyn generoima sisältö voi olla virheellistä.">
            <a:hlinkClick r:id="rId29"/>
            <a:extLst>
              <a:ext uri="{FF2B5EF4-FFF2-40B4-BE49-F238E27FC236}">
                <a16:creationId xmlns:a16="http://schemas.microsoft.com/office/drawing/2014/main" id="{F150A8C3-F44C-09CE-8651-04E83F8C9385}"/>
              </a:ext>
            </a:extLst>
          </p:cNvPr>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4478000" y="5747951"/>
            <a:ext cx="386149" cy="386149"/>
          </a:xfrm>
          <a:prstGeom prst="rect">
            <a:avLst/>
          </a:prstGeom>
          <a:noFill/>
          <a:ln>
            <a:noFill/>
          </a:ln>
        </p:spPr>
      </p:pic>
      <p:pic>
        <p:nvPicPr>
          <p:cNvPr id="25" name="Kuva 24" descr="Kuva, joka sisältää kohteen ympyrä, Grafiikka, logo, Fontti&#10;&#10;Tekoälyn generoima sisältö voi olla virheellistä.">
            <a:hlinkClick r:id="rId31"/>
            <a:extLst>
              <a:ext uri="{FF2B5EF4-FFF2-40B4-BE49-F238E27FC236}">
                <a16:creationId xmlns:a16="http://schemas.microsoft.com/office/drawing/2014/main" id="{8440676D-3215-DBD8-0AD7-21DF277B4EED}"/>
              </a:ext>
            </a:extLst>
          </p:cNvPr>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flipV="1">
            <a:off x="14020800" y="5753100"/>
            <a:ext cx="386149" cy="386149"/>
          </a:xfrm>
          <a:prstGeom prst="rect">
            <a:avLst/>
          </a:prstGeom>
          <a:noFill/>
          <a:ln>
            <a:noFill/>
          </a:ln>
        </p:spPr>
      </p:pic>
      <p:pic>
        <p:nvPicPr>
          <p:cNvPr id="27" name="Kuva 26" descr="Kuva, joka sisältää kohteen Grafiikka, symboli, vihreä, logo&#10;&#10;Tekoälyn generoima sisältö voi olla virheellistä.">
            <a:hlinkClick r:id="rId33"/>
            <a:extLst>
              <a:ext uri="{FF2B5EF4-FFF2-40B4-BE49-F238E27FC236}">
                <a16:creationId xmlns:a16="http://schemas.microsoft.com/office/drawing/2014/main" id="{094AFB01-EF04-87F2-2CB9-CB2EA85102C1}"/>
              </a:ext>
            </a:extLst>
          </p:cNvPr>
          <p:cNvPicPr>
            <a:picLocks noChangeAspect="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4944386" y="5762286"/>
            <a:ext cx="371814" cy="371814"/>
          </a:xfrm>
          <a:prstGeom prst="rect">
            <a:avLst/>
          </a:prstGeom>
          <a:noFill/>
          <a:ln>
            <a:noFill/>
          </a:ln>
        </p:spPr>
      </p:pic>
      <p:pic>
        <p:nvPicPr>
          <p:cNvPr id="29" name="Kuva 28" descr="Kuva, joka sisältää kohteen symboli, Grafiikka, vihreä, logo&#10;&#10;Tekoälyn generoima sisältö voi olla virheellistä.">
            <a:hlinkClick r:id="rId35"/>
            <a:extLst>
              <a:ext uri="{FF2B5EF4-FFF2-40B4-BE49-F238E27FC236}">
                <a16:creationId xmlns:a16="http://schemas.microsoft.com/office/drawing/2014/main" id="{8D174D9A-EAA6-074F-6982-5D14949415CC}"/>
              </a:ext>
            </a:extLst>
          </p:cNvPr>
          <p:cNvPicPr>
            <a:picLocks noChangeAspect="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5401586" y="5762286"/>
            <a:ext cx="371814" cy="371814"/>
          </a:xfrm>
          <a:prstGeom prst="rect">
            <a:avLst/>
          </a:prstGeom>
          <a:solidFill>
            <a:schemeClr val="tx1"/>
          </a:solidFill>
          <a:ln>
            <a:noFill/>
          </a:ln>
        </p:spPr>
      </p:pic>
    </p:spTree>
    <p:extLst>
      <p:ext uri="{BB962C8B-B14F-4D97-AF65-F5344CB8AC3E}">
        <p14:creationId xmlns:p14="http://schemas.microsoft.com/office/powerpoint/2010/main" val="1444497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C06FA-DAE2-0195-1B58-4ACBE35FC08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A4B3AE-5AB6-01EE-C7F2-1B8A32CAFC1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 b="-50"/>
            </a:stretch>
          </a:blipFill>
        </p:spPr>
        <p:txBody>
          <a:bodyPr/>
          <a:lstStyle/>
          <a:p>
            <a:endParaRPr lang="fi-FI"/>
          </a:p>
        </p:txBody>
      </p:sp>
      <p:sp>
        <p:nvSpPr>
          <p:cNvPr id="3" name="TextBox 3">
            <a:extLst>
              <a:ext uri="{FF2B5EF4-FFF2-40B4-BE49-F238E27FC236}">
                <a16:creationId xmlns:a16="http://schemas.microsoft.com/office/drawing/2014/main" id="{A6126870-26CB-FF56-0525-9D226BAECDC7}"/>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A0E99F9D-7290-5FE2-542F-537CC4B36B00}"/>
              </a:ext>
            </a:extLst>
          </p:cNvPr>
          <p:cNvSpPr txBox="1"/>
          <p:nvPr/>
        </p:nvSpPr>
        <p:spPr>
          <a:xfrm>
            <a:off x="1261615" y="209722"/>
            <a:ext cx="16601237" cy="2133148"/>
          </a:xfrm>
          <a:prstGeom prst="rect">
            <a:avLst/>
          </a:prstGeom>
        </p:spPr>
        <p:txBody>
          <a:bodyPr wrap="square" lIns="0" tIns="0" rIns="0" bIns="0" rtlCol="0" anchor="t">
            <a:spAutoFit/>
          </a:bodyPr>
          <a:lstStyle/>
          <a:p>
            <a:pPr lvl="0">
              <a:lnSpc>
                <a:spcPts val="8639"/>
              </a:lnSpc>
            </a:pPr>
            <a:r>
              <a:rPr lang="en-US" sz="6600" b="1" dirty="0" err="1">
                <a:solidFill>
                  <a:srgbClr val="359085"/>
                </a:solidFill>
                <a:latin typeface="Quicksand" pitchFamily="2" charset="0"/>
              </a:rPr>
              <a:t>Opettajalle</a:t>
            </a:r>
            <a:r>
              <a:rPr lang="en-US" sz="6600" b="1" dirty="0">
                <a:solidFill>
                  <a:srgbClr val="359085"/>
                </a:solidFill>
                <a:latin typeface="Quicksand" pitchFamily="2" charset="0"/>
              </a:rPr>
              <a:t>: Lue </a:t>
            </a:r>
            <a:r>
              <a:rPr lang="en-US" sz="6600" b="1" dirty="0" err="1">
                <a:solidFill>
                  <a:srgbClr val="359085"/>
                </a:solidFill>
                <a:latin typeface="Quicksand" pitchFamily="2" charset="0"/>
              </a:rPr>
              <a:t>tämä</a:t>
            </a:r>
            <a:r>
              <a:rPr lang="en-US" sz="6600" b="1" dirty="0">
                <a:solidFill>
                  <a:srgbClr val="359085"/>
                </a:solidFill>
                <a:latin typeface="Quicksand" pitchFamily="2" charset="0"/>
              </a:rPr>
              <a:t> </a:t>
            </a:r>
            <a:r>
              <a:rPr lang="en-US" sz="6600" b="1" dirty="0" err="1">
                <a:solidFill>
                  <a:srgbClr val="359085"/>
                </a:solidFill>
                <a:latin typeface="Quicksand" pitchFamily="2" charset="0"/>
              </a:rPr>
              <a:t>ensin</a:t>
            </a:r>
            <a:r>
              <a:rPr lang="en-US" sz="6600" b="1" dirty="0">
                <a:solidFill>
                  <a:srgbClr val="359085"/>
                </a:solidFill>
                <a:latin typeface="Quicksand" pitchFamily="2" charset="0"/>
              </a:rPr>
              <a:t>!</a:t>
            </a:r>
          </a:p>
          <a:p>
            <a:pPr lvl="0">
              <a:lnSpc>
                <a:spcPts val="8639"/>
              </a:lnSpc>
            </a:pPr>
            <a:r>
              <a:rPr lang="en-US" sz="6600" b="1" dirty="0" err="1">
                <a:solidFill>
                  <a:srgbClr val="359085"/>
                </a:solidFill>
                <a:latin typeface="Quicksand" pitchFamily="2" charset="0"/>
              </a:rPr>
              <a:t>Maailman</a:t>
            </a:r>
            <a:r>
              <a:rPr lang="en-US" sz="6600" b="1" dirty="0">
                <a:solidFill>
                  <a:srgbClr val="359085"/>
                </a:solidFill>
                <a:latin typeface="Quicksand" pitchFamily="2" charset="0"/>
              </a:rPr>
              <a:t> </a:t>
            </a:r>
            <a:r>
              <a:rPr lang="en-US" sz="6600" b="1" dirty="0" err="1">
                <a:solidFill>
                  <a:srgbClr val="359085"/>
                </a:solidFill>
                <a:latin typeface="Quicksand" pitchFamily="2" charset="0"/>
              </a:rPr>
              <a:t>makuja</a:t>
            </a:r>
            <a:r>
              <a:rPr lang="en-US" sz="6600" b="1" dirty="0">
                <a:solidFill>
                  <a:srgbClr val="359085"/>
                </a:solidFill>
                <a:latin typeface="Quicksand" pitchFamily="2" charset="0"/>
              </a:rPr>
              <a:t>, </a:t>
            </a:r>
            <a:r>
              <a:rPr lang="en-US" sz="6600" b="1" dirty="0" err="1">
                <a:solidFill>
                  <a:srgbClr val="359085"/>
                </a:solidFill>
                <a:latin typeface="Quicksand" pitchFamily="2" charset="0"/>
              </a:rPr>
              <a:t>paikallisia</a:t>
            </a:r>
            <a:r>
              <a:rPr lang="en-US" sz="6600" b="1" dirty="0">
                <a:solidFill>
                  <a:srgbClr val="359085"/>
                </a:solidFill>
                <a:latin typeface="Quicksand" pitchFamily="2" charset="0"/>
              </a:rPr>
              <a:t> </a:t>
            </a:r>
            <a:r>
              <a:rPr lang="en-US" sz="6600" b="1" dirty="0" err="1">
                <a:solidFill>
                  <a:srgbClr val="359085"/>
                </a:solidFill>
                <a:latin typeface="Quicksand" pitchFamily="2" charset="0"/>
              </a:rPr>
              <a:t>valintoja</a:t>
            </a:r>
            <a:endParaRPr lang="en-US" sz="6600" b="1" dirty="0">
              <a:solidFill>
                <a:srgbClr val="359085"/>
              </a:solidFill>
              <a:latin typeface="Quicksand" pitchFamily="2" charset="0"/>
            </a:endParaRPr>
          </a:p>
        </p:txBody>
      </p:sp>
      <p:sp>
        <p:nvSpPr>
          <p:cNvPr id="4" name="Tekstiruutu 3">
            <a:extLst>
              <a:ext uri="{FF2B5EF4-FFF2-40B4-BE49-F238E27FC236}">
                <a16:creationId xmlns:a16="http://schemas.microsoft.com/office/drawing/2014/main" id="{2E1968C0-05B6-0EEC-5C74-C7D055BFD523}"/>
              </a:ext>
            </a:extLst>
          </p:cNvPr>
          <p:cNvSpPr txBox="1"/>
          <p:nvPr/>
        </p:nvSpPr>
        <p:spPr>
          <a:xfrm>
            <a:off x="1261615" y="2628900"/>
            <a:ext cx="16035785" cy="8125301"/>
          </a:xfrm>
          <a:prstGeom prst="rect">
            <a:avLst/>
          </a:prstGeom>
          <a:noFill/>
        </p:spPr>
        <p:txBody>
          <a:bodyPr wrap="square" rtlCol="0">
            <a:spAutoFit/>
          </a:bodyPr>
          <a:lstStyle/>
          <a:p>
            <a:r>
              <a:rPr lang="fi-FI" sz="2000" dirty="0"/>
              <a:t>Monet arjessamme päivittäin käyttämistämme tuotteista eivät ole peräisin Suomesta – emme voi kasvattaa täällä kahvipensaita, emmekä viljele kaakaota. Silti kahvi kuuluu suomalaiseen arkeen vahvasti, ja suklaa on monille tuttu herkku. Tämä muistuttaa meitä siitä, että kulutuksemme on sidoksissa globaaleihin tuotantoketjuihin. Siksi on tärkeää ymmärtää, miten valintamme vaikuttavat maailmalla – ja toisaalta, miten maailmalla tapahtuvat muutokset vaikuttavat meihin. Vastuulliset ja kestävät kulutusvalinnat syntyvät tiedosta, ja ne auttavat meitä hahmottamaan roolimme kuluttajina osana globaalia kokonaisuutta.</a:t>
            </a:r>
          </a:p>
          <a:p>
            <a:endParaRPr lang="fi-FI" sz="2800" u="sng" dirty="0"/>
          </a:p>
          <a:p>
            <a:r>
              <a:rPr lang="fi-FI" sz="2300" b="1" u="sng" dirty="0">
                <a:latin typeface="Quicksand" pitchFamily="2" charset="0"/>
              </a:rPr>
              <a:t>Materiaalin tavoite</a:t>
            </a:r>
            <a:r>
              <a:rPr lang="fi-FI" sz="2300" u="sng" dirty="0">
                <a:latin typeface="Quicksand" pitchFamily="2" charset="0"/>
              </a:rPr>
              <a:t>: </a:t>
            </a:r>
          </a:p>
          <a:p>
            <a:r>
              <a:rPr lang="fi-FI" sz="2000" dirty="0"/>
              <a:t>Auttaa nuoria ymmärtämään ja hahmottamaan globaalin ruokajärjestelmän monimutkaisuus, pienviljelijän rooli siinä, sekä nuorien omien valintojen vaikutukset niin paikallisesti kuin globaalissakin mittakaavassa käyttäen eri case-esimerkkejä ja lyhyitä videoita. Materiaali on kompakti ja pakkaa tiedon mielenkiintoiseen ja helposti lähestyttävään muotoon. </a:t>
            </a:r>
          </a:p>
          <a:p>
            <a:endParaRPr lang="fi-FI" sz="2300" dirty="0"/>
          </a:p>
          <a:p>
            <a:r>
              <a:rPr lang="fi-FI" sz="2400" b="1" u="sng" dirty="0">
                <a:latin typeface="Quicksand" pitchFamily="2" charset="0"/>
              </a:rPr>
              <a:t>Sisältö - kesto yhteensä noin 15-45 min:</a:t>
            </a:r>
          </a:p>
          <a:p>
            <a:pPr marL="457200" indent="-457200">
              <a:buFont typeface="+mj-lt"/>
              <a:buAutoNum type="arabicPeriod"/>
            </a:pPr>
            <a:r>
              <a:rPr lang="fi-FI" sz="2000" dirty="0"/>
              <a:t>Miten olet osa maailman ruokajärjestelmää?</a:t>
            </a:r>
          </a:p>
          <a:p>
            <a:pPr marL="457200" indent="-457200">
              <a:buFont typeface="+mj-lt"/>
              <a:buAutoNum type="arabicPeriod"/>
            </a:pPr>
            <a:r>
              <a:rPr lang="fi-FI" sz="2000" dirty="0"/>
              <a:t>Pienviljelijöiden rooli maailmalla – miten se vaikuttaa meihin? (</a:t>
            </a:r>
            <a:r>
              <a:rPr lang="fi-FI" sz="2000" dirty="0">
                <a:hlinkClick r:id="rId3"/>
              </a:rPr>
              <a:t>Video: pienviljelijän terveiset Tansaniasta </a:t>
            </a:r>
            <a:r>
              <a:rPr lang="fi-FI" sz="2000" dirty="0"/>
              <a:t>3:03min)</a:t>
            </a:r>
          </a:p>
          <a:p>
            <a:pPr marL="457200" indent="-457200">
              <a:buFont typeface="+mj-lt"/>
              <a:buAutoNum type="arabicPeriod"/>
            </a:pPr>
            <a:r>
              <a:rPr lang="fi-FI" sz="2000" dirty="0"/>
              <a:t>Millaista on olla pienviljelijä muualla päin maailmaa? (nostoina esim. ilmastonmuutos, ruokaturva, hävikki, naisten </a:t>
            </a:r>
          </a:p>
          <a:p>
            <a:r>
              <a:rPr lang="fi-FI" sz="2000" dirty="0"/>
              <a:t>        asema. Videot </a:t>
            </a:r>
            <a:r>
              <a:rPr lang="fi-FI" sz="2000" dirty="0">
                <a:hlinkClick r:id="rId4"/>
              </a:rPr>
              <a:t>ilmastonmuutoksesta Nepalissa </a:t>
            </a:r>
            <a:r>
              <a:rPr lang="fi-FI" sz="2000" dirty="0"/>
              <a:t>2:51min ja </a:t>
            </a:r>
            <a:r>
              <a:rPr lang="fi-FI" sz="2000" dirty="0">
                <a:hlinkClick r:id="rId5"/>
              </a:rPr>
              <a:t>pienviljelijän ruokatottumuksista Tansaniassa </a:t>
            </a:r>
            <a:r>
              <a:rPr lang="fi-FI" sz="2000" dirty="0"/>
              <a:t>1:14min)</a:t>
            </a:r>
          </a:p>
          <a:p>
            <a:pPr marL="457200" indent="-457200">
              <a:buFont typeface="+mj-lt"/>
              <a:buAutoNum type="arabicPeriod"/>
            </a:pPr>
            <a:r>
              <a:rPr lang="fi-FI" sz="2000" dirty="0"/>
              <a:t>Kahvi, tee &amp; kaakao </a:t>
            </a:r>
          </a:p>
          <a:p>
            <a:pPr marL="457200" indent="-457200">
              <a:buFont typeface="+mj-lt"/>
              <a:buAutoNum type="arabicPeriod"/>
            </a:pPr>
            <a:r>
              <a:rPr lang="fi-FI" sz="2000" dirty="0"/>
              <a:t>Avokado </a:t>
            </a:r>
          </a:p>
          <a:p>
            <a:pPr marL="457200" indent="-457200">
              <a:buFont typeface="+mj-lt"/>
              <a:buAutoNum type="arabicPeriod"/>
            </a:pPr>
            <a:r>
              <a:rPr lang="fi-FI" sz="2000" dirty="0"/>
              <a:t>Mausteet (</a:t>
            </a:r>
            <a:r>
              <a:rPr lang="fi-FI" sz="2000" dirty="0">
                <a:hlinkClick r:id="rId6"/>
              </a:rPr>
              <a:t>Video inkivääriviljelijästä: Tansania </a:t>
            </a:r>
            <a:r>
              <a:rPr lang="fi-FI" sz="2000" dirty="0"/>
              <a:t>1:29min)</a:t>
            </a:r>
          </a:p>
          <a:p>
            <a:pPr marL="457200" indent="-457200">
              <a:buFont typeface="+mj-lt"/>
              <a:buAutoNum type="arabicPeriod"/>
            </a:pPr>
            <a:r>
              <a:rPr lang="fi-FI" sz="2000" dirty="0"/>
              <a:t>Mehiläistarhaus ja hunaja (</a:t>
            </a:r>
            <a:r>
              <a:rPr lang="fi-FI" sz="2000" dirty="0">
                <a:hlinkClick r:id="rId7"/>
              </a:rPr>
              <a:t>Video hunajantuotannosta: Tansania </a:t>
            </a:r>
            <a:r>
              <a:rPr lang="fi-FI" sz="2000" dirty="0"/>
              <a:t>1:46min)</a:t>
            </a:r>
          </a:p>
          <a:p>
            <a:pPr marL="457200" indent="-457200">
              <a:buFont typeface="+mj-lt"/>
              <a:buAutoNum type="arabicPeriod"/>
            </a:pPr>
            <a:r>
              <a:rPr lang="fi-FI" sz="2000" dirty="0"/>
              <a:t>Vastuullisten valintojen avulla vaikuttajaksi – Ymmärrä valintojesi vaikutus </a:t>
            </a:r>
          </a:p>
          <a:p>
            <a:pPr marL="457200" indent="-457200">
              <a:buFont typeface="+mj-lt"/>
              <a:buAutoNum type="arabicPeriod"/>
            </a:pPr>
            <a:r>
              <a:rPr lang="fi-FI" sz="2000" dirty="0"/>
              <a:t>Kysymyksiä ja tehtäviä</a:t>
            </a:r>
          </a:p>
          <a:p>
            <a:endParaRPr lang="fi-FI" sz="3200" dirty="0"/>
          </a:p>
          <a:p>
            <a:endParaRPr lang="fi-FI" sz="3200" dirty="0"/>
          </a:p>
        </p:txBody>
      </p:sp>
      <p:pic>
        <p:nvPicPr>
          <p:cNvPr id="6" name="Kuva 5" descr="Kahvipavut tasaisella täytöllä">
            <a:extLst>
              <a:ext uri="{FF2B5EF4-FFF2-40B4-BE49-F238E27FC236}">
                <a16:creationId xmlns:a16="http://schemas.microsoft.com/office/drawing/2014/main" id="{C2C54CAC-A2E8-3A40-EF1B-950A376FBE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546704">
            <a:off x="16448261" y="2407755"/>
            <a:ext cx="2688877" cy="2688877"/>
          </a:xfrm>
          <a:prstGeom prst="rect">
            <a:avLst/>
          </a:prstGeom>
        </p:spPr>
      </p:pic>
      <p:pic>
        <p:nvPicPr>
          <p:cNvPr id="7" name="Kuva 6" descr="Banaani tasaisella täytöllä">
            <a:extLst>
              <a:ext uri="{FF2B5EF4-FFF2-40B4-BE49-F238E27FC236}">
                <a16:creationId xmlns:a16="http://schemas.microsoft.com/office/drawing/2014/main" id="{91CD544F-1296-446E-36F5-0D795EEDD6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9463711">
            <a:off x="-432265" y="3634360"/>
            <a:ext cx="1414370" cy="1414370"/>
          </a:xfrm>
          <a:prstGeom prst="rect">
            <a:avLst/>
          </a:prstGeom>
        </p:spPr>
      </p:pic>
      <p:pic>
        <p:nvPicPr>
          <p:cNvPr id="8" name="Kuva 7" descr="Maissi tasaisella täytöllä">
            <a:extLst>
              <a:ext uri="{FF2B5EF4-FFF2-40B4-BE49-F238E27FC236}">
                <a16:creationId xmlns:a16="http://schemas.microsoft.com/office/drawing/2014/main" id="{4D40DB7A-3BB9-34DF-3ABE-F5A4155CDEB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6997">
            <a:off x="13505921" y="5934301"/>
            <a:ext cx="2257979" cy="2257979"/>
          </a:xfrm>
          <a:prstGeom prst="rect">
            <a:avLst/>
          </a:prstGeom>
        </p:spPr>
      </p:pic>
      <p:pic>
        <p:nvPicPr>
          <p:cNvPr id="9" name="Kuva 8" descr="Chilipippuri tasaisella täytöllä">
            <a:extLst>
              <a:ext uri="{FF2B5EF4-FFF2-40B4-BE49-F238E27FC236}">
                <a16:creationId xmlns:a16="http://schemas.microsoft.com/office/drawing/2014/main" id="{289F6ED8-6A5D-1CDA-FCDF-ED7CB12C2DB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8854711">
            <a:off x="-498211" y="7848404"/>
            <a:ext cx="1806611" cy="1806611"/>
          </a:xfrm>
          <a:prstGeom prst="rect">
            <a:avLst/>
          </a:prstGeom>
        </p:spPr>
      </p:pic>
      <p:pic>
        <p:nvPicPr>
          <p:cNvPr id="10" name="Kuva 9" descr="Mehiläispesä tasaisella täytöllä">
            <a:extLst>
              <a:ext uri="{FF2B5EF4-FFF2-40B4-BE49-F238E27FC236}">
                <a16:creationId xmlns:a16="http://schemas.microsoft.com/office/drawing/2014/main" id="{623B7F12-34CD-824E-84CF-076CBC09A01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736447" y="7917095"/>
            <a:ext cx="2579627" cy="2579627"/>
          </a:xfrm>
          <a:prstGeom prst="rect">
            <a:avLst/>
          </a:prstGeom>
        </p:spPr>
      </p:pic>
    </p:spTree>
    <p:extLst>
      <p:ext uri="{BB962C8B-B14F-4D97-AF65-F5344CB8AC3E}">
        <p14:creationId xmlns:p14="http://schemas.microsoft.com/office/powerpoint/2010/main" val="2682830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A88F6-B468-5FB9-E57D-D80B78FE3E98}"/>
            </a:ext>
          </a:extLst>
        </p:cNvPr>
        <p:cNvGrpSpPr/>
        <p:nvPr/>
      </p:nvGrpSpPr>
      <p:grpSpPr>
        <a:xfrm>
          <a:off x="0" y="0"/>
          <a:ext cx="0" cy="0"/>
          <a:chOff x="0" y="0"/>
          <a:chExt cx="0" cy="0"/>
        </a:xfrm>
      </p:grpSpPr>
      <p:sp>
        <p:nvSpPr>
          <p:cNvPr id="6" name="Freeform 2">
            <a:extLst>
              <a:ext uri="{FF2B5EF4-FFF2-40B4-BE49-F238E27FC236}">
                <a16:creationId xmlns:a16="http://schemas.microsoft.com/office/drawing/2014/main" id="{9343375C-1EAC-A360-604D-F3F812C2CAF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0" b="-120"/>
            </a:stretch>
          </a:blipFill>
        </p:spPr>
        <p:txBody>
          <a:bodyPr/>
          <a:lstStyle/>
          <a:p>
            <a:endParaRPr lang="fi-FI"/>
          </a:p>
        </p:txBody>
      </p:sp>
      <p:sp>
        <p:nvSpPr>
          <p:cNvPr id="3" name="TextBox 3">
            <a:extLst>
              <a:ext uri="{FF2B5EF4-FFF2-40B4-BE49-F238E27FC236}">
                <a16:creationId xmlns:a16="http://schemas.microsoft.com/office/drawing/2014/main" id="{95503656-E6E4-16BD-FC62-A3A4040B96AF}"/>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6DEE2B58-6334-2B8A-9441-87F34C3CB16F}"/>
              </a:ext>
            </a:extLst>
          </p:cNvPr>
          <p:cNvSpPr txBox="1"/>
          <p:nvPr/>
        </p:nvSpPr>
        <p:spPr>
          <a:xfrm>
            <a:off x="914400" y="248791"/>
            <a:ext cx="16601237" cy="2205732"/>
          </a:xfrm>
          <a:prstGeom prst="rect">
            <a:avLst/>
          </a:prstGeom>
        </p:spPr>
        <p:txBody>
          <a:bodyPr wrap="square" lIns="0" tIns="0" rIns="0" bIns="0" rtlCol="0" anchor="t">
            <a:spAutoFit/>
          </a:bodyPr>
          <a:lstStyle/>
          <a:p>
            <a:pPr marL="0" lvl="0" indent="0">
              <a:lnSpc>
                <a:spcPts val="8639"/>
              </a:lnSpc>
            </a:pPr>
            <a:r>
              <a:rPr lang="en-US" sz="7199" b="1" dirty="0">
                <a:solidFill>
                  <a:srgbClr val="359085"/>
                </a:solidFill>
                <a:latin typeface="Quicksand" pitchFamily="2" charset="0"/>
              </a:rPr>
              <a:t>Miten </a:t>
            </a:r>
            <a:r>
              <a:rPr lang="en-US" sz="7199" b="1" dirty="0" err="1">
                <a:solidFill>
                  <a:srgbClr val="359085"/>
                </a:solidFill>
                <a:latin typeface="Quicksand" pitchFamily="2" charset="0"/>
              </a:rPr>
              <a:t>olet</a:t>
            </a:r>
            <a:r>
              <a:rPr lang="en-US" sz="7199" b="1" dirty="0">
                <a:solidFill>
                  <a:srgbClr val="359085"/>
                </a:solidFill>
                <a:latin typeface="Quicksand" pitchFamily="2" charset="0"/>
              </a:rPr>
              <a:t> </a:t>
            </a:r>
            <a:r>
              <a:rPr lang="en-US" sz="7199" b="1" dirty="0" err="1">
                <a:solidFill>
                  <a:srgbClr val="359085"/>
                </a:solidFill>
                <a:latin typeface="Quicksand" pitchFamily="2" charset="0"/>
              </a:rPr>
              <a:t>osa</a:t>
            </a:r>
            <a:r>
              <a:rPr lang="en-US" sz="7199" b="1" dirty="0">
                <a:solidFill>
                  <a:srgbClr val="359085"/>
                </a:solidFill>
                <a:latin typeface="Quicksand" pitchFamily="2" charset="0"/>
              </a:rPr>
              <a:t> </a:t>
            </a:r>
            <a:r>
              <a:rPr lang="en-US" sz="7199" b="1" dirty="0" err="1">
                <a:solidFill>
                  <a:srgbClr val="359085"/>
                </a:solidFill>
                <a:latin typeface="Quicksand" pitchFamily="2" charset="0"/>
              </a:rPr>
              <a:t>maailman</a:t>
            </a:r>
            <a:r>
              <a:rPr lang="en-US" sz="7199" b="1" dirty="0">
                <a:solidFill>
                  <a:srgbClr val="359085"/>
                </a:solidFill>
                <a:latin typeface="Quicksand" pitchFamily="2" charset="0"/>
              </a:rPr>
              <a:t> </a:t>
            </a:r>
            <a:r>
              <a:rPr lang="en-US" sz="7199" b="1" dirty="0" err="1">
                <a:solidFill>
                  <a:srgbClr val="359085"/>
                </a:solidFill>
                <a:latin typeface="Quicksand" pitchFamily="2" charset="0"/>
              </a:rPr>
              <a:t>ruokajärjestelmää</a:t>
            </a:r>
            <a:r>
              <a:rPr lang="en-US" sz="7199" b="1" dirty="0">
                <a:solidFill>
                  <a:srgbClr val="359085"/>
                </a:solidFill>
                <a:latin typeface="Quicksand" pitchFamily="2" charset="0"/>
              </a:rPr>
              <a:t>?</a:t>
            </a:r>
          </a:p>
        </p:txBody>
      </p:sp>
      <p:sp>
        <p:nvSpPr>
          <p:cNvPr id="4" name="Tekstiruutu 3">
            <a:extLst>
              <a:ext uri="{FF2B5EF4-FFF2-40B4-BE49-F238E27FC236}">
                <a16:creationId xmlns:a16="http://schemas.microsoft.com/office/drawing/2014/main" id="{EF31B6B2-3B67-FACF-6E4C-43636DA9586B}"/>
              </a:ext>
            </a:extLst>
          </p:cNvPr>
          <p:cNvSpPr txBox="1"/>
          <p:nvPr/>
        </p:nvSpPr>
        <p:spPr>
          <a:xfrm>
            <a:off x="914400" y="2905249"/>
            <a:ext cx="10888400" cy="6001643"/>
          </a:xfrm>
          <a:prstGeom prst="rect">
            <a:avLst/>
          </a:prstGeom>
          <a:noFill/>
        </p:spPr>
        <p:txBody>
          <a:bodyPr wrap="square" rtlCol="0">
            <a:spAutoFit/>
          </a:bodyPr>
          <a:lstStyle/>
          <a:p>
            <a:r>
              <a:rPr lang="fi-FI" sz="2400" b="1" dirty="0">
                <a:latin typeface="Quicksand" pitchFamily="2" charset="0"/>
              </a:rPr>
              <a:t>Maailma lautasella</a:t>
            </a:r>
            <a:br>
              <a:rPr lang="fi-FI" sz="2400" dirty="0"/>
            </a:br>
            <a:r>
              <a:rPr lang="fi-FI" sz="2400" dirty="0"/>
              <a:t>Kahvi, suklaa, avokadot, mausteet… Monet arjessamme tutut ruoat tulevat toisista maista. Tämä kertoo siitä, että ruokavalintamme liittyvät suoraan maailmanlaajuisiin tuotantoketjuihin. Se miten kulutamme täällä vaikuttaa myös muualla.</a:t>
            </a:r>
          </a:p>
          <a:p>
            <a:pPr>
              <a:buNone/>
            </a:pPr>
            <a:endParaRPr lang="fi-FI" sz="2400" dirty="0"/>
          </a:p>
          <a:p>
            <a:pPr>
              <a:buNone/>
            </a:pPr>
            <a:r>
              <a:rPr lang="fi-FI" sz="2400" b="1" dirty="0">
                <a:latin typeface="Quicksand" pitchFamily="2" charset="0"/>
              </a:rPr>
              <a:t>Tieto auttaa tekemään parempia valintoja</a:t>
            </a:r>
            <a:br>
              <a:rPr lang="fi-FI" sz="2400" dirty="0"/>
            </a:br>
            <a:r>
              <a:rPr lang="fi-FI" sz="2400" dirty="0"/>
              <a:t>Kun ymmärrämme, mistä ruoka tulee ja miten se tuotetaan, </a:t>
            </a:r>
          </a:p>
          <a:p>
            <a:pPr>
              <a:buNone/>
            </a:pPr>
            <a:r>
              <a:rPr lang="fi-FI" sz="2400" dirty="0"/>
              <a:t>voimme valita vastuullisemmin – tavalla, joka tukee sekä </a:t>
            </a:r>
          </a:p>
          <a:p>
            <a:pPr>
              <a:buNone/>
            </a:pPr>
            <a:r>
              <a:rPr lang="fi-FI" sz="2400" dirty="0"/>
              <a:t>ihmisten hyvinvointia että ympäristöä.</a:t>
            </a:r>
          </a:p>
          <a:p>
            <a:pPr>
              <a:buNone/>
            </a:pPr>
            <a:endParaRPr lang="fi-FI" sz="2400" dirty="0"/>
          </a:p>
          <a:p>
            <a:r>
              <a:rPr lang="fi-FI" sz="2400" b="1" dirty="0">
                <a:latin typeface="Quicksand" pitchFamily="2" charset="0"/>
              </a:rPr>
              <a:t>Me vaikutamme – ja meihin vaikutetaan</a:t>
            </a:r>
            <a:br>
              <a:rPr lang="fi-FI" sz="2400" dirty="0"/>
            </a:br>
            <a:r>
              <a:rPr lang="fi-FI" sz="2400" dirty="0"/>
              <a:t>Se, mitä ostamme, vaikuttaa viljelijöiden arkeen toisella </a:t>
            </a:r>
          </a:p>
          <a:p>
            <a:r>
              <a:rPr lang="fi-FI" sz="2400" dirty="0"/>
              <a:t>puolella maapalloa. Samalla esimerkiksi ilmastonmuutos, </a:t>
            </a:r>
          </a:p>
          <a:p>
            <a:r>
              <a:rPr lang="fi-FI" sz="2400" dirty="0"/>
              <a:t>kuivuus tai hintojen vaihtelut maailmalla vaikuttavat myös </a:t>
            </a:r>
          </a:p>
          <a:p>
            <a:r>
              <a:rPr lang="fi-FI" sz="2400" dirty="0"/>
              <a:t>siihen, mitä me saamme kaupasta ja mihin hintaan.</a:t>
            </a:r>
          </a:p>
          <a:p>
            <a:endParaRPr lang="fi-FI" sz="2400" dirty="0"/>
          </a:p>
        </p:txBody>
      </p:sp>
      <p:pic>
        <p:nvPicPr>
          <p:cNvPr id="11" name="Kuva 10" descr="Kuva, joka sisältää kohteen hedelmä, kasvi, puu, banaani&#10;&#10;Tekoälyn generoima sisältö voi olla virheellistä.">
            <a:extLst>
              <a:ext uri="{FF2B5EF4-FFF2-40B4-BE49-F238E27FC236}">
                <a16:creationId xmlns:a16="http://schemas.microsoft.com/office/drawing/2014/main" id="{252B6646-BF6B-3AA0-C34E-CBECC3A4CF3E}"/>
              </a:ext>
            </a:extLst>
          </p:cNvPr>
          <p:cNvPicPr>
            <a:picLocks noChangeAspect="1"/>
          </p:cNvPicPr>
          <p:nvPr/>
        </p:nvPicPr>
        <p:blipFill>
          <a:blip r:embed="rId3" cstate="print">
            <a:extLst>
              <a:ext uri="{28A0092B-C50C-407E-A947-70E740481C1C}">
                <a14:useLocalDpi xmlns:a14="http://schemas.microsoft.com/office/drawing/2010/main" val="0"/>
              </a:ext>
            </a:extLst>
          </a:blip>
          <a:srcRect t="3969" b="5841"/>
          <a:stretch/>
        </p:blipFill>
        <p:spPr>
          <a:xfrm>
            <a:off x="9005253" y="5753100"/>
            <a:ext cx="2797547" cy="3784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Kuva 13" descr="Kuva, joka sisältää kohteen piha-, ruoho, henkilö, puu&#10;&#10;Tekoälyn generoima sisältö voi olla virheellistä.">
            <a:extLst>
              <a:ext uri="{FF2B5EF4-FFF2-40B4-BE49-F238E27FC236}">
                <a16:creationId xmlns:a16="http://schemas.microsoft.com/office/drawing/2014/main" id="{77E9E6CF-DE29-FCA9-1B80-1788EDE13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04031" y="5753100"/>
            <a:ext cx="5706800" cy="3804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Kuva 16" descr="Kuva, joka sisältää kohteen henkilö, piha-, vaate, Ihmisen kasvot&#10;&#10;Tekoälyn generoima sisältö voi olla virheellistä.">
            <a:extLst>
              <a:ext uri="{FF2B5EF4-FFF2-40B4-BE49-F238E27FC236}">
                <a16:creationId xmlns:a16="http://schemas.microsoft.com/office/drawing/2014/main" id="{F9FB5750-2F32-DB89-57D1-D10A044CD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6105" y="1028700"/>
            <a:ext cx="5706800" cy="4280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ekstiruutu 17">
            <a:extLst>
              <a:ext uri="{FF2B5EF4-FFF2-40B4-BE49-F238E27FC236}">
                <a16:creationId xmlns:a16="http://schemas.microsoft.com/office/drawing/2014/main" id="{5D421F02-FF86-E645-B667-3DB363E39540}"/>
              </a:ext>
            </a:extLst>
          </p:cNvPr>
          <p:cNvSpPr txBox="1"/>
          <p:nvPr/>
        </p:nvSpPr>
        <p:spPr>
          <a:xfrm>
            <a:off x="12176105" y="5372100"/>
            <a:ext cx="5843305" cy="369332"/>
          </a:xfrm>
          <a:prstGeom prst="rect">
            <a:avLst/>
          </a:prstGeom>
          <a:noFill/>
        </p:spPr>
        <p:txBody>
          <a:bodyPr wrap="square" rtlCol="0">
            <a:spAutoFit/>
          </a:bodyPr>
          <a:lstStyle/>
          <a:p>
            <a:r>
              <a:rPr lang="fi-FI" i="1" dirty="0" err="1"/>
              <a:t>Shanti</a:t>
            </a:r>
            <a:r>
              <a:rPr lang="fi-FI" i="1" dirty="0"/>
              <a:t> </a:t>
            </a:r>
            <a:r>
              <a:rPr lang="fi-FI" i="1" dirty="0" err="1"/>
              <a:t>Mahato</a:t>
            </a:r>
            <a:r>
              <a:rPr lang="fi-FI" i="1" dirty="0"/>
              <a:t> saa lisätuloja kalankasvatuksesta Nepalissa. </a:t>
            </a:r>
          </a:p>
        </p:txBody>
      </p:sp>
      <p:sp>
        <p:nvSpPr>
          <p:cNvPr id="19" name="Tekstiruutu 18">
            <a:extLst>
              <a:ext uri="{FF2B5EF4-FFF2-40B4-BE49-F238E27FC236}">
                <a16:creationId xmlns:a16="http://schemas.microsoft.com/office/drawing/2014/main" id="{602CE0D8-D136-78B8-36BB-BAA64407B633}"/>
              </a:ext>
            </a:extLst>
          </p:cNvPr>
          <p:cNvSpPr txBox="1"/>
          <p:nvPr/>
        </p:nvSpPr>
        <p:spPr>
          <a:xfrm>
            <a:off x="9005253" y="9589197"/>
            <a:ext cx="2797546" cy="646331"/>
          </a:xfrm>
          <a:prstGeom prst="rect">
            <a:avLst/>
          </a:prstGeom>
          <a:noFill/>
        </p:spPr>
        <p:txBody>
          <a:bodyPr wrap="square" rtlCol="0">
            <a:spAutoFit/>
          </a:bodyPr>
          <a:lstStyle/>
          <a:p>
            <a:r>
              <a:rPr lang="fi-FI" i="1" dirty="0"/>
              <a:t>Tiedätkö banaanin ja keitto- banaanin eron?</a:t>
            </a:r>
          </a:p>
        </p:txBody>
      </p:sp>
      <p:sp>
        <p:nvSpPr>
          <p:cNvPr id="20" name="Tekstiruutu 19">
            <a:extLst>
              <a:ext uri="{FF2B5EF4-FFF2-40B4-BE49-F238E27FC236}">
                <a16:creationId xmlns:a16="http://schemas.microsoft.com/office/drawing/2014/main" id="{6AE6DDDC-D76B-C2DC-E362-38A5A0DF5C02}"/>
              </a:ext>
            </a:extLst>
          </p:cNvPr>
          <p:cNvSpPr txBox="1"/>
          <p:nvPr/>
        </p:nvSpPr>
        <p:spPr>
          <a:xfrm>
            <a:off x="12176104" y="9563100"/>
            <a:ext cx="5706799" cy="646331"/>
          </a:xfrm>
          <a:prstGeom prst="rect">
            <a:avLst/>
          </a:prstGeom>
          <a:noFill/>
        </p:spPr>
        <p:txBody>
          <a:bodyPr wrap="square" rtlCol="0">
            <a:spAutoFit/>
          </a:bodyPr>
          <a:lstStyle/>
          <a:p>
            <a:r>
              <a:rPr lang="fi-FI" i="1" dirty="0"/>
              <a:t>Monet pienviljelijät viljelevät maata käsin tai härkien avulla ilman koneita. Tämä kuva on Nepalista.</a:t>
            </a:r>
          </a:p>
        </p:txBody>
      </p:sp>
      <p:sp>
        <p:nvSpPr>
          <p:cNvPr id="21" name="Tekstiruutu 20">
            <a:extLst>
              <a:ext uri="{FF2B5EF4-FFF2-40B4-BE49-F238E27FC236}">
                <a16:creationId xmlns:a16="http://schemas.microsoft.com/office/drawing/2014/main" id="{801D21C4-6E97-6060-DC09-143AD71EA28D}"/>
              </a:ext>
            </a:extLst>
          </p:cNvPr>
          <p:cNvSpPr txBox="1"/>
          <p:nvPr/>
        </p:nvSpPr>
        <p:spPr>
          <a:xfrm rot="16200000">
            <a:off x="16704561" y="7470700"/>
            <a:ext cx="2797546" cy="369332"/>
          </a:xfrm>
          <a:prstGeom prst="rect">
            <a:avLst/>
          </a:prstGeom>
          <a:noFill/>
        </p:spPr>
        <p:txBody>
          <a:bodyPr wrap="square" rtlCol="0">
            <a:spAutoFit/>
          </a:bodyPr>
          <a:lstStyle/>
          <a:p>
            <a:r>
              <a:rPr lang="fi-FI" i="1" dirty="0"/>
              <a:t>Kuvat: Jenny Öhman - FFD</a:t>
            </a:r>
          </a:p>
        </p:txBody>
      </p:sp>
      <p:pic>
        <p:nvPicPr>
          <p:cNvPr id="23" name="Kuva 22" descr="Maissi tasaisella täytöllä">
            <a:extLst>
              <a:ext uri="{FF2B5EF4-FFF2-40B4-BE49-F238E27FC236}">
                <a16:creationId xmlns:a16="http://schemas.microsoft.com/office/drawing/2014/main" id="{22B2B2E7-CADF-28A5-6C92-DB971FD4CF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697972">
            <a:off x="326205" y="8231873"/>
            <a:ext cx="2884760" cy="2884760"/>
          </a:xfrm>
          <a:prstGeom prst="rect">
            <a:avLst/>
          </a:prstGeom>
        </p:spPr>
      </p:pic>
      <p:pic>
        <p:nvPicPr>
          <p:cNvPr id="25" name="Kuva 24" descr="Banaaninkuori ääriviiva">
            <a:extLst>
              <a:ext uri="{FF2B5EF4-FFF2-40B4-BE49-F238E27FC236}">
                <a16:creationId xmlns:a16="http://schemas.microsoft.com/office/drawing/2014/main" id="{C3A16A30-D7AF-ACC8-DDD7-5606C46CDE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34600" y="4229100"/>
            <a:ext cx="1447800" cy="1447800"/>
          </a:xfrm>
          <a:prstGeom prst="rect">
            <a:avLst/>
          </a:prstGeom>
        </p:spPr>
      </p:pic>
      <p:pic>
        <p:nvPicPr>
          <p:cNvPr id="26" name="Kuva 25" descr="Kiinalainen teekannu ja kuppi tasaisella täytöllä">
            <a:extLst>
              <a:ext uri="{FF2B5EF4-FFF2-40B4-BE49-F238E27FC236}">
                <a16:creationId xmlns:a16="http://schemas.microsoft.com/office/drawing/2014/main" id="{AD7737BC-306C-4EBF-C314-3D54FD619E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00800" y="8191500"/>
            <a:ext cx="2133600" cy="2133600"/>
          </a:xfrm>
          <a:prstGeom prst="rect">
            <a:avLst/>
          </a:prstGeom>
        </p:spPr>
      </p:pic>
      <p:pic>
        <p:nvPicPr>
          <p:cNvPr id="27" name="Kuva 26" descr="Suklaa tasaisella täytöllä">
            <a:extLst>
              <a:ext uri="{FF2B5EF4-FFF2-40B4-BE49-F238E27FC236}">
                <a16:creationId xmlns:a16="http://schemas.microsoft.com/office/drawing/2014/main" id="{02F03361-3907-4DD9-878A-AD70ECB976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919775">
            <a:off x="3838307" y="8673434"/>
            <a:ext cx="1615667" cy="1615667"/>
          </a:xfrm>
          <a:prstGeom prst="rect">
            <a:avLst/>
          </a:prstGeom>
        </p:spPr>
      </p:pic>
    </p:spTree>
    <p:extLst>
      <p:ext uri="{BB962C8B-B14F-4D97-AF65-F5344CB8AC3E}">
        <p14:creationId xmlns:p14="http://schemas.microsoft.com/office/powerpoint/2010/main" val="3234770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8CA3E-1F53-50EC-E0B3-488DA8D5570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05BC1E-BD4F-BAF3-7501-91C7605923DE}"/>
              </a:ext>
            </a:extLst>
          </p:cNvPr>
          <p:cNvSpPr/>
          <p:nvPr/>
        </p:nvSpPr>
        <p:spPr>
          <a:xfrm>
            <a:off x="-227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0" b="-50"/>
            </a:stretch>
          </a:blipFill>
        </p:spPr>
        <p:txBody>
          <a:bodyPr/>
          <a:lstStyle/>
          <a:p>
            <a:endParaRPr lang="fi-FI"/>
          </a:p>
        </p:txBody>
      </p:sp>
      <p:sp>
        <p:nvSpPr>
          <p:cNvPr id="3" name="TextBox 3">
            <a:extLst>
              <a:ext uri="{FF2B5EF4-FFF2-40B4-BE49-F238E27FC236}">
                <a16:creationId xmlns:a16="http://schemas.microsoft.com/office/drawing/2014/main" id="{8992B731-871D-F46F-A301-4F81F9230AC1}"/>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4481EC48-D04C-9123-7819-F1FAE932AF78}"/>
              </a:ext>
            </a:extLst>
          </p:cNvPr>
          <p:cNvSpPr txBox="1"/>
          <p:nvPr/>
        </p:nvSpPr>
        <p:spPr>
          <a:xfrm>
            <a:off x="785783" y="239433"/>
            <a:ext cx="17145000" cy="2205732"/>
          </a:xfrm>
          <a:prstGeom prst="rect">
            <a:avLst/>
          </a:prstGeom>
        </p:spPr>
        <p:txBody>
          <a:bodyPr wrap="square" lIns="0" tIns="0" rIns="0" bIns="0" rtlCol="0" anchor="t">
            <a:spAutoFit/>
          </a:bodyPr>
          <a:lstStyle/>
          <a:p>
            <a:pPr marL="0" lvl="0" indent="0">
              <a:lnSpc>
                <a:spcPts val="8639"/>
              </a:lnSpc>
            </a:pPr>
            <a:r>
              <a:rPr lang="fi-FI" sz="7199" b="1" dirty="0">
                <a:solidFill>
                  <a:srgbClr val="359085"/>
                </a:solidFill>
                <a:latin typeface="Quicksand" pitchFamily="2" charset="0"/>
              </a:rPr>
              <a:t>Pienviljelijöiden rooli maailmalla – miten se vaikuttaa meihin?</a:t>
            </a:r>
            <a:endParaRPr lang="en-US" sz="7199" b="1" dirty="0">
              <a:solidFill>
                <a:srgbClr val="359085"/>
              </a:solidFill>
              <a:latin typeface="Quicksand" pitchFamily="2" charset="0"/>
            </a:endParaRPr>
          </a:p>
        </p:txBody>
      </p:sp>
      <p:sp>
        <p:nvSpPr>
          <p:cNvPr id="4" name="Tekstiruutu 3">
            <a:extLst>
              <a:ext uri="{FF2B5EF4-FFF2-40B4-BE49-F238E27FC236}">
                <a16:creationId xmlns:a16="http://schemas.microsoft.com/office/drawing/2014/main" id="{34EC360C-B261-B6AF-CC68-666FB006F817}"/>
              </a:ext>
            </a:extLst>
          </p:cNvPr>
          <p:cNvSpPr txBox="1"/>
          <p:nvPr/>
        </p:nvSpPr>
        <p:spPr>
          <a:xfrm>
            <a:off x="793742" y="2445165"/>
            <a:ext cx="9987381" cy="8771632"/>
          </a:xfrm>
          <a:prstGeom prst="rect">
            <a:avLst/>
          </a:prstGeom>
          <a:noFill/>
        </p:spPr>
        <p:txBody>
          <a:bodyPr wrap="square" rtlCol="0">
            <a:spAutoFit/>
          </a:bodyPr>
          <a:lstStyle/>
          <a:p>
            <a:r>
              <a:rPr lang="fi-FI" sz="2400" b="1" dirty="0">
                <a:latin typeface="Quicksand" pitchFamily="2" charset="0"/>
              </a:rPr>
              <a:t>Maailman ruokaturvan tukipilari </a:t>
            </a:r>
          </a:p>
          <a:p>
            <a:r>
              <a:rPr lang="fi-FI" sz="2400" dirty="0"/>
              <a:t>Pienviljelijät tuottavat suuren osan maailman ruoasta, erityisesti kehittyvissä maissa, ja ovat keskeisiä ruokaturvan varmistamisessa. </a:t>
            </a:r>
          </a:p>
          <a:p>
            <a:endParaRPr lang="fi-FI" sz="2400" b="1" dirty="0"/>
          </a:p>
          <a:p>
            <a:r>
              <a:rPr lang="fi-FI" sz="2400" b="1" dirty="0">
                <a:latin typeface="Quicksand" pitchFamily="2" charset="0"/>
              </a:rPr>
              <a:t>Kuka on pienviljelijä?</a:t>
            </a:r>
          </a:p>
          <a:p>
            <a:r>
              <a:rPr lang="fi-FI" sz="2400" dirty="0"/>
              <a:t>Pienviljelijällä tarkoitetaan viljelijää, joka viljelee pääosin alle 10 hehtaarin aluetta, käyttää pääasiallisesti perhetyövoimaa ja tuottaa osan ruoastaan omaan kulutukseen. Vaikka termiä ei juuri käytetä enää Suomessa, maailman-laajuisesti – erityisesti globaalissa etelässä, pienviljelijät ovat keskeisessä asemassa: noin </a:t>
            </a:r>
            <a:r>
              <a:rPr lang="fi-FI" sz="2400" b="1" dirty="0"/>
              <a:t>475 </a:t>
            </a:r>
            <a:r>
              <a:rPr lang="fi-FI" sz="2400" dirty="0"/>
              <a:t>miljoonaa viljelijää viljelee alle 2 hehtaarin maita, </a:t>
            </a:r>
          </a:p>
          <a:p>
            <a:r>
              <a:rPr lang="fi-FI" sz="2400" dirty="0"/>
              <a:t>kattaen silti noin </a:t>
            </a:r>
            <a:r>
              <a:rPr lang="fi-FI" sz="2400" b="1" dirty="0"/>
              <a:t>12 % </a:t>
            </a:r>
            <a:r>
              <a:rPr lang="fi-FI" sz="2400" dirty="0"/>
              <a:t>maailman maatalousmaasta.</a:t>
            </a:r>
            <a:r>
              <a:rPr lang="fi-FI" sz="2400" b="1" dirty="0"/>
              <a:t> </a:t>
            </a:r>
          </a:p>
          <a:p>
            <a:r>
              <a:rPr lang="fi-FI" sz="2400" b="1" i="1" dirty="0">
                <a:solidFill>
                  <a:srgbClr val="2D5A53"/>
                </a:solidFill>
                <a:latin typeface="Quicksand" pitchFamily="2" charset="0"/>
                <a:hlinkClick r:id="rId4"/>
              </a:rPr>
              <a:t>Video: Pienviljelijän terveiset Tansaniasta</a:t>
            </a:r>
            <a:r>
              <a:rPr lang="fi-FI" sz="2400" b="1" i="1" dirty="0">
                <a:solidFill>
                  <a:srgbClr val="2D5A53"/>
                </a:solidFill>
                <a:latin typeface="Quicksand" pitchFamily="2" charset="0"/>
              </a:rPr>
              <a:t> </a:t>
            </a:r>
            <a:r>
              <a:rPr lang="fi-FI" b="1" i="1" dirty="0">
                <a:solidFill>
                  <a:srgbClr val="2D5A53"/>
                </a:solidFill>
                <a:latin typeface="Quicksand" pitchFamily="2" charset="0"/>
              </a:rPr>
              <a:t>(3:03)</a:t>
            </a:r>
            <a:endParaRPr lang="fi-FI" sz="2400" b="1" i="1" dirty="0">
              <a:solidFill>
                <a:srgbClr val="2D5A53"/>
              </a:solidFill>
              <a:latin typeface="Quicksand" pitchFamily="2" charset="0"/>
            </a:endParaRPr>
          </a:p>
          <a:p>
            <a:endParaRPr lang="fi-FI" sz="2400" dirty="0"/>
          </a:p>
          <a:p>
            <a:r>
              <a:rPr lang="fi-FI" sz="2400" b="1" dirty="0">
                <a:latin typeface="Quicksand" pitchFamily="2" charset="0"/>
              </a:rPr>
              <a:t>Haavoittuvassa asemassa </a:t>
            </a:r>
          </a:p>
          <a:p>
            <a:r>
              <a:rPr lang="fi-FI" sz="2400" dirty="0"/>
              <a:t>Monet pienviljelijät kamppailevat ilmastonmuutoksen, markkinaesteiden ja rahoituksen puutteen kanssa – nämä vaikeuttavat kestävää toimeentuloa.</a:t>
            </a:r>
          </a:p>
          <a:p>
            <a:endParaRPr lang="fi-FI" sz="2400" dirty="0"/>
          </a:p>
          <a:p>
            <a:r>
              <a:rPr lang="fi-FI" sz="2400" b="1" dirty="0">
                <a:latin typeface="Quicksand" pitchFamily="2" charset="0"/>
              </a:rPr>
              <a:t>Muutosvoima</a:t>
            </a:r>
          </a:p>
          <a:p>
            <a:r>
              <a:rPr lang="fi-FI" sz="2400" dirty="0"/>
              <a:t>Pienviljelijöiden tukeminen koulutuksella ja reiluilla markkinoilla vie kohti kestävää kehitystä ja köyhyyden vähentämistä.</a:t>
            </a:r>
            <a:endParaRPr lang="fi-FI" sz="2000" dirty="0"/>
          </a:p>
          <a:p>
            <a:endParaRPr lang="fi-FI" sz="2000" dirty="0"/>
          </a:p>
          <a:p>
            <a:endParaRPr lang="fi-FI" sz="3200" dirty="0"/>
          </a:p>
          <a:p>
            <a:endParaRPr lang="fi-FI" sz="3200" dirty="0"/>
          </a:p>
        </p:txBody>
      </p:sp>
      <p:sp>
        <p:nvSpPr>
          <p:cNvPr id="12" name="TextBox 5">
            <a:extLst>
              <a:ext uri="{FF2B5EF4-FFF2-40B4-BE49-F238E27FC236}">
                <a16:creationId xmlns:a16="http://schemas.microsoft.com/office/drawing/2014/main" id="{398BB46F-BFC0-347B-5270-277349BCC9B8}"/>
              </a:ext>
            </a:extLst>
          </p:cNvPr>
          <p:cNvSpPr txBox="1"/>
          <p:nvPr/>
        </p:nvSpPr>
        <p:spPr>
          <a:xfrm>
            <a:off x="15253756" y="1733123"/>
            <a:ext cx="16601237" cy="1030282"/>
          </a:xfrm>
          <a:prstGeom prst="rect">
            <a:avLst/>
          </a:prstGeom>
        </p:spPr>
        <p:txBody>
          <a:bodyPr wrap="square" lIns="0" tIns="0" rIns="0" bIns="0" rtlCol="0" anchor="t">
            <a:spAutoFit/>
          </a:bodyPr>
          <a:lstStyle/>
          <a:p>
            <a:pPr marL="0" lvl="0" indent="0">
              <a:lnSpc>
                <a:spcPts val="8639"/>
              </a:lnSpc>
            </a:pPr>
            <a:r>
              <a:rPr lang="en-US" sz="4800" b="1" dirty="0" err="1">
                <a:solidFill>
                  <a:srgbClr val="2D5A53"/>
                </a:solidFill>
                <a:latin typeface="Quicksand" pitchFamily="2" charset="0"/>
              </a:rPr>
              <a:t>Tiesitkö</a:t>
            </a:r>
            <a:r>
              <a:rPr lang="en-US" sz="5400" b="1" dirty="0">
                <a:solidFill>
                  <a:srgbClr val="2D5A53"/>
                </a:solidFill>
                <a:latin typeface="Quicksand" pitchFamily="2" charset="0"/>
              </a:rPr>
              <a:t>?</a:t>
            </a:r>
            <a:endParaRPr lang="en-US" sz="7199" b="1" dirty="0">
              <a:solidFill>
                <a:srgbClr val="2D5A53"/>
              </a:solidFill>
              <a:latin typeface="Quicksand" pitchFamily="2" charset="0"/>
            </a:endParaRPr>
          </a:p>
        </p:txBody>
      </p:sp>
      <p:sp>
        <p:nvSpPr>
          <p:cNvPr id="13" name="Tekstiruutu 12">
            <a:extLst>
              <a:ext uri="{FF2B5EF4-FFF2-40B4-BE49-F238E27FC236}">
                <a16:creationId xmlns:a16="http://schemas.microsoft.com/office/drawing/2014/main" id="{42030CB3-12CF-BB23-7232-57D7EE12CAE7}"/>
              </a:ext>
            </a:extLst>
          </p:cNvPr>
          <p:cNvSpPr txBox="1"/>
          <p:nvPr/>
        </p:nvSpPr>
        <p:spPr>
          <a:xfrm>
            <a:off x="15253756" y="2723291"/>
            <a:ext cx="2535471" cy="2554545"/>
          </a:xfrm>
          <a:prstGeom prst="rect">
            <a:avLst/>
          </a:prstGeom>
          <a:noFill/>
        </p:spPr>
        <p:txBody>
          <a:bodyPr wrap="square" rtlCol="0">
            <a:spAutoFit/>
          </a:bodyPr>
          <a:lstStyle/>
          <a:p>
            <a:pPr algn="ctr"/>
            <a:r>
              <a:rPr lang="fi-FI" sz="3200" dirty="0">
                <a:latin typeface="Quicksand" pitchFamily="2" charset="0"/>
              </a:rPr>
              <a:t>Pienviljelijät tuottavat </a:t>
            </a:r>
          </a:p>
          <a:p>
            <a:pPr algn="ctr"/>
            <a:r>
              <a:rPr lang="fi-FI" sz="3200" dirty="0">
                <a:latin typeface="Quicksand" pitchFamily="2" charset="0"/>
              </a:rPr>
              <a:t>70-80% maailman ruoasta!</a:t>
            </a:r>
          </a:p>
        </p:txBody>
      </p:sp>
      <p:pic>
        <p:nvPicPr>
          <p:cNvPr id="20" name="Kuva 19" descr="Kuva, joka sisältää kohteen piha-, henkilö, vaate, taivas&#10;&#10;Tekoälyn generoima sisältö voi olla virheellistä.">
            <a:extLst>
              <a:ext uri="{FF2B5EF4-FFF2-40B4-BE49-F238E27FC236}">
                <a16:creationId xmlns:a16="http://schemas.microsoft.com/office/drawing/2014/main" id="{76EDC385-330A-B6BB-F35F-CB815264FD13}"/>
              </a:ext>
            </a:extLst>
          </p:cNvPr>
          <p:cNvPicPr>
            <a:picLocks noChangeAspect="1"/>
          </p:cNvPicPr>
          <p:nvPr/>
        </p:nvPicPr>
        <p:blipFill>
          <a:blip r:embed="rId5" cstate="print">
            <a:extLst>
              <a:ext uri="{28A0092B-C50C-407E-A947-70E740481C1C}">
                <a14:useLocalDpi xmlns:a14="http://schemas.microsoft.com/office/drawing/2010/main" val="0"/>
              </a:ext>
            </a:extLst>
          </a:blip>
          <a:srcRect t="12510" b="12697"/>
          <a:stretch/>
        </p:blipFill>
        <p:spPr>
          <a:xfrm>
            <a:off x="13805149" y="5607574"/>
            <a:ext cx="4086226" cy="4074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kstiruutu 21">
            <a:extLst>
              <a:ext uri="{FF2B5EF4-FFF2-40B4-BE49-F238E27FC236}">
                <a16:creationId xmlns:a16="http://schemas.microsoft.com/office/drawing/2014/main" id="{47B3433A-FFFB-993B-1235-C9F9551910A9}"/>
              </a:ext>
            </a:extLst>
          </p:cNvPr>
          <p:cNvSpPr txBox="1"/>
          <p:nvPr/>
        </p:nvSpPr>
        <p:spPr>
          <a:xfrm>
            <a:off x="13805148" y="9845682"/>
            <a:ext cx="2797546" cy="369332"/>
          </a:xfrm>
          <a:prstGeom prst="rect">
            <a:avLst/>
          </a:prstGeom>
          <a:noFill/>
        </p:spPr>
        <p:txBody>
          <a:bodyPr wrap="square" rtlCol="0">
            <a:spAutoFit/>
          </a:bodyPr>
          <a:lstStyle/>
          <a:p>
            <a:r>
              <a:rPr lang="fi-FI" i="1" dirty="0"/>
              <a:t>Kuvat: Jenny Öhman - FFD</a:t>
            </a:r>
          </a:p>
        </p:txBody>
      </p:sp>
      <p:sp>
        <p:nvSpPr>
          <p:cNvPr id="23" name="Tekstiruutu 22">
            <a:extLst>
              <a:ext uri="{FF2B5EF4-FFF2-40B4-BE49-F238E27FC236}">
                <a16:creationId xmlns:a16="http://schemas.microsoft.com/office/drawing/2014/main" id="{318948C5-E5A9-BE14-CB00-1640FEECA669}"/>
              </a:ext>
            </a:extLst>
          </p:cNvPr>
          <p:cNvSpPr txBox="1"/>
          <p:nvPr/>
        </p:nvSpPr>
        <p:spPr>
          <a:xfrm>
            <a:off x="10758218" y="6515100"/>
            <a:ext cx="3046931" cy="1477328"/>
          </a:xfrm>
          <a:prstGeom prst="rect">
            <a:avLst/>
          </a:prstGeom>
          <a:noFill/>
        </p:spPr>
        <p:txBody>
          <a:bodyPr wrap="square" rtlCol="0">
            <a:spAutoFit/>
          </a:bodyPr>
          <a:lstStyle/>
          <a:p>
            <a:r>
              <a:rPr lang="fi-FI" i="1" dirty="0" err="1"/>
              <a:t>Huruma</a:t>
            </a:r>
            <a:r>
              <a:rPr lang="fi-FI" i="1" dirty="0"/>
              <a:t> </a:t>
            </a:r>
            <a:r>
              <a:rPr lang="fi-FI" i="1" dirty="0" err="1"/>
              <a:t>Mgaya</a:t>
            </a:r>
            <a:r>
              <a:rPr lang="fi-FI" i="1" dirty="0"/>
              <a:t> toimii paikallisen viljelijäryhmän johtajana ja viljelee mm bataattia ja perunaa Tansaniassa.</a:t>
            </a:r>
          </a:p>
        </p:txBody>
      </p:sp>
      <p:pic>
        <p:nvPicPr>
          <p:cNvPr id="25" name="Kuva 24" descr="Kattaus tasaisella täytöllä">
            <a:extLst>
              <a:ext uri="{FF2B5EF4-FFF2-40B4-BE49-F238E27FC236}">
                <a16:creationId xmlns:a16="http://schemas.microsoft.com/office/drawing/2014/main" id="{5D760FA3-0E5D-75CC-28A8-A269FA3375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64975" y="-290680"/>
            <a:ext cx="2188011" cy="2188011"/>
          </a:xfrm>
          <a:prstGeom prst="rect">
            <a:avLst/>
          </a:prstGeom>
        </p:spPr>
      </p:pic>
      <p:pic>
        <p:nvPicPr>
          <p:cNvPr id="15" name="Kuva 14" descr="Kuva, joka sisältää kohteen piha-, vaate, henkilö, Ihmisen kasvot&#10;&#10;Tekoälyn generoima sisältö voi olla virheellistä.">
            <a:extLst>
              <a:ext uri="{FF2B5EF4-FFF2-40B4-BE49-F238E27FC236}">
                <a16:creationId xmlns:a16="http://schemas.microsoft.com/office/drawing/2014/main" id="{1AD7AF15-6F68-1B07-902C-3FFDD192511A}"/>
              </a:ext>
            </a:extLst>
          </p:cNvPr>
          <p:cNvPicPr>
            <a:picLocks noChangeAspect="1"/>
          </p:cNvPicPr>
          <p:nvPr/>
        </p:nvPicPr>
        <p:blipFill>
          <a:blip r:embed="rId8" cstate="print">
            <a:extLst>
              <a:ext uri="{28A0092B-C50C-407E-A947-70E740481C1C}">
                <a14:useLocalDpi xmlns:a14="http://schemas.microsoft.com/office/drawing/2010/main" val="0"/>
              </a:ext>
            </a:extLst>
          </a:blip>
          <a:srcRect l="12233" r="17289"/>
          <a:stretch/>
        </p:blipFill>
        <p:spPr>
          <a:xfrm rot="5400000">
            <a:off x="10881368" y="2488743"/>
            <a:ext cx="3839928" cy="4086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Tekstiruutu 25">
            <a:extLst>
              <a:ext uri="{FF2B5EF4-FFF2-40B4-BE49-F238E27FC236}">
                <a16:creationId xmlns:a16="http://schemas.microsoft.com/office/drawing/2014/main" id="{475D1220-1652-9D5A-E17A-3F33629F1CAE}"/>
              </a:ext>
            </a:extLst>
          </p:cNvPr>
          <p:cNvSpPr txBox="1"/>
          <p:nvPr/>
        </p:nvSpPr>
        <p:spPr>
          <a:xfrm>
            <a:off x="10758217" y="8489741"/>
            <a:ext cx="3046931" cy="1200329"/>
          </a:xfrm>
          <a:prstGeom prst="rect">
            <a:avLst/>
          </a:prstGeom>
          <a:noFill/>
        </p:spPr>
        <p:txBody>
          <a:bodyPr wrap="square" rtlCol="0">
            <a:spAutoFit/>
          </a:bodyPr>
          <a:lstStyle/>
          <a:p>
            <a:r>
              <a:rPr lang="fi-FI" i="1" dirty="0"/>
              <a:t>Nepalissa karppikalojen viljely lammikoissa parantaa perheiden ravitsemusta ja toimeentuloa.</a:t>
            </a:r>
          </a:p>
        </p:txBody>
      </p:sp>
      <p:pic>
        <p:nvPicPr>
          <p:cNvPr id="27" name="Kuva 26" descr="Kalat tasaisella täytöllä">
            <a:extLst>
              <a:ext uri="{FF2B5EF4-FFF2-40B4-BE49-F238E27FC236}">
                <a16:creationId xmlns:a16="http://schemas.microsoft.com/office/drawing/2014/main" id="{A97E719D-8C37-BA0A-C8E9-ABA58905B0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55981" y="6134100"/>
            <a:ext cx="2097619" cy="2097619"/>
          </a:xfrm>
          <a:prstGeom prst="rect">
            <a:avLst/>
          </a:prstGeom>
        </p:spPr>
      </p:pic>
    </p:spTree>
    <p:extLst>
      <p:ext uri="{BB962C8B-B14F-4D97-AF65-F5344CB8AC3E}">
        <p14:creationId xmlns:p14="http://schemas.microsoft.com/office/powerpoint/2010/main" val="1879748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1399F-69D7-609C-5034-DC5C7097A650}"/>
            </a:ext>
          </a:extLst>
        </p:cNvPr>
        <p:cNvGrpSpPr/>
        <p:nvPr/>
      </p:nvGrpSpPr>
      <p:grpSpPr>
        <a:xfrm>
          <a:off x="0" y="0"/>
          <a:ext cx="0" cy="0"/>
          <a:chOff x="0" y="0"/>
          <a:chExt cx="0" cy="0"/>
        </a:xfrm>
      </p:grpSpPr>
      <p:sp>
        <p:nvSpPr>
          <p:cNvPr id="16" name="Freeform 2">
            <a:extLst>
              <a:ext uri="{FF2B5EF4-FFF2-40B4-BE49-F238E27FC236}">
                <a16:creationId xmlns:a16="http://schemas.microsoft.com/office/drawing/2014/main" id="{1C682591-E7A7-A438-884E-C601794F26F6}"/>
              </a:ext>
            </a:extLst>
          </p:cNvPr>
          <p:cNvSpPr/>
          <p:nvPr/>
        </p:nvSpPr>
        <p:spPr>
          <a:xfrm>
            <a:off x="-4327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0" b="-120"/>
            </a:stretch>
          </a:blipFill>
        </p:spPr>
        <p:txBody>
          <a:bodyPr/>
          <a:lstStyle/>
          <a:p>
            <a:endParaRPr lang="fi-FI"/>
          </a:p>
        </p:txBody>
      </p:sp>
      <p:sp>
        <p:nvSpPr>
          <p:cNvPr id="3" name="TextBox 3">
            <a:extLst>
              <a:ext uri="{FF2B5EF4-FFF2-40B4-BE49-F238E27FC236}">
                <a16:creationId xmlns:a16="http://schemas.microsoft.com/office/drawing/2014/main" id="{E4DCE8D6-F6F6-0769-031D-720B3CC54FCA}"/>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1F877AC7-FFB5-8308-3DFB-6971A8A6F2F0}"/>
              </a:ext>
            </a:extLst>
          </p:cNvPr>
          <p:cNvSpPr txBox="1"/>
          <p:nvPr/>
        </p:nvSpPr>
        <p:spPr>
          <a:xfrm>
            <a:off x="841106" y="342900"/>
            <a:ext cx="16601237" cy="2205732"/>
          </a:xfrm>
          <a:prstGeom prst="rect">
            <a:avLst/>
          </a:prstGeom>
        </p:spPr>
        <p:txBody>
          <a:bodyPr wrap="square" lIns="0" tIns="0" rIns="0" bIns="0" rtlCol="0" anchor="t">
            <a:spAutoFit/>
          </a:bodyPr>
          <a:lstStyle/>
          <a:p>
            <a:pPr marL="0" lvl="0" indent="0">
              <a:lnSpc>
                <a:spcPts val="8639"/>
              </a:lnSpc>
            </a:pPr>
            <a:r>
              <a:rPr lang="en-US" sz="7199" b="1" dirty="0" err="1">
                <a:solidFill>
                  <a:srgbClr val="359085"/>
                </a:solidFill>
                <a:latin typeface="Quicksand" pitchFamily="2" charset="0"/>
              </a:rPr>
              <a:t>Millaista</a:t>
            </a:r>
            <a:r>
              <a:rPr lang="en-US" sz="7199" b="1" dirty="0">
                <a:solidFill>
                  <a:srgbClr val="359085"/>
                </a:solidFill>
                <a:latin typeface="Quicksand" pitchFamily="2" charset="0"/>
              </a:rPr>
              <a:t> on olla </a:t>
            </a:r>
            <a:r>
              <a:rPr lang="en-US" sz="7199" b="1" dirty="0" err="1">
                <a:solidFill>
                  <a:srgbClr val="359085"/>
                </a:solidFill>
                <a:latin typeface="Quicksand" pitchFamily="2" charset="0"/>
              </a:rPr>
              <a:t>pienviljelijä</a:t>
            </a:r>
            <a:r>
              <a:rPr lang="en-US" sz="7199" b="1" dirty="0">
                <a:solidFill>
                  <a:srgbClr val="359085"/>
                </a:solidFill>
                <a:latin typeface="Quicksand" pitchFamily="2" charset="0"/>
              </a:rPr>
              <a:t> </a:t>
            </a:r>
            <a:r>
              <a:rPr lang="en-US" sz="7199" b="1" dirty="0" err="1">
                <a:solidFill>
                  <a:srgbClr val="359085"/>
                </a:solidFill>
                <a:latin typeface="Quicksand" pitchFamily="2" charset="0"/>
              </a:rPr>
              <a:t>muualla</a:t>
            </a:r>
            <a:r>
              <a:rPr lang="en-US" sz="7199" b="1" dirty="0">
                <a:solidFill>
                  <a:srgbClr val="359085"/>
                </a:solidFill>
                <a:latin typeface="Quicksand" pitchFamily="2" charset="0"/>
              </a:rPr>
              <a:t> </a:t>
            </a:r>
            <a:r>
              <a:rPr lang="en-US" sz="7199" b="1" dirty="0" err="1">
                <a:solidFill>
                  <a:srgbClr val="359085"/>
                </a:solidFill>
                <a:latin typeface="Quicksand" pitchFamily="2" charset="0"/>
              </a:rPr>
              <a:t>päin</a:t>
            </a:r>
            <a:r>
              <a:rPr lang="en-US" sz="7199" b="1" dirty="0">
                <a:solidFill>
                  <a:srgbClr val="359085"/>
                </a:solidFill>
                <a:latin typeface="Quicksand" pitchFamily="2" charset="0"/>
              </a:rPr>
              <a:t> </a:t>
            </a:r>
            <a:r>
              <a:rPr lang="en-US" sz="7199" b="1" dirty="0" err="1">
                <a:solidFill>
                  <a:srgbClr val="359085"/>
                </a:solidFill>
                <a:latin typeface="Quicksand" pitchFamily="2" charset="0"/>
              </a:rPr>
              <a:t>maailmaa</a:t>
            </a:r>
            <a:r>
              <a:rPr lang="en-US" sz="7199" b="1" dirty="0">
                <a:solidFill>
                  <a:srgbClr val="359085"/>
                </a:solidFill>
                <a:latin typeface="Quicksand" pitchFamily="2" charset="0"/>
              </a:rPr>
              <a:t>? </a:t>
            </a:r>
          </a:p>
        </p:txBody>
      </p:sp>
      <p:sp>
        <p:nvSpPr>
          <p:cNvPr id="4" name="Tekstiruutu 3">
            <a:extLst>
              <a:ext uri="{FF2B5EF4-FFF2-40B4-BE49-F238E27FC236}">
                <a16:creationId xmlns:a16="http://schemas.microsoft.com/office/drawing/2014/main" id="{CEAC1D4C-B0AB-08AC-A0CB-F4227802EBCD}"/>
              </a:ext>
            </a:extLst>
          </p:cNvPr>
          <p:cNvSpPr txBox="1"/>
          <p:nvPr/>
        </p:nvSpPr>
        <p:spPr>
          <a:xfrm>
            <a:off x="467562" y="2788563"/>
            <a:ext cx="12105438" cy="10248960"/>
          </a:xfrm>
          <a:prstGeom prst="rect">
            <a:avLst/>
          </a:prstGeom>
          <a:noFill/>
        </p:spPr>
        <p:txBody>
          <a:bodyPr wrap="square" rtlCol="0">
            <a:spAutoFit/>
          </a:bodyPr>
          <a:lstStyle/>
          <a:p>
            <a:r>
              <a:rPr lang="fi-FI" sz="2400" b="1" dirty="0">
                <a:latin typeface="Quicksand" pitchFamily="2" charset="0"/>
              </a:rPr>
              <a:t>Mitä ruokaa syödään siellä, missä se myös viljellään?</a:t>
            </a:r>
            <a:r>
              <a:rPr lang="fi-FI" sz="2400" b="1" dirty="0">
                <a:latin typeface="Quicksand" pitchFamily="2" charset="0"/>
                <a:sym typeface="Wingdings" panose="05000000000000000000" pitchFamily="2" charset="2"/>
              </a:rPr>
              <a:t> </a:t>
            </a:r>
          </a:p>
          <a:p>
            <a:r>
              <a:rPr lang="fi-FI" sz="2400" i="1" dirty="0">
                <a:sym typeface="Wingdings" panose="05000000000000000000" pitchFamily="2" charset="2"/>
                <a:hlinkClick r:id="rId3"/>
              </a:rPr>
              <a:t>Katso lyhyt video Tansaniasta</a:t>
            </a:r>
            <a:r>
              <a:rPr lang="fi-FI" sz="2400" i="1" dirty="0">
                <a:sym typeface="Wingdings" panose="05000000000000000000" pitchFamily="2" charset="2"/>
              </a:rPr>
              <a:t> </a:t>
            </a:r>
            <a:r>
              <a:rPr lang="fi-FI" i="1" dirty="0">
                <a:sym typeface="Wingdings" panose="05000000000000000000" pitchFamily="2" charset="2"/>
              </a:rPr>
              <a:t>(1:14).</a:t>
            </a:r>
            <a:endParaRPr lang="fi-FI" sz="2400" i="1" dirty="0"/>
          </a:p>
          <a:p>
            <a:pPr>
              <a:buNone/>
            </a:pPr>
            <a:endParaRPr lang="fi-FI" sz="2400" b="1" dirty="0"/>
          </a:p>
          <a:p>
            <a:pPr>
              <a:buNone/>
            </a:pPr>
            <a:r>
              <a:rPr lang="fi-FI" sz="2400" b="1" dirty="0">
                <a:latin typeface="Quicksand" pitchFamily="2" charset="0"/>
              </a:rPr>
              <a:t>Mitä haasteita pienviljelijöillä on?</a:t>
            </a:r>
          </a:p>
          <a:p>
            <a:pPr marL="342900" indent="-342900">
              <a:buFont typeface="Arial" panose="020B0604020202020204" pitchFamily="34" charset="0"/>
              <a:buChar char="•"/>
            </a:pPr>
            <a:r>
              <a:rPr lang="fi-FI" sz="2400" dirty="0"/>
              <a:t>Ilmastonmuutos tekee viljelystä vaikeampaa – kuivuus, tulvat                                                         ja uudet tuholaiset uhkaavat satoa.</a:t>
            </a:r>
          </a:p>
          <a:p>
            <a:pPr marL="800100" lvl="1" indent="-342900">
              <a:buFont typeface="Arial" panose="020B0604020202020204" pitchFamily="34" charset="0"/>
              <a:buChar char="•"/>
            </a:pPr>
            <a:r>
              <a:rPr lang="fi-FI" sz="2000" b="1" i="1" dirty="0">
                <a:latin typeface="Quicksand" pitchFamily="2" charset="0"/>
                <a:hlinkClick r:id="rId4"/>
              </a:rPr>
              <a:t>Katso lyhyt video pienviljelijöistä ja ilmastonmuutoksesta Nepalissa</a:t>
            </a:r>
            <a:r>
              <a:rPr lang="fi-FI" sz="2000" b="1" i="1" dirty="0">
                <a:latin typeface="Quicksand" pitchFamily="2" charset="0"/>
              </a:rPr>
              <a:t> </a:t>
            </a:r>
            <a:r>
              <a:rPr lang="fi-FI" sz="1600" b="1" i="1" dirty="0">
                <a:latin typeface="Quicksand" pitchFamily="2" charset="0"/>
              </a:rPr>
              <a:t>(2:51)</a:t>
            </a:r>
            <a:endParaRPr lang="fi-FI" sz="1600" b="1" dirty="0">
              <a:latin typeface="Quicksand" pitchFamily="2" charset="0"/>
            </a:endParaRPr>
          </a:p>
          <a:p>
            <a:pPr marL="342900" indent="-342900">
              <a:buFont typeface="Arial" panose="020B0604020202020204" pitchFamily="34" charset="0"/>
              <a:buChar char="•"/>
            </a:pPr>
            <a:r>
              <a:rPr lang="fi-FI" sz="2400" dirty="0"/>
              <a:t>Monet viljelijät elävät köyhyydessä, vaikka tekevät ruokamme eteen                                     paljon työtä.</a:t>
            </a:r>
          </a:p>
          <a:p>
            <a:pPr marL="342900" indent="-342900">
              <a:buFont typeface="Arial" panose="020B0604020202020204" pitchFamily="34" charset="0"/>
              <a:buChar char="•"/>
            </a:pPr>
            <a:r>
              <a:rPr lang="fi-FI" sz="2400" dirty="0"/>
              <a:t>Kaikilla ei ole riittävästi ruokaa, vaikka ruokaa tuotetaan tarpeeksi.</a:t>
            </a:r>
          </a:p>
          <a:p>
            <a:pPr marL="342900" indent="-342900">
              <a:buFont typeface="Arial" panose="020B0604020202020204" pitchFamily="34" charset="0"/>
              <a:buChar char="•"/>
            </a:pPr>
            <a:r>
              <a:rPr lang="fi-FI" sz="2400" dirty="0"/>
              <a:t>Osa sadosta menee hukkaan jo ennen kuin se päätyy lautaselle.</a:t>
            </a:r>
          </a:p>
          <a:p>
            <a:pPr marL="342900" indent="-342900">
              <a:buFont typeface="Arial" panose="020B0604020202020204" pitchFamily="34" charset="0"/>
              <a:buChar char="•"/>
            </a:pPr>
            <a:r>
              <a:rPr lang="fi-FI" sz="2400" dirty="0"/>
              <a:t>Naiset tekevät usein suurimman osan työstä, mutta saavat harvoin                                      päättää asioista tai saada tuloja itselleen.</a:t>
            </a:r>
          </a:p>
          <a:p>
            <a:pPr>
              <a:buNone/>
            </a:pPr>
            <a:endParaRPr lang="fi-FI" sz="2400" b="1" dirty="0"/>
          </a:p>
          <a:p>
            <a:pPr>
              <a:buNone/>
            </a:pPr>
            <a:r>
              <a:rPr lang="fi-FI" sz="2400" b="1" dirty="0">
                <a:latin typeface="Quicksand" pitchFamily="2" charset="0"/>
              </a:rPr>
              <a:t>Kun viljelijöitä tuetaan oikeudenmukaisesti, koko ruokaketju </a:t>
            </a:r>
          </a:p>
          <a:p>
            <a:pPr>
              <a:buNone/>
            </a:pPr>
            <a:r>
              <a:rPr lang="fi-FI" sz="2400" b="1" dirty="0">
                <a:latin typeface="Quicksand" pitchFamily="2" charset="0"/>
              </a:rPr>
              <a:t>toimii paremmin – ja myös kuluttajat hyötyvät.</a:t>
            </a:r>
            <a:endParaRPr lang="fi-FI" sz="2400" i="1" dirty="0">
              <a:highlight>
                <a:srgbClr val="FFFF00"/>
              </a:highlight>
              <a:sym typeface="Wingdings" panose="05000000000000000000" pitchFamily="2" charset="2"/>
            </a:endParaRPr>
          </a:p>
          <a:p>
            <a:endParaRPr lang="fi-FI" sz="2400" b="1" dirty="0">
              <a:latin typeface="Quicksand" pitchFamily="2" charset="0"/>
              <a:sym typeface="Wingdings" panose="05000000000000000000" pitchFamily="2" charset="2"/>
            </a:endParaRPr>
          </a:p>
          <a:p>
            <a:endParaRPr lang="fi-FI" sz="2400" b="1" dirty="0">
              <a:latin typeface="Quicksand" pitchFamily="2" charset="0"/>
              <a:sym typeface="Wingdings" panose="05000000000000000000" pitchFamily="2" charset="2"/>
            </a:endParaRPr>
          </a:p>
          <a:p>
            <a:r>
              <a:rPr lang="fi-FI" sz="2400" b="1" dirty="0">
                <a:latin typeface="Quicksand" pitchFamily="2" charset="0"/>
                <a:sym typeface="Wingdings" panose="05000000000000000000" pitchFamily="2" charset="2"/>
              </a:rPr>
              <a:t>Seuraavaksi tutustumme eri tuttuihin tuonti-tuotteisiin ja niiden tuotantoon!</a:t>
            </a:r>
          </a:p>
          <a:p>
            <a:endParaRPr lang="fi-FI" sz="2400" i="1" dirty="0">
              <a:sym typeface="Wingdings" panose="05000000000000000000" pitchFamily="2" charset="2"/>
            </a:endParaRPr>
          </a:p>
          <a:p>
            <a:pPr marL="342900" indent="-342900">
              <a:buFont typeface="Wingdings" panose="05000000000000000000" pitchFamily="2" charset="2"/>
              <a:buChar char="à"/>
            </a:pPr>
            <a:endParaRPr lang="fi-FI" sz="2400" i="1" dirty="0"/>
          </a:p>
          <a:p>
            <a:pPr>
              <a:lnSpc>
                <a:spcPct val="150000"/>
              </a:lnSpc>
            </a:pPr>
            <a:endParaRPr lang="fi-FI" sz="2400" dirty="0"/>
          </a:p>
          <a:p>
            <a:pPr>
              <a:lnSpc>
                <a:spcPct val="150000"/>
              </a:lnSpc>
            </a:pPr>
            <a:endParaRPr lang="fi-FI" sz="2400" dirty="0"/>
          </a:p>
          <a:p>
            <a:endParaRPr lang="fi-FI" sz="3200" dirty="0"/>
          </a:p>
          <a:p>
            <a:endParaRPr lang="fi-FI" sz="3200" dirty="0"/>
          </a:p>
        </p:txBody>
      </p:sp>
      <p:sp>
        <p:nvSpPr>
          <p:cNvPr id="6" name="TextBox 5">
            <a:extLst>
              <a:ext uri="{FF2B5EF4-FFF2-40B4-BE49-F238E27FC236}">
                <a16:creationId xmlns:a16="http://schemas.microsoft.com/office/drawing/2014/main" id="{FD4E4488-BD92-8193-DF5D-841257C0D5FA}"/>
              </a:ext>
            </a:extLst>
          </p:cNvPr>
          <p:cNvSpPr txBox="1"/>
          <p:nvPr/>
        </p:nvSpPr>
        <p:spPr>
          <a:xfrm>
            <a:off x="13631261" y="6751969"/>
            <a:ext cx="16601237" cy="968727"/>
          </a:xfrm>
          <a:prstGeom prst="rect">
            <a:avLst/>
          </a:prstGeom>
        </p:spPr>
        <p:txBody>
          <a:bodyPr wrap="square" lIns="0" tIns="0" rIns="0" bIns="0" rtlCol="0" anchor="t">
            <a:spAutoFit/>
          </a:bodyPr>
          <a:lstStyle/>
          <a:p>
            <a:pPr marL="0" lvl="0" indent="0">
              <a:lnSpc>
                <a:spcPts val="8639"/>
              </a:lnSpc>
            </a:pPr>
            <a:r>
              <a:rPr lang="en-US" sz="4400" b="1" dirty="0" err="1">
                <a:solidFill>
                  <a:srgbClr val="2D5A53"/>
                </a:solidFill>
                <a:latin typeface="Quicksand" pitchFamily="2" charset="0"/>
              </a:rPr>
              <a:t>Tiesitkö</a:t>
            </a:r>
            <a:r>
              <a:rPr lang="en-US" sz="4400" b="1" dirty="0">
                <a:solidFill>
                  <a:srgbClr val="2D5A53"/>
                </a:solidFill>
                <a:latin typeface="Quicksand" pitchFamily="2" charset="0"/>
              </a:rPr>
              <a:t>?</a:t>
            </a:r>
          </a:p>
        </p:txBody>
      </p:sp>
      <p:sp>
        <p:nvSpPr>
          <p:cNvPr id="7" name="Tekstiruutu 6">
            <a:extLst>
              <a:ext uri="{FF2B5EF4-FFF2-40B4-BE49-F238E27FC236}">
                <a16:creationId xmlns:a16="http://schemas.microsoft.com/office/drawing/2014/main" id="{95EF7143-8272-8A9B-46DE-742F1B8743B2}"/>
              </a:ext>
            </a:extLst>
          </p:cNvPr>
          <p:cNvSpPr txBox="1"/>
          <p:nvPr/>
        </p:nvSpPr>
        <p:spPr>
          <a:xfrm>
            <a:off x="11930379" y="7607826"/>
            <a:ext cx="6085242" cy="2554545"/>
          </a:xfrm>
          <a:prstGeom prst="rect">
            <a:avLst/>
          </a:prstGeom>
          <a:noFill/>
        </p:spPr>
        <p:txBody>
          <a:bodyPr wrap="square" rtlCol="0">
            <a:spAutoFit/>
          </a:bodyPr>
          <a:lstStyle/>
          <a:p>
            <a:pPr algn="ctr"/>
            <a:r>
              <a:rPr lang="fi-FI" sz="3200" dirty="0">
                <a:latin typeface="Quicksand" pitchFamily="2" charset="0"/>
              </a:rPr>
              <a:t>Myös Tansaniassa tuotetaan </a:t>
            </a:r>
          </a:p>
          <a:p>
            <a:pPr algn="ctr"/>
            <a:r>
              <a:rPr lang="fi-FI" sz="3200" dirty="0">
                <a:latin typeface="Quicksand" pitchFamily="2" charset="0"/>
              </a:rPr>
              <a:t>ja syödään paljon perunaa! </a:t>
            </a:r>
          </a:p>
          <a:p>
            <a:pPr algn="ctr"/>
            <a:r>
              <a:rPr lang="fi-FI" sz="2400" dirty="0">
                <a:latin typeface="Quicksand" pitchFamily="2" charset="0"/>
              </a:rPr>
              <a:t>Peruna on hieno kasvi, jonka ilmastovaikutukset tuotettua kiloa kohden on yksi pienimmistä, sekä sato yksi suurimmista. </a:t>
            </a:r>
          </a:p>
        </p:txBody>
      </p:sp>
      <p:pic>
        <p:nvPicPr>
          <p:cNvPr id="12" name="Kuva 11" descr="Kuva, joka sisältää kohteen pilvi, piha-, taivas, kasvi&#10;&#10;Tekoälyn generoima sisältö voi olla virheellistä.">
            <a:extLst>
              <a:ext uri="{FF2B5EF4-FFF2-40B4-BE49-F238E27FC236}">
                <a16:creationId xmlns:a16="http://schemas.microsoft.com/office/drawing/2014/main" id="{773A12E8-698A-AC01-30A1-6FD9B658EF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821621" y="2222566"/>
            <a:ext cx="4674125" cy="35055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kstiruutu 14">
            <a:extLst>
              <a:ext uri="{FF2B5EF4-FFF2-40B4-BE49-F238E27FC236}">
                <a16:creationId xmlns:a16="http://schemas.microsoft.com/office/drawing/2014/main" id="{C6BCC205-B59E-FB97-F862-62504CDF0AA5}"/>
              </a:ext>
            </a:extLst>
          </p:cNvPr>
          <p:cNvSpPr txBox="1"/>
          <p:nvPr/>
        </p:nvSpPr>
        <p:spPr>
          <a:xfrm>
            <a:off x="10380619" y="6362700"/>
            <a:ext cx="7462914" cy="646331"/>
          </a:xfrm>
          <a:prstGeom prst="rect">
            <a:avLst/>
          </a:prstGeom>
          <a:noFill/>
        </p:spPr>
        <p:txBody>
          <a:bodyPr wrap="square" rtlCol="0">
            <a:spAutoFit/>
          </a:bodyPr>
          <a:lstStyle/>
          <a:p>
            <a:r>
              <a:rPr lang="fi-FI" i="1" dirty="0"/>
              <a:t>Perunaviljelyä Tansanian </a:t>
            </a:r>
            <a:r>
              <a:rPr lang="fi-FI" i="1" dirty="0" err="1"/>
              <a:t>Njombessa</a:t>
            </a:r>
            <a:r>
              <a:rPr lang="fi-FI" i="1" dirty="0"/>
              <a:t>. Varastorakennus auttaa viljelijöitä saamaan paremman hinnan perunoistaan. Kuvat: Jenny Öhman - FFD</a:t>
            </a:r>
          </a:p>
        </p:txBody>
      </p:sp>
      <p:pic>
        <p:nvPicPr>
          <p:cNvPr id="18" name="Kuva 17" descr="Kuva, joka sisältää kohteen rakennus, puutavara, vaate, sisä-&#10;&#10;Tekoälyn generoima sisältö voi olla virheellistä.">
            <a:extLst>
              <a:ext uri="{FF2B5EF4-FFF2-40B4-BE49-F238E27FC236}">
                <a16:creationId xmlns:a16="http://schemas.microsoft.com/office/drawing/2014/main" id="{3F3F7FD3-AC28-BEC9-A64E-8983CFDC35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3753672" y="2222566"/>
            <a:ext cx="4674127" cy="3505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Kuva 29" descr="Kasvi tasaisella täytöllä">
            <a:extLst>
              <a:ext uri="{FF2B5EF4-FFF2-40B4-BE49-F238E27FC236}">
                <a16:creationId xmlns:a16="http://schemas.microsoft.com/office/drawing/2014/main" id="{0F8D69B8-463E-3370-FCE4-4437BDC11D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64722" y="7049556"/>
            <a:ext cx="2260498" cy="2260498"/>
          </a:xfrm>
          <a:prstGeom prst="rect">
            <a:avLst/>
          </a:prstGeom>
        </p:spPr>
      </p:pic>
      <p:pic>
        <p:nvPicPr>
          <p:cNvPr id="31" name="Kuva 30" descr="Kana tasaisella täytöllä">
            <a:extLst>
              <a:ext uri="{FF2B5EF4-FFF2-40B4-BE49-F238E27FC236}">
                <a16:creationId xmlns:a16="http://schemas.microsoft.com/office/drawing/2014/main" id="{B35C86DC-AF5A-A27A-83CC-80334CE5E5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4673" y="1761196"/>
            <a:ext cx="1825794" cy="1825794"/>
          </a:xfrm>
          <a:prstGeom prst="rect">
            <a:avLst/>
          </a:prstGeom>
        </p:spPr>
      </p:pic>
    </p:spTree>
    <p:extLst>
      <p:ext uri="{BB962C8B-B14F-4D97-AF65-F5344CB8AC3E}">
        <p14:creationId xmlns:p14="http://schemas.microsoft.com/office/powerpoint/2010/main" val="2607956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0F1A8-3660-F1F3-E9A1-6A97517709C4}"/>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721424CF-9191-3B9B-4AAC-7973F1B1F24C}"/>
              </a:ext>
            </a:extLst>
          </p:cNvPr>
          <p:cNvSpPr/>
          <p:nvPr/>
        </p:nvSpPr>
        <p:spPr>
          <a:xfrm>
            <a:off x="-227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 b="-50"/>
            </a:stretch>
          </a:blipFill>
        </p:spPr>
        <p:txBody>
          <a:bodyPr/>
          <a:lstStyle/>
          <a:p>
            <a:endParaRPr lang="fi-FI"/>
          </a:p>
        </p:txBody>
      </p:sp>
      <p:sp>
        <p:nvSpPr>
          <p:cNvPr id="3" name="TextBox 3">
            <a:extLst>
              <a:ext uri="{FF2B5EF4-FFF2-40B4-BE49-F238E27FC236}">
                <a16:creationId xmlns:a16="http://schemas.microsoft.com/office/drawing/2014/main" id="{4BEC6E57-5134-8182-4DE8-F9A6698D775D}"/>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ABA712F5-1189-8492-99CA-4286A332C262}"/>
              </a:ext>
            </a:extLst>
          </p:cNvPr>
          <p:cNvSpPr txBox="1"/>
          <p:nvPr/>
        </p:nvSpPr>
        <p:spPr>
          <a:xfrm>
            <a:off x="909098" y="65623"/>
            <a:ext cx="16601237" cy="1102866"/>
          </a:xfrm>
          <a:prstGeom prst="rect">
            <a:avLst/>
          </a:prstGeom>
        </p:spPr>
        <p:txBody>
          <a:bodyPr wrap="square" lIns="0" tIns="0" rIns="0" bIns="0" rtlCol="0" anchor="t">
            <a:spAutoFit/>
          </a:bodyPr>
          <a:lstStyle/>
          <a:p>
            <a:pPr marL="0" lvl="0" indent="0">
              <a:lnSpc>
                <a:spcPts val="8639"/>
              </a:lnSpc>
            </a:pPr>
            <a:r>
              <a:rPr lang="en-US" sz="7199" b="1" dirty="0" err="1">
                <a:solidFill>
                  <a:srgbClr val="359085"/>
                </a:solidFill>
                <a:latin typeface="Quicksand" pitchFamily="2" charset="0"/>
              </a:rPr>
              <a:t>Kahvi</a:t>
            </a:r>
            <a:r>
              <a:rPr lang="en-US" sz="7199" b="1" dirty="0">
                <a:solidFill>
                  <a:srgbClr val="359085"/>
                </a:solidFill>
                <a:latin typeface="Quicksand" pitchFamily="2" charset="0"/>
              </a:rPr>
              <a:t>, tee &amp; </a:t>
            </a:r>
            <a:r>
              <a:rPr lang="en-US" sz="7199" b="1" dirty="0" err="1">
                <a:solidFill>
                  <a:srgbClr val="359085"/>
                </a:solidFill>
                <a:latin typeface="Quicksand" pitchFamily="2" charset="0"/>
              </a:rPr>
              <a:t>kaakao</a:t>
            </a:r>
            <a:endParaRPr lang="en-US" sz="7199" b="1" dirty="0">
              <a:solidFill>
                <a:srgbClr val="359085"/>
              </a:solidFill>
              <a:latin typeface="Quicksand" pitchFamily="2" charset="0"/>
            </a:endParaRPr>
          </a:p>
        </p:txBody>
      </p:sp>
      <p:sp>
        <p:nvSpPr>
          <p:cNvPr id="4" name="Tekstiruutu 3">
            <a:extLst>
              <a:ext uri="{FF2B5EF4-FFF2-40B4-BE49-F238E27FC236}">
                <a16:creationId xmlns:a16="http://schemas.microsoft.com/office/drawing/2014/main" id="{21658A30-B922-5BC5-EBDD-A6DEC886B29E}"/>
              </a:ext>
            </a:extLst>
          </p:cNvPr>
          <p:cNvSpPr txBox="1"/>
          <p:nvPr/>
        </p:nvSpPr>
        <p:spPr>
          <a:xfrm>
            <a:off x="909099" y="1222046"/>
            <a:ext cx="13349872" cy="6001643"/>
          </a:xfrm>
          <a:prstGeom prst="rect">
            <a:avLst/>
          </a:prstGeom>
          <a:noFill/>
        </p:spPr>
        <p:txBody>
          <a:bodyPr wrap="square" rtlCol="0">
            <a:spAutoFit/>
          </a:bodyPr>
          <a:lstStyle/>
          <a:p>
            <a:pPr>
              <a:buNone/>
            </a:pPr>
            <a:r>
              <a:rPr lang="fi-FI" sz="2400" b="1" dirty="0">
                <a:latin typeface="Quicksand" pitchFamily="2" charset="0"/>
              </a:rPr>
              <a:t>Kahvi, tee ja kaakao – mistä ne tulevat?</a:t>
            </a:r>
            <a:endParaRPr lang="fi-FI" sz="2400" dirty="0">
              <a:latin typeface="Quicksand" pitchFamily="2" charset="0"/>
            </a:endParaRPr>
          </a:p>
          <a:p>
            <a:pPr marL="342900" indent="-342900">
              <a:buFont typeface="Arial" panose="020B0604020202020204" pitchFamily="34" charset="0"/>
              <a:buChar char="•"/>
            </a:pPr>
            <a:r>
              <a:rPr lang="fi-FI" sz="2400" dirty="0"/>
              <a:t>Suurin osa maailman kahvista ja teestä viljellään pienillä perhetiloilla Etelä- ja Keski-Amerikassa, Afrikassa ja Aasiassa.</a:t>
            </a:r>
          </a:p>
          <a:p>
            <a:pPr marL="342900" indent="-342900">
              <a:buFont typeface="Arial" panose="020B0604020202020204" pitchFamily="34" charset="0"/>
              <a:buChar char="•"/>
            </a:pPr>
            <a:r>
              <a:rPr lang="fi-FI" sz="2400" dirty="0"/>
              <a:t>Suomeen tuleva kahvi tuodaan usein Brasiliasta, Keski-Amerikasta ja Itä-Afrikasta - se              paahdetaan ja pakataan täällä.</a:t>
            </a:r>
          </a:p>
          <a:p>
            <a:pPr marL="342900" indent="-342900">
              <a:buFont typeface="Arial" panose="020B0604020202020204" pitchFamily="34" charset="0"/>
              <a:buChar char="•"/>
            </a:pPr>
            <a:r>
              <a:rPr lang="fi-FI" sz="2400" dirty="0"/>
              <a:t>Noin 75 % maailman kaakaosta tulee Länsi-Afrikasta, erityisesti Ghanasta ja Norsunluurannikolta.</a:t>
            </a:r>
          </a:p>
          <a:p>
            <a:pPr>
              <a:buNone/>
            </a:pPr>
            <a:endParaRPr lang="fi-FI" sz="2400" b="1" dirty="0">
              <a:latin typeface="Quicksand" pitchFamily="2" charset="0"/>
            </a:endParaRPr>
          </a:p>
          <a:p>
            <a:pPr>
              <a:buNone/>
            </a:pPr>
            <a:r>
              <a:rPr lang="fi-FI" sz="2400" b="1" dirty="0">
                <a:latin typeface="Quicksand" pitchFamily="2" charset="0"/>
              </a:rPr>
              <a:t>Miten nämä tuotteet valmistuvat?</a:t>
            </a:r>
            <a:endParaRPr lang="fi-FI" sz="2400" dirty="0">
              <a:latin typeface="Quicksand" pitchFamily="2" charset="0"/>
            </a:endParaRPr>
          </a:p>
          <a:p>
            <a:pPr marL="342900" indent="-342900">
              <a:buFont typeface="Arial" panose="020B0604020202020204" pitchFamily="34" charset="0"/>
              <a:buChar char="•"/>
            </a:pPr>
            <a:r>
              <a:rPr lang="fi-FI" sz="2400" dirty="0"/>
              <a:t>Ennen kuin kahvi, tee ja kaakao päätyvät meidän kuppiin tai suklaaseen, ne viljellään, poimitaan, fermentoidaan, kuivataan, lajitellaan, kuljetetaan ja lopulta valmistetaan valmiiksi tuotteiksi.</a:t>
            </a:r>
            <a:endParaRPr lang="fi-FI" sz="2400" b="1" dirty="0">
              <a:latin typeface="Quicksand" pitchFamily="2" charset="0"/>
            </a:endParaRPr>
          </a:p>
          <a:p>
            <a:pPr>
              <a:buNone/>
            </a:pPr>
            <a:endParaRPr lang="fi-FI" sz="2400" b="1" dirty="0">
              <a:latin typeface="Quicksand" pitchFamily="2" charset="0"/>
            </a:endParaRPr>
          </a:p>
          <a:p>
            <a:pPr>
              <a:buNone/>
            </a:pPr>
            <a:r>
              <a:rPr lang="fi-FI" sz="2400" b="1" dirty="0">
                <a:latin typeface="Quicksand" pitchFamily="2" charset="0"/>
              </a:rPr>
              <a:t>Miksi vastuullisuus on tärkeää?</a:t>
            </a:r>
            <a:endParaRPr lang="fi-FI" sz="2400" dirty="0">
              <a:latin typeface="Quicksand" pitchFamily="2" charset="0"/>
            </a:endParaRPr>
          </a:p>
          <a:p>
            <a:pPr marL="342900" indent="-342900">
              <a:buFont typeface="Arial" panose="020B0604020202020204" pitchFamily="34" charset="0"/>
              <a:buChar char="•"/>
            </a:pPr>
            <a:r>
              <a:rPr lang="fi-FI" sz="2400" dirty="0"/>
              <a:t>Vastuullisissa tuotteissa huomioidaan viljelijöiden toimeentulo, hyvinvointi ja ympäristö.</a:t>
            </a:r>
          </a:p>
          <a:p>
            <a:pPr marL="342900" indent="-342900">
              <a:buFont typeface="Arial" panose="020B0604020202020204" pitchFamily="34" charset="0"/>
              <a:buChar char="•"/>
            </a:pPr>
            <a:r>
              <a:rPr lang="fi-FI" sz="2400" dirty="0"/>
              <a:t>Monet kahvi-, tee- ja suklaatuotteet kantavat sertifikaatteja, jotka varmistavat eettisen tuotannon. Pienpaahtimot tekevät usein suoraan yhteistyötä viljelijöiden kanssa - tämä tuo heille paremman tulon.</a:t>
            </a:r>
          </a:p>
          <a:p>
            <a:pPr marL="342900" indent="-342900">
              <a:buFont typeface="Arial" panose="020B0604020202020204" pitchFamily="34" charset="0"/>
              <a:buChar char="•"/>
            </a:pPr>
            <a:r>
              <a:rPr lang="fi-FI" sz="2400" dirty="0"/>
              <a:t>Tuottajajärjestöt tukevat viljelijöitä reiluun viljelyyn, ilmastokestävyyteen ja parempaan toimeentuloon.</a:t>
            </a:r>
            <a:endParaRPr lang="fi-FI" sz="3200" dirty="0"/>
          </a:p>
        </p:txBody>
      </p:sp>
      <p:sp>
        <p:nvSpPr>
          <p:cNvPr id="6" name="TextBox 5">
            <a:extLst>
              <a:ext uri="{FF2B5EF4-FFF2-40B4-BE49-F238E27FC236}">
                <a16:creationId xmlns:a16="http://schemas.microsoft.com/office/drawing/2014/main" id="{C50CA649-3D6C-60F6-E026-FCF000859B09}"/>
              </a:ext>
            </a:extLst>
          </p:cNvPr>
          <p:cNvSpPr txBox="1"/>
          <p:nvPr/>
        </p:nvSpPr>
        <p:spPr>
          <a:xfrm>
            <a:off x="15011400" y="6057988"/>
            <a:ext cx="16601237" cy="1030282"/>
          </a:xfrm>
          <a:prstGeom prst="rect">
            <a:avLst/>
          </a:prstGeom>
        </p:spPr>
        <p:txBody>
          <a:bodyPr wrap="square" lIns="0" tIns="0" rIns="0" bIns="0" rtlCol="0" anchor="t">
            <a:spAutoFit/>
          </a:bodyPr>
          <a:lstStyle/>
          <a:p>
            <a:pPr marL="0" lvl="0" indent="0">
              <a:lnSpc>
                <a:spcPts val="8639"/>
              </a:lnSpc>
            </a:pPr>
            <a:r>
              <a:rPr lang="en-US" sz="4800" b="1" dirty="0" err="1">
                <a:solidFill>
                  <a:srgbClr val="2D5A53"/>
                </a:solidFill>
                <a:latin typeface="Quicksand" pitchFamily="2" charset="0"/>
              </a:rPr>
              <a:t>Tiesitkö</a:t>
            </a:r>
            <a:r>
              <a:rPr lang="en-US" sz="5400" b="1" dirty="0">
                <a:solidFill>
                  <a:srgbClr val="2D5A53"/>
                </a:solidFill>
                <a:latin typeface="Quicksand" pitchFamily="2" charset="0"/>
              </a:rPr>
              <a:t>?</a:t>
            </a:r>
            <a:endParaRPr lang="en-US" sz="7199" b="1" dirty="0">
              <a:solidFill>
                <a:srgbClr val="2D5A53"/>
              </a:solidFill>
              <a:latin typeface="Quicksand" pitchFamily="2" charset="0"/>
            </a:endParaRPr>
          </a:p>
        </p:txBody>
      </p:sp>
      <p:sp>
        <p:nvSpPr>
          <p:cNvPr id="7" name="Tekstiruutu 6">
            <a:extLst>
              <a:ext uri="{FF2B5EF4-FFF2-40B4-BE49-F238E27FC236}">
                <a16:creationId xmlns:a16="http://schemas.microsoft.com/office/drawing/2014/main" id="{32F68C86-CCA1-5A45-74EE-CCE19E927343}"/>
              </a:ext>
            </a:extLst>
          </p:cNvPr>
          <p:cNvSpPr txBox="1"/>
          <p:nvPr/>
        </p:nvSpPr>
        <p:spPr>
          <a:xfrm>
            <a:off x="14672088" y="7074866"/>
            <a:ext cx="3404905" cy="2554545"/>
          </a:xfrm>
          <a:prstGeom prst="rect">
            <a:avLst/>
          </a:prstGeom>
          <a:noFill/>
        </p:spPr>
        <p:txBody>
          <a:bodyPr wrap="square" rtlCol="0">
            <a:spAutoFit/>
          </a:bodyPr>
          <a:lstStyle/>
          <a:p>
            <a:pPr algn="ctr"/>
            <a:r>
              <a:rPr lang="fi-FI" sz="3200" dirty="0">
                <a:latin typeface="Quicksand" pitchFamily="2" charset="0"/>
              </a:rPr>
              <a:t>1 kahvikupillisen tuotantoon (7g kahvijauhetta) tarvitaan 140 litraa vettä!</a:t>
            </a:r>
          </a:p>
        </p:txBody>
      </p:sp>
      <p:pic>
        <p:nvPicPr>
          <p:cNvPr id="15" name="Kuva 14" descr="Kuva, joka sisältää kohteen piha-, hymy, Ihmisen kasvot, puu&#10;&#10;Tekoälyn generoima sisältö voi olla virheellistä.">
            <a:extLst>
              <a:ext uri="{FF2B5EF4-FFF2-40B4-BE49-F238E27FC236}">
                <a16:creationId xmlns:a16="http://schemas.microsoft.com/office/drawing/2014/main" id="{DBA72DE7-34C3-8934-C097-E35BC88A6B3D}"/>
              </a:ext>
            </a:extLst>
          </p:cNvPr>
          <p:cNvPicPr>
            <a:picLocks noChangeAspect="1"/>
          </p:cNvPicPr>
          <p:nvPr/>
        </p:nvPicPr>
        <p:blipFill>
          <a:blip r:embed="rId3" cstate="print">
            <a:extLst>
              <a:ext uri="{28A0092B-C50C-407E-A947-70E740481C1C}">
                <a14:useLocalDpi xmlns:a14="http://schemas.microsoft.com/office/drawing/2010/main" val="0"/>
              </a:ext>
            </a:extLst>
          </a:blip>
          <a:srcRect l="5492" r="19184"/>
          <a:stretch/>
        </p:blipFill>
        <p:spPr>
          <a:xfrm rot="5400000">
            <a:off x="13783378" y="366195"/>
            <a:ext cx="4100327" cy="4082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Kuva 16" descr="Kuva, joka sisältää kohteen piha-, taivas, puu, plantaasi&#10;&#10;Tekoälyn generoima sisältö voi olla virheellistä.">
            <a:extLst>
              <a:ext uri="{FF2B5EF4-FFF2-40B4-BE49-F238E27FC236}">
                <a16:creationId xmlns:a16="http://schemas.microsoft.com/office/drawing/2014/main" id="{D1038FCE-6FD2-06BC-DD2F-24DEC7C1A0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587" y="7429500"/>
            <a:ext cx="3302233" cy="25102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Kuva 17" descr="Kahvipavut tasaisella täytöllä">
            <a:extLst>
              <a:ext uri="{FF2B5EF4-FFF2-40B4-BE49-F238E27FC236}">
                <a16:creationId xmlns:a16="http://schemas.microsoft.com/office/drawing/2014/main" id="{8BB5ACEA-B6FD-E62C-5BC0-3C299F963F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87661" y="6478700"/>
            <a:ext cx="2418816" cy="2418816"/>
          </a:xfrm>
          <a:prstGeom prst="rect">
            <a:avLst/>
          </a:prstGeom>
        </p:spPr>
      </p:pic>
      <p:pic>
        <p:nvPicPr>
          <p:cNvPr id="19" name="Kuva 18" descr="Suklaa tasaisella täytöllä">
            <a:extLst>
              <a:ext uri="{FF2B5EF4-FFF2-40B4-BE49-F238E27FC236}">
                <a16:creationId xmlns:a16="http://schemas.microsoft.com/office/drawing/2014/main" id="{96A82C49-D682-A190-71E0-7D552CB978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912517">
            <a:off x="10477574" y="-894971"/>
            <a:ext cx="2507111" cy="2507111"/>
          </a:xfrm>
          <a:prstGeom prst="rect">
            <a:avLst/>
          </a:prstGeom>
        </p:spPr>
      </p:pic>
      <p:pic>
        <p:nvPicPr>
          <p:cNvPr id="22" name="Kuva 21" descr="Kuva, joka sisältää kohteen puu, piha-, hedelmä, lehti&#10;&#10;Tekoälyn generoima sisältö voi olla virheellistä.">
            <a:extLst>
              <a:ext uri="{FF2B5EF4-FFF2-40B4-BE49-F238E27FC236}">
                <a16:creationId xmlns:a16="http://schemas.microsoft.com/office/drawing/2014/main" id="{063A0347-E55A-D035-42AB-34FD2558B92C}"/>
              </a:ext>
            </a:extLst>
          </p:cNvPr>
          <p:cNvPicPr>
            <a:picLocks noChangeAspect="1"/>
          </p:cNvPicPr>
          <p:nvPr/>
        </p:nvPicPr>
        <p:blipFill>
          <a:blip r:embed="rId9" cstate="print">
            <a:extLst>
              <a:ext uri="{28A0092B-C50C-407E-A947-70E740481C1C}">
                <a14:useLocalDpi xmlns:a14="http://schemas.microsoft.com/office/drawing/2010/main" val="0"/>
              </a:ext>
            </a:extLst>
          </a:blip>
          <a:srcRect t="12607" b="6271"/>
          <a:stretch/>
        </p:blipFill>
        <p:spPr>
          <a:xfrm>
            <a:off x="3975982" y="7481417"/>
            <a:ext cx="3036130" cy="2462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Kuva 23" descr="Kuva, joka sisältää kohteen juoma, kahvi, ruoka, puu&#10;&#10;Tekoälyn generoima sisältö voi olla virheellistä.">
            <a:extLst>
              <a:ext uri="{FF2B5EF4-FFF2-40B4-BE49-F238E27FC236}">
                <a16:creationId xmlns:a16="http://schemas.microsoft.com/office/drawing/2014/main" id="{C6F2AD19-A461-8B0D-7F7E-9E990BC1699B}"/>
              </a:ext>
            </a:extLst>
          </p:cNvPr>
          <p:cNvPicPr>
            <a:picLocks noChangeAspect="1"/>
          </p:cNvPicPr>
          <p:nvPr/>
        </p:nvPicPr>
        <p:blipFill>
          <a:blip r:embed="rId10" cstate="print">
            <a:extLst>
              <a:ext uri="{28A0092B-C50C-407E-A947-70E740481C1C}">
                <a14:useLocalDpi xmlns:a14="http://schemas.microsoft.com/office/drawing/2010/main" val="0"/>
              </a:ext>
            </a:extLst>
          </a:blip>
          <a:srcRect l="75" t="16683" r="9881" b="26420"/>
          <a:stretch/>
        </p:blipFill>
        <p:spPr>
          <a:xfrm>
            <a:off x="11285875" y="7481416"/>
            <a:ext cx="2898481" cy="24353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Kuva 24" descr="Karkki tasaisella täytöllä">
            <a:extLst>
              <a:ext uri="{FF2B5EF4-FFF2-40B4-BE49-F238E27FC236}">
                <a16:creationId xmlns:a16="http://schemas.microsoft.com/office/drawing/2014/main" id="{E7D81EB4-27A4-7B12-E16E-C3CBCA239A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6478081">
            <a:off x="-569181" y="3882399"/>
            <a:ext cx="1484851" cy="1484851"/>
          </a:xfrm>
          <a:prstGeom prst="rect">
            <a:avLst/>
          </a:prstGeom>
        </p:spPr>
      </p:pic>
      <p:sp>
        <p:nvSpPr>
          <p:cNvPr id="2" name="Tekstiruutu 1">
            <a:extLst>
              <a:ext uri="{FF2B5EF4-FFF2-40B4-BE49-F238E27FC236}">
                <a16:creationId xmlns:a16="http://schemas.microsoft.com/office/drawing/2014/main" id="{109A318E-287A-7EBB-588B-0085950023C8}"/>
              </a:ext>
            </a:extLst>
          </p:cNvPr>
          <p:cNvSpPr txBox="1"/>
          <p:nvPr/>
        </p:nvSpPr>
        <p:spPr>
          <a:xfrm>
            <a:off x="14478000" y="9927489"/>
            <a:ext cx="4805736" cy="369332"/>
          </a:xfrm>
          <a:prstGeom prst="rect">
            <a:avLst/>
          </a:prstGeom>
          <a:noFill/>
        </p:spPr>
        <p:txBody>
          <a:bodyPr wrap="square" rtlCol="0">
            <a:spAutoFit/>
          </a:bodyPr>
          <a:lstStyle/>
          <a:p>
            <a:r>
              <a:rPr lang="fi-FI" i="1" dirty="0"/>
              <a:t>Kuvat: Tiina Huvio, Jenny Öhman - FFD</a:t>
            </a:r>
          </a:p>
        </p:txBody>
      </p:sp>
      <p:sp>
        <p:nvSpPr>
          <p:cNvPr id="8" name="Tekstiruutu 7">
            <a:extLst>
              <a:ext uri="{FF2B5EF4-FFF2-40B4-BE49-F238E27FC236}">
                <a16:creationId xmlns:a16="http://schemas.microsoft.com/office/drawing/2014/main" id="{2E59D865-A352-9235-0BD5-58DB817B09EA}"/>
              </a:ext>
            </a:extLst>
          </p:cNvPr>
          <p:cNvSpPr txBox="1"/>
          <p:nvPr/>
        </p:nvSpPr>
        <p:spPr>
          <a:xfrm>
            <a:off x="320586" y="9926771"/>
            <a:ext cx="14767013" cy="369332"/>
          </a:xfrm>
          <a:prstGeom prst="rect">
            <a:avLst/>
          </a:prstGeom>
          <a:noFill/>
        </p:spPr>
        <p:txBody>
          <a:bodyPr wrap="square" rtlCol="0">
            <a:spAutoFit/>
          </a:bodyPr>
          <a:lstStyle/>
          <a:p>
            <a:r>
              <a:rPr lang="fi-FI" i="1" dirty="0"/>
              <a:t>Teeviljelmä Tansaniassa.           Kaakaopuu kasvaa trooppisissa oloissa, ja hedelmän siemenistä tehdään kaakaota.     Kypsät kahvinmarjat ovat punaisia.</a:t>
            </a:r>
          </a:p>
        </p:txBody>
      </p:sp>
      <p:pic>
        <p:nvPicPr>
          <p:cNvPr id="10" name="Kuva 9" descr="Kuva, joka sisältää kohteen henkilö, piha-, ruoka, käsi&#10;&#10;Tekoälyn generoima sisältö voi olla virheellistä.">
            <a:extLst>
              <a:ext uri="{FF2B5EF4-FFF2-40B4-BE49-F238E27FC236}">
                <a16:creationId xmlns:a16="http://schemas.microsoft.com/office/drawing/2014/main" id="{FECCB9D1-4F6C-C2CB-B6CF-ADEF09FBF78C}"/>
              </a:ext>
            </a:extLst>
          </p:cNvPr>
          <p:cNvPicPr>
            <a:picLocks noChangeAspect="1"/>
          </p:cNvPicPr>
          <p:nvPr/>
        </p:nvPicPr>
        <p:blipFill>
          <a:blip r:embed="rId13" cstate="print">
            <a:extLst>
              <a:ext uri="{28A0092B-C50C-407E-A947-70E740481C1C}">
                <a14:useLocalDpi xmlns:a14="http://schemas.microsoft.com/office/drawing/2010/main" val="0"/>
              </a:ext>
            </a:extLst>
          </a:blip>
          <a:srcRect l="29825" r="18459"/>
          <a:stretch/>
        </p:blipFill>
        <p:spPr>
          <a:xfrm rot="5400000">
            <a:off x="7919040" y="6927651"/>
            <a:ext cx="2459908" cy="3567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kstiruutu 10">
            <a:extLst>
              <a:ext uri="{FF2B5EF4-FFF2-40B4-BE49-F238E27FC236}">
                <a16:creationId xmlns:a16="http://schemas.microsoft.com/office/drawing/2014/main" id="{E366B7DC-D3DA-09F5-D244-4A61B53313E7}"/>
              </a:ext>
            </a:extLst>
          </p:cNvPr>
          <p:cNvSpPr txBox="1"/>
          <p:nvPr/>
        </p:nvSpPr>
        <p:spPr>
          <a:xfrm>
            <a:off x="13792199" y="4549040"/>
            <a:ext cx="4082684" cy="1477328"/>
          </a:xfrm>
          <a:prstGeom prst="rect">
            <a:avLst/>
          </a:prstGeom>
          <a:noFill/>
        </p:spPr>
        <p:txBody>
          <a:bodyPr wrap="square" rtlCol="0">
            <a:spAutoFit/>
          </a:bodyPr>
          <a:lstStyle/>
          <a:p>
            <a:r>
              <a:rPr lang="fi-FI" i="1" dirty="0"/>
              <a:t>Vaikka kahvin hinta Suomessa nousee, pienviljelijät - kuten kenialainen </a:t>
            </a:r>
            <a:r>
              <a:rPr lang="fi-FI" i="1" dirty="0" err="1"/>
              <a:t>Theretina</a:t>
            </a:r>
            <a:r>
              <a:rPr lang="fi-FI" i="1" dirty="0"/>
              <a:t> </a:t>
            </a:r>
            <a:r>
              <a:rPr lang="fi-FI" i="1" dirty="0" err="1"/>
              <a:t>Mwiti</a:t>
            </a:r>
            <a:r>
              <a:rPr lang="fi-FI" i="1" dirty="0"/>
              <a:t> - eivät välttämättä hyödy siitä. Vain pieni osa rahoista päätyy heidän kukkaroonsa. </a:t>
            </a:r>
            <a:r>
              <a:rPr lang="fi-FI" sz="1400" i="1" dirty="0">
                <a:hlinkClick r:id="rId14"/>
              </a:rPr>
              <a:t>Lue lisää Ylen artikkelista (4/2025)</a:t>
            </a:r>
            <a:endParaRPr lang="fi-FI" i="1" dirty="0"/>
          </a:p>
        </p:txBody>
      </p:sp>
    </p:spTree>
    <p:extLst>
      <p:ext uri="{BB962C8B-B14F-4D97-AF65-F5344CB8AC3E}">
        <p14:creationId xmlns:p14="http://schemas.microsoft.com/office/powerpoint/2010/main" val="197896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17774-2499-6455-2229-F910B32B3F6E}"/>
            </a:ext>
          </a:extLst>
        </p:cNvPr>
        <p:cNvGrpSpPr/>
        <p:nvPr/>
      </p:nvGrpSpPr>
      <p:grpSpPr>
        <a:xfrm>
          <a:off x="0" y="0"/>
          <a:ext cx="0" cy="0"/>
          <a:chOff x="0" y="0"/>
          <a:chExt cx="0" cy="0"/>
        </a:xfrm>
      </p:grpSpPr>
      <p:sp>
        <p:nvSpPr>
          <p:cNvPr id="22" name="Freeform 2">
            <a:extLst>
              <a:ext uri="{FF2B5EF4-FFF2-40B4-BE49-F238E27FC236}">
                <a16:creationId xmlns:a16="http://schemas.microsoft.com/office/drawing/2014/main" id="{F39219C6-B0CD-94CB-7352-F78775F3B58B}"/>
              </a:ext>
            </a:extLst>
          </p:cNvPr>
          <p:cNvSpPr/>
          <p:nvPr/>
        </p:nvSpPr>
        <p:spPr>
          <a:xfrm>
            <a:off x="-4327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20" b="-120"/>
            </a:stretch>
          </a:blipFill>
        </p:spPr>
        <p:txBody>
          <a:bodyPr/>
          <a:lstStyle/>
          <a:p>
            <a:endParaRPr lang="fi-FI"/>
          </a:p>
        </p:txBody>
      </p:sp>
      <p:sp>
        <p:nvSpPr>
          <p:cNvPr id="5" name="TextBox 5">
            <a:extLst>
              <a:ext uri="{FF2B5EF4-FFF2-40B4-BE49-F238E27FC236}">
                <a16:creationId xmlns:a16="http://schemas.microsoft.com/office/drawing/2014/main" id="{19819BFF-3676-CC3A-69E9-38398AC6F74D}"/>
              </a:ext>
            </a:extLst>
          </p:cNvPr>
          <p:cNvSpPr txBox="1"/>
          <p:nvPr/>
        </p:nvSpPr>
        <p:spPr>
          <a:xfrm>
            <a:off x="3674786" y="115541"/>
            <a:ext cx="16601237" cy="1102866"/>
          </a:xfrm>
          <a:prstGeom prst="rect">
            <a:avLst/>
          </a:prstGeom>
        </p:spPr>
        <p:txBody>
          <a:bodyPr wrap="square" lIns="0" tIns="0" rIns="0" bIns="0" rtlCol="0" anchor="t">
            <a:spAutoFit/>
          </a:bodyPr>
          <a:lstStyle/>
          <a:p>
            <a:pPr marL="0" lvl="0" indent="0">
              <a:lnSpc>
                <a:spcPts val="8639"/>
              </a:lnSpc>
            </a:pPr>
            <a:r>
              <a:rPr lang="en-US" sz="7199" b="1" dirty="0" err="1">
                <a:solidFill>
                  <a:srgbClr val="359085"/>
                </a:solidFill>
                <a:latin typeface="Quicksand" pitchFamily="2" charset="0"/>
              </a:rPr>
              <a:t>Avokado</a:t>
            </a:r>
            <a:endParaRPr lang="en-US" sz="7199" b="1" dirty="0">
              <a:solidFill>
                <a:srgbClr val="359085"/>
              </a:solidFill>
              <a:latin typeface="Quicksand" pitchFamily="2" charset="0"/>
            </a:endParaRPr>
          </a:p>
        </p:txBody>
      </p:sp>
      <p:sp>
        <p:nvSpPr>
          <p:cNvPr id="4" name="Tekstiruutu 3">
            <a:extLst>
              <a:ext uri="{FF2B5EF4-FFF2-40B4-BE49-F238E27FC236}">
                <a16:creationId xmlns:a16="http://schemas.microsoft.com/office/drawing/2014/main" id="{4C84C58D-F4D4-1781-3B28-13F890533039}"/>
              </a:ext>
            </a:extLst>
          </p:cNvPr>
          <p:cNvSpPr txBox="1"/>
          <p:nvPr/>
        </p:nvSpPr>
        <p:spPr>
          <a:xfrm>
            <a:off x="467562" y="2933700"/>
            <a:ext cx="16764001" cy="1077218"/>
          </a:xfrm>
          <a:prstGeom prst="rect">
            <a:avLst/>
          </a:prstGeom>
          <a:noFill/>
        </p:spPr>
        <p:txBody>
          <a:bodyPr wrap="square" rtlCol="0">
            <a:spAutoFit/>
          </a:bodyPr>
          <a:lstStyle/>
          <a:p>
            <a:endParaRPr lang="fi-FI" sz="3200" dirty="0"/>
          </a:p>
          <a:p>
            <a:endParaRPr lang="fi-FI" sz="3200" dirty="0"/>
          </a:p>
        </p:txBody>
      </p:sp>
      <p:sp>
        <p:nvSpPr>
          <p:cNvPr id="10" name="Tekstiruutu 9">
            <a:extLst>
              <a:ext uri="{FF2B5EF4-FFF2-40B4-BE49-F238E27FC236}">
                <a16:creationId xmlns:a16="http://schemas.microsoft.com/office/drawing/2014/main" id="{931E03A1-B4BE-A506-FA8C-4C06A83FF1BE}"/>
              </a:ext>
            </a:extLst>
          </p:cNvPr>
          <p:cNvSpPr txBox="1"/>
          <p:nvPr/>
        </p:nvSpPr>
        <p:spPr>
          <a:xfrm>
            <a:off x="3674786" y="1246855"/>
            <a:ext cx="14787861" cy="16619934"/>
          </a:xfrm>
          <a:prstGeom prst="rect">
            <a:avLst/>
          </a:prstGeom>
          <a:noFill/>
        </p:spPr>
        <p:txBody>
          <a:bodyPr wrap="square" rtlCol="0">
            <a:spAutoFit/>
          </a:bodyPr>
          <a:lstStyle/>
          <a:p>
            <a:r>
              <a:rPr lang="fi-FI" sz="2400" dirty="0"/>
              <a:t>Avokado on alun perin Keski-Amerikasta kotoisin oleva hedelmä, </a:t>
            </a:r>
          </a:p>
          <a:p>
            <a:r>
              <a:rPr lang="fi-FI" sz="2400" dirty="0"/>
              <a:t>jonka suosio on kasvanut Suomessa paljon viime vuosina. </a:t>
            </a:r>
          </a:p>
          <a:p>
            <a:endParaRPr lang="fi-FI" sz="2400" dirty="0"/>
          </a:p>
          <a:p>
            <a:r>
              <a:rPr lang="fi-FI" sz="2400" b="1" dirty="0">
                <a:latin typeface="Quicksand" pitchFamily="2" charset="0"/>
              </a:rPr>
              <a:t>Missä avokadoa viljellään?</a:t>
            </a:r>
          </a:p>
          <a:p>
            <a:r>
              <a:rPr lang="fi-FI" sz="2400" dirty="0"/>
              <a:t>Nykyään avokadoa viljellään ympäri maailmaa. Suurimmat tuottajamaat ovat Meksiko, Kolumbia ja Peru.</a:t>
            </a:r>
          </a:p>
          <a:p>
            <a:r>
              <a:rPr lang="fi-FI" sz="2400" dirty="0"/>
              <a:t>Suomeen avokadot kulkevat usein Alankomaiden kautta, mutta ne on viljelty pääosin Brasiliassa, Perussa ja Espanjassa. Pienempiä määriä tuodaan myös Israelin, Etelä-Afrikan, Kolumbian ja Meksikon viljelmiltä.</a:t>
            </a:r>
          </a:p>
          <a:p>
            <a:endParaRPr lang="fi-FI" sz="2400" dirty="0"/>
          </a:p>
          <a:p>
            <a:r>
              <a:rPr lang="fi-FI" sz="2400" b="1" dirty="0">
                <a:latin typeface="Quicksand" pitchFamily="2" charset="0"/>
              </a:rPr>
              <a:t>Avokado - vihreä kulta maailmalta</a:t>
            </a:r>
          </a:p>
          <a:p>
            <a:r>
              <a:rPr lang="fi-FI" sz="2400" dirty="0"/>
              <a:t>Avokadon suosion takia moni viljelijä on vaihtanut kahvin tai papujen viljelyn avokadoon, ja sitä kutsutaankin paikoitellen vihreäksi kullaksi (tosin eri merkityksessä kuin meillä Suomessa, missä 'vihreä kulta' tarkoittaa metsiä).</a:t>
            </a:r>
          </a:p>
          <a:p>
            <a:endParaRPr lang="fi-FI" sz="2400" dirty="0"/>
          </a:p>
          <a:p>
            <a:r>
              <a:rPr lang="fi-FI" sz="2400" b="1" dirty="0">
                <a:latin typeface="Quicksand" pitchFamily="2" charset="0"/>
              </a:rPr>
              <a:t>Paljonko vettä avokado tarvitsee?</a:t>
            </a:r>
          </a:p>
          <a:p>
            <a:r>
              <a:rPr lang="fi-FI" sz="2400" dirty="0"/>
              <a:t>1 kg avokadoja tuottamiseen kuluu keskimäärin 600–800 litraa vettä. Kuivilla alueilla tarve voi olla jopa kaksinkertainen. </a:t>
            </a:r>
          </a:p>
          <a:p>
            <a:r>
              <a:rPr lang="fi-FI" sz="2400" dirty="0"/>
              <a:t>Kaikki viljely ei kuitenkaan rasita vesivaroja samalla tavalla – esimerkiksi Kenian ja Tansanian ylängöillä avokadoja viljellään sadevedellä ilman keinokastelua.</a:t>
            </a:r>
          </a:p>
          <a:p>
            <a:endParaRPr lang="fi-FI" sz="2400" dirty="0"/>
          </a:p>
          <a:p>
            <a:r>
              <a:rPr lang="fi-FI" sz="2400" b="1" dirty="0">
                <a:latin typeface="Quicksand" pitchFamily="2" charset="0"/>
              </a:rPr>
              <a:t>Miten voit kuluttajana vaikuttaa?</a:t>
            </a:r>
          </a:p>
          <a:p>
            <a:r>
              <a:rPr lang="fi-FI" sz="2400" dirty="0"/>
              <a:t>Kun syöt avokadoa tai muita kaukaa tuotavia hedelmiä, on hyvä pohtia, missä ja miten ne on kasvatettu. Jos valitset sesongin mukaisia tuotteita, niiden kasvattamiseen on todennäköisesti käytetty vähemmän kasteluvettä. Joillain alueilla avokado kasvaa jopa pelkällä sadevedellä - ilmastonmuutoksen takia vesi voi kuitenkin olla paikoin niukkaa, joten vastuulliset valinnat ovat tärkeitä.</a:t>
            </a:r>
          </a:p>
          <a:p>
            <a:pPr marL="342900" indent="-342900">
              <a:buFont typeface="Arial" panose="020B0604020202020204" pitchFamily="34" charset="0"/>
              <a:buChar char="•"/>
            </a:pPr>
            <a:r>
              <a:rPr lang="fi-FI" dirty="0"/>
              <a:t>Katso lisää - </a:t>
            </a:r>
            <a:r>
              <a:rPr lang="fi-FI" b="1" i="1" dirty="0">
                <a:hlinkClick r:id="rId4"/>
              </a:rPr>
              <a:t>Ylen uutinen (11/2024):</a:t>
            </a:r>
            <a:r>
              <a:rPr lang="fi-FI" i="1" dirty="0">
                <a:hlinkClick r:id="rId4"/>
              </a:rPr>
              <a:t> Kenian avokadovientibuumi - viljely onnistuu sadevedellä ja tuo viljelijöille parempia tuloja.</a:t>
            </a:r>
            <a:endParaRPr lang="fi-FI" dirty="0"/>
          </a:p>
          <a:p>
            <a:pPr marL="457200" indent="-457200">
              <a:buFont typeface="Arial" panose="020B0604020202020204" pitchFamily="34" charset="0"/>
              <a:buChar char="•"/>
            </a:pPr>
            <a:endParaRPr lang="fi-FI" sz="3200" dirty="0"/>
          </a:p>
          <a:p>
            <a:r>
              <a:rPr lang="fi-FI" sz="3200" dirty="0"/>
              <a:t> </a:t>
            </a:r>
          </a:p>
          <a:p>
            <a:endParaRPr lang="fi-FI" sz="3200" dirty="0"/>
          </a:p>
          <a:p>
            <a:endParaRPr lang="fi-FI" sz="3200" dirty="0"/>
          </a:p>
          <a:p>
            <a:endParaRPr lang="fi-FI" sz="3200"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dirty="0"/>
          </a:p>
        </p:txBody>
      </p:sp>
      <p:pic>
        <p:nvPicPr>
          <p:cNvPr id="8" name="Kuva 7" descr="Kuva, joka sisältää kohteen puu, hedelmä, piha-, lehti&#10;&#10;Tekoälyn generoima sisältö voi olla virheellistä.">
            <a:extLst>
              <a:ext uri="{FF2B5EF4-FFF2-40B4-BE49-F238E27FC236}">
                <a16:creationId xmlns:a16="http://schemas.microsoft.com/office/drawing/2014/main" id="{5AF64DF8-E4B3-C3F7-CB70-EBD5F98B717B}"/>
              </a:ext>
            </a:extLst>
          </p:cNvPr>
          <p:cNvPicPr>
            <a:picLocks noChangeAspect="1"/>
          </p:cNvPicPr>
          <p:nvPr/>
        </p:nvPicPr>
        <p:blipFill>
          <a:blip r:embed="rId5" cstate="print">
            <a:extLst>
              <a:ext uri="{28A0092B-C50C-407E-A947-70E740481C1C}">
                <a14:useLocalDpi xmlns:a14="http://schemas.microsoft.com/office/drawing/2010/main" val="0"/>
              </a:ext>
            </a:extLst>
          </a:blip>
          <a:srcRect r="28409"/>
          <a:stretch/>
        </p:blipFill>
        <p:spPr>
          <a:xfrm rot="5400000">
            <a:off x="392035" y="2519556"/>
            <a:ext cx="2880639" cy="3032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Kuva 13" descr="Kuva, joka sisältää kohteen henkilö, puu, vaate, piha-&#10;&#10;Tekoälyn generoima sisältö voi olla virheellistä.">
            <a:extLst>
              <a:ext uri="{FF2B5EF4-FFF2-40B4-BE49-F238E27FC236}">
                <a16:creationId xmlns:a16="http://schemas.microsoft.com/office/drawing/2014/main" id="{601F0851-E783-A35C-281C-785CD5DF12C0}"/>
              </a:ext>
            </a:extLst>
          </p:cNvPr>
          <p:cNvPicPr>
            <a:picLocks noChangeAspect="1"/>
          </p:cNvPicPr>
          <p:nvPr/>
        </p:nvPicPr>
        <p:blipFill>
          <a:blip r:embed="rId6" cstate="print">
            <a:extLst>
              <a:ext uri="{28A0092B-C50C-407E-A947-70E740481C1C}">
                <a14:useLocalDpi xmlns:a14="http://schemas.microsoft.com/office/drawing/2010/main" val="0"/>
              </a:ext>
            </a:extLst>
          </a:blip>
          <a:srcRect t="22621" r="5422" b="17789"/>
          <a:stretch/>
        </p:blipFill>
        <p:spPr>
          <a:xfrm>
            <a:off x="316257" y="5776759"/>
            <a:ext cx="3048000" cy="2880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Kuva 15" descr="Kuva, joka sisältää kohteen Ihmisen kasvot, henkilö, puu, vaate&#10;&#10;Tekoälyn generoima sisältö voi olla virheellistä.">
            <a:extLst>
              <a:ext uri="{FF2B5EF4-FFF2-40B4-BE49-F238E27FC236}">
                <a16:creationId xmlns:a16="http://schemas.microsoft.com/office/drawing/2014/main" id="{629B9E04-05DA-EA12-2FD4-33B11B9B432E}"/>
              </a:ext>
            </a:extLst>
          </p:cNvPr>
          <p:cNvPicPr>
            <a:picLocks noChangeAspect="1"/>
          </p:cNvPicPr>
          <p:nvPr/>
        </p:nvPicPr>
        <p:blipFill>
          <a:blip r:embed="rId7" cstate="print">
            <a:extLst>
              <a:ext uri="{28A0092B-C50C-407E-A947-70E740481C1C}">
                <a14:useLocalDpi xmlns:a14="http://schemas.microsoft.com/office/drawing/2010/main" val="0"/>
              </a:ext>
            </a:extLst>
          </a:blip>
          <a:srcRect t="3883" b="8506"/>
          <a:stretch/>
        </p:blipFill>
        <p:spPr>
          <a:xfrm>
            <a:off x="317404" y="291762"/>
            <a:ext cx="3048000" cy="20027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Kuva 16" descr="Avokado ääriviiva">
            <a:extLst>
              <a:ext uri="{FF2B5EF4-FFF2-40B4-BE49-F238E27FC236}">
                <a16:creationId xmlns:a16="http://schemas.microsoft.com/office/drawing/2014/main" id="{BFDCD807-4E3B-5B81-A049-1E02807CF5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11200" y="114300"/>
            <a:ext cx="2286000" cy="2286000"/>
          </a:xfrm>
          <a:prstGeom prst="rect">
            <a:avLst/>
          </a:prstGeom>
        </p:spPr>
      </p:pic>
      <p:sp>
        <p:nvSpPr>
          <p:cNvPr id="21" name="Tekstiruutu 20">
            <a:extLst>
              <a:ext uri="{FF2B5EF4-FFF2-40B4-BE49-F238E27FC236}">
                <a16:creationId xmlns:a16="http://schemas.microsoft.com/office/drawing/2014/main" id="{C857FC93-B7F7-CA61-35E6-D5F59249512A}"/>
              </a:ext>
            </a:extLst>
          </p:cNvPr>
          <p:cNvSpPr txBox="1"/>
          <p:nvPr/>
        </p:nvSpPr>
        <p:spPr>
          <a:xfrm>
            <a:off x="316257" y="8724900"/>
            <a:ext cx="3048000" cy="1477328"/>
          </a:xfrm>
          <a:prstGeom prst="rect">
            <a:avLst/>
          </a:prstGeom>
          <a:noFill/>
        </p:spPr>
        <p:txBody>
          <a:bodyPr wrap="square" rtlCol="0">
            <a:spAutoFit/>
          </a:bodyPr>
          <a:lstStyle/>
          <a:p>
            <a:r>
              <a:rPr lang="fi-FI" i="1" dirty="0"/>
              <a:t>Tansanian ylängöillä </a:t>
            </a:r>
            <a:r>
              <a:rPr lang="fi-FI" i="1" dirty="0" err="1"/>
              <a:t>Ronika</a:t>
            </a:r>
            <a:r>
              <a:rPr lang="fi-FI" i="1" dirty="0"/>
              <a:t> ja </a:t>
            </a:r>
            <a:r>
              <a:rPr lang="fi-FI" i="1" dirty="0" err="1"/>
              <a:t>Batwel</a:t>
            </a:r>
            <a:r>
              <a:rPr lang="fi-FI" i="1" dirty="0"/>
              <a:t> kasvattavat avokadoa pelkällä sadevedellä, ilman keinokastelua. </a:t>
            </a:r>
          </a:p>
          <a:p>
            <a:r>
              <a:rPr lang="fi-FI" i="1" dirty="0"/>
              <a:t>Kuvat: Jenny Öhman - FFD</a:t>
            </a:r>
          </a:p>
        </p:txBody>
      </p:sp>
      <p:pic>
        <p:nvPicPr>
          <p:cNvPr id="24" name="Kuva 23" descr="Lehtipuu tasaisella täytöllä">
            <a:extLst>
              <a:ext uri="{FF2B5EF4-FFF2-40B4-BE49-F238E27FC236}">
                <a16:creationId xmlns:a16="http://schemas.microsoft.com/office/drawing/2014/main" id="{89792C76-49AC-080B-7CDB-FE4AE9BA8B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773400" y="179275"/>
            <a:ext cx="2161101" cy="2161101"/>
          </a:xfrm>
          <a:prstGeom prst="rect">
            <a:avLst/>
          </a:prstGeom>
        </p:spPr>
      </p:pic>
    </p:spTree>
    <p:extLst>
      <p:ext uri="{BB962C8B-B14F-4D97-AF65-F5344CB8AC3E}">
        <p14:creationId xmlns:p14="http://schemas.microsoft.com/office/powerpoint/2010/main" val="2338119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7F5F9-2C18-CB0F-2F2E-DA91075488B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679D9B0-5F02-BBD0-6470-F2605C96A5E3}"/>
              </a:ext>
            </a:extLst>
          </p:cNvPr>
          <p:cNvSpPr/>
          <p:nvPr/>
        </p:nvSpPr>
        <p:spPr>
          <a:xfrm>
            <a:off x="30708"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0" b="-50"/>
            </a:stretch>
          </a:blipFill>
        </p:spPr>
        <p:txBody>
          <a:bodyPr/>
          <a:lstStyle/>
          <a:p>
            <a:endParaRPr lang="fi-FI"/>
          </a:p>
        </p:txBody>
      </p:sp>
      <p:sp>
        <p:nvSpPr>
          <p:cNvPr id="3" name="TextBox 3">
            <a:extLst>
              <a:ext uri="{FF2B5EF4-FFF2-40B4-BE49-F238E27FC236}">
                <a16:creationId xmlns:a16="http://schemas.microsoft.com/office/drawing/2014/main" id="{0FCF4AF2-5675-B5AF-B23E-FE30C41AF676}"/>
              </a:ext>
            </a:extLst>
          </p:cNvPr>
          <p:cNvSpPr txBox="1"/>
          <p:nvPr/>
        </p:nvSpPr>
        <p:spPr>
          <a:xfrm>
            <a:off x="405095" y="1751170"/>
            <a:ext cx="13275258" cy="591700"/>
          </a:xfrm>
          <a:prstGeom prst="rect">
            <a:avLst/>
          </a:prstGeom>
        </p:spPr>
        <p:txBody>
          <a:bodyPr lIns="0" tIns="0" rIns="0" bIns="0" rtlCol="0" anchor="t">
            <a:spAutoFit/>
          </a:bodyPr>
          <a:lstStyle/>
          <a:p>
            <a:pPr marL="777243" lvl="1" indent="-388622">
              <a:lnSpc>
                <a:spcPts val="5040"/>
              </a:lnSpc>
              <a:buFont typeface="Arial"/>
              <a:buChar char="•"/>
            </a:pPr>
            <a:endParaRPr lang="en-US" sz="3600" dirty="0">
              <a:solidFill>
                <a:srgbClr val="000000"/>
              </a:solidFill>
              <a:latin typeface="Quicksand Bold"/>
            </a:endParaRPr>
          </a:p>
        </p:txBody>
      </p:sp>
      <p:sp>
        <p:nvSpPr>
          <p:cNvPr id="5" name="TextBox 5">
            <a:extLst>
              <a:ext uri="{FF2B5EF4-FFF2-40B4-BE49-F238E27FC236}">
                <a16:creationId xmlns:a16="http://schemas.microsoft.com/office/drawing/2014/main" id="{5E358E42-339F-A10F-4BED-0F5C8E20F88C}"/>
              </a:ext>
            </a:extLst>
          </p:cNvPr>
          <p:cNvSpPr txBox="1"/>
          <p:nvPr/>
        </p:nvSpPr>
        <p:spPr>
          <a:xfrm>
            <a:off x="802433" y="220057"/>
            <a:ext cx="16601237" cy="1102866"/>
          </a:xfrm>
          <a:prstGeom prst="rect">
            <a:avLst/>
          </a:prstGeom>
        </p:spPr>
        <p:txBody>
          <a:bodyPr wrap="square" lIns="0" tIns="0" rIns="0" bIns="0" rtlCol="0" anchor="t">
            <a:spAutoFit/>
          </a:bodyPr>
          <a:lstStyle/>
          <a:p>
            <a:pPr marL="0" lvl="0" indent="0">
              <a:lnSpc>
                <a:spcPts val="8639"/>
              </a:lnSpc>
            </a:pPr>
            <a:r>
              <a:rPr lang="en-US" sz="7199" b="1" dirty="0" err="1">
                <a:solidFill>
                  <a:srgbClr val="359085"/>
                </a:solidFill>
                <a:latin typeface="Quicksand" pitchFamily="2" charset="0"/>
              </a:rPr>
              <a:t>Mausteet</a:t>
            </a:r>
            <a:r>
              <a:rPr lang="en-US" sz="7199" b="1" dirty="0">
                <a:solidFill>
                  <a:srgbClr val="118933"/>
                </a:solidFill>
                <a:latin typeface="Quicksand" pitchFamily="2" charset="0"/>
              </a:rPr>
              <a:t> </a:t>
            </a:r>
          </a:p>
        </p:txBody>
      </p:sp>
      <p:sp>
        <p:nvSpPr>
          <p:cNvPr id="4" name="Tekstiruutu 3">
            <a:extLst>
              <a:ext uri="{FF2B5EF4-FFF2-40B4-BE49-F238E27FC236}">
                <a16:creationId xmlns:a16="http://schemas.microsoft.com/office/drawing/2014/main" id="{0AD1439C-7733-B71B-C345-7B4F4B836518}"/>
              </a:ext>
            </a:extLst>
          </p:cNvPr>
          <p:cNvSpPr txBox="1"/>
          <p:nvPr/>
        </p:nvSpPr>
        <p:spPr>
          <a:xfrm>
            <a:off x="766196" y="1485579"/>
            <a:ext cx="11959499" cy="10556736"/>
          </a:xfrm>
          <a:prstGeom prst="rect">
            <a:avLst/>
          </a:prstGeom>
          <a:noFill/>
        </p:spPr>
        <p:txBody>
          <a:bodyPr wrap="square" rtlCol="0">
            <a:spAutoFit/>
          </a:bodyPr>
          <a:lstStyle/>
          <a:p>
            <a:r>
              <a:rPr lang="fi-FI" sz="2400" dirty="0"/>
              <a:t>Mausteiden käyttö on helppo ja nopea tapa lisätä annokseen makua ja lisäpotkua. Suomalaiset ovatkin ahkeria käyttämään mausteita, joista yleisimmät ovat mustapippuri, suola, paprikajauhe ja kaneli. Myös valmiit mausteseokset ovat nostaneet suosiotaan.</a:t>
            </a:r>
          </a:p>
          <a:p>
            <a:endParaRPr lang="fi-FI" sz="2400" dirty="0"/>
          </a:p>
          <a:p>
            <a:r>
              <a:rPr lang="fi-FI" sz="2400" b="1" dirty="0">
                <a:latin typeface="Quicksand" pitchFamily="2" charset="0"/>
              </a:rPr>
              <a:t>Mausteiden matka pienviljelmistä keittiöön</a:t>
            </a:r>
          </a:p>
          <a:p>
            <a:r>
              <a:rPr lang="fi-FI" sz="2400" dirty="0"/>
              <a:t>Vanilja, mustapippuri, kaneli ja inkivääri ja moni muu mauste kasvavat kaukana – usein pienviljelijöiden pelloilla ja metsissä. Mausteiden viljely voi tarjota tuloja köyhillä alueilla ja parantaa perheiden elämää.</a:t>
            </a:r>
          </a:p>
          <a:p>
            <a:endParaRPr lang="fi-FI" sz="2400" dirty="0"/>
          </a:p>
          <a:p>
            <a:r>
              <a:rPr lang="fi-FI" sz="2400" dirty="0"/>
              <a:t>Mausteita viljellään hajanaisesti eri maissa, pienillä tiloilla. </a:t>
            </a:r>
          </a:p>
          <a:p>
            <a:r>
              <a:rPr lang="fi-FI" sz="2400" dirty="0"/>
              <a:t>Tämä tekee mausteiden jäljitettävyydestä haastavaa eli voi </a:t>
            </a:r>
          </a:p>
          <a:p>
            <a:r>
              <a:rPr lang="fi-FI" sz="2400" dirty="0"/>
              <a:t>olla vaikea tietää, missä ja miten mausteet on tuotettu.</a:t>
            </a:r>
          </a:p>
          <a:p>
            <a:endParaRPr lang="fi-FI" sz="2400" dirty="0"/>
          </a:p>
          <a:p>
            <a:r>
              <a:rPr lang="fi-FI" sz="2400" b="1" dirty="0">
                <a:latin typeface="Quicksand" pitchFamily="2" charset="0"/>
              </a:rPr>
              <a:t>Tuottajajärjestöt tukevat viljelijöitä</a:t>
            </a:r>
          </a:p>
          <a:p>
            <a:r>
              <a:rPr lang="fi-FI" sz="2400" dirty="0"/>
              <a:t>Tuottajajärjestöt auttavat pienviljelijöitä koulutuksella, parempien hintojen neuvottelemisessa ja vastuullisten sertifikaattien hankkimisessa. Niiden tukeminen edistää kestävää kehitystä ja takaa viljelijälle reilumman korvauksen.</a:t>
            </a:r>
            <a:endParaRPr lang="fi-FI" sz="2400" i="1" dirty="0">
              <a:highlight>
                <a:srgbClr val="FFFF00"/>
              </a:highlight>
            </a:endParaRPr>
          </a:p>
          <a:p>
            <a:endParaRPr lang="fi-FI" sz="2400" i="1" dirty="0">
              <a:highlight>
                <a:srgbClr val="FFFF00"/>
              </a:highlight>
            </a:endParaRPr>
          </a:p>
          <a:p>
            <a:endParaRPr lang="fi-FI" sz="3200" i="1" dirty="0"/>
          </a:p>
          <a:p>
            <a:endParaRPr lang="fi-FI" sz="3200" i="1" dirty="0"/>
          </a:p>
          <a:p>
            <a:endParaRPr lang="fi-FI" sz="3200" i="1" dirty="0"/>
          </a:p>
          <a:p>
            <a:endParaRPr lang="fi-FI" sz="3200" i="1" dirty="0"/>
          </a:p>
          <a:p>
            <a:endParaRPr lang="fi-FI" sz="3200" i="1" dirty="0"/>
          </a:p>
          <a:p>
            <a:endParaRPr lang="fi-FI" sz="2800" i="1" dirty="0"/>
          </a:p>
          <a:p>
            <a:endParaRPr lang="fi-FI" sz="2800" i="1" dirty="0"/>
          </a:p>
          <a:p>
            <a:endParaRPr lang="fi-FI" sz="3200" dirty="0"/>
          </a:p>
        </p:txBody>
      </p:sp>
      <p:sp>
        <p:nvSpPr>
          <p:cNvPr id="12" name="Tekstiruutu 11">
            <a:extLst>
              <a:ext uri="{FF2B5EF4-FFF2-40B4-BE49-F238E27FC236}">
                <a16:creationId xmlns:a16="http://schemas.microsoft.com/office/drawing/2014/main" id="{F16F6FE7-A980-F44B-E3C8-3683350EC30C}"/>
              </a:ext>
            </a:extLst>
          </p:cNvPr>
          <p:cNvSpPr txBox="1"/>
          <p:nvPr/>
        </p:nvSpPr>
        <p:spPr>
          <a:xfrm>
            <a:off x="8686800" y="4637090"/>
            <a:ext cx="3832780" cy="1477328"/>
          </a:xfrm>
          <a:prstGeom prst="rect">
            <a:avLst/>
          </a:prstGeom>
          <a:noFill/>
        </p:spPr>
        <p:txBody>
          <a:bodyPr wrap="square" rtlCol="0">
            <a:spAutoFit/>
          </a:bodyPr>
          <a:lstStyle/>
          <a:p>
            <a:r>
              <a:rPr lang="fi-FI" sz="3000" i="1" dirty="0"/>
              <a:t>Pienviljelijät vastaavat jopa 90% maailman maustetuotannosta.</a:t>
            </a:r>
            <a:endParaRPr lang="fi-FI" sz="3000" dirty="0"/>
          </a:p>
        </p:txBody>
      </p:sp>
      <p:sp>
        <p:nvSpPr>
          <p:cNvPr id="7" name="Tekstiruutu 6">
            <a:extLst>
              <a:ext uri="{FF2B5EF4-FFF2-40B4-BE49-F238E27FC236}">
                <a16:creationId xmlns:a16="http://schemas.microsoft.com/office/drawing/2014/main" id="{D3EA428B-8696-B135-8A7A-013D3981F7ED}"/>
              </a:ext>
            </a:extLst>
          </p:cNvPr>
          <p:cNvSpPr txBox="1"/>
          <p:nvPr/>
        </p:nvSpPr>
        <p:spPr>
          <a:xfrm>
            <a:off x="6894858" y="7928453"/>
            <a:ext cx="6191938" cy="1477328"/>
          </a:xfrm>
          <a:prstGeom prst="rect">
            <a:avLst/>
          </a:prstGeom>
          <a:noFill/>
        </p:spPr>
        <p:txBody>
          <a:bodyPr wrap="square" rtlCol="0">
            <a:spAutoFit/>
          </a:bodyPr>
          <a:lstStyle/>
          <a:p>
            <a:pPr algn="ctr"/>
            <a:r>
              <a:rPr lang="fi-FI" sz="3000" i="1" dirty="0"/>
              <a:t>Tiesitkö, että musta-, valko- ja viherpippuri ovat kaikki pippurin hedelmiä eri kypsyysasteisina?</a:t>
            </a:r>
            <a:endParaRPr lang="fi-FI" sz="3000" dirty="0"/>
          </a:p>
        </p:txBody>
      </p:sp>
      <p:pic>
        <p:nvPicPr>
          <p:cNvPr id="9" name="Kuva 8" descr="Kuva, joka sisältää kohteen piha-, taivas, chili, annos&#10;&#10;Tekoälyn generoima sisältö voi olla virheellistä.">
            <a:extLst>
              <a:ext uri="{FF2B5EF4-FFF2-40B4-BE49-F238E27FC236}">
                <a16:creationId xmlns:a16="http://schemas.microsoft.com/office/drawing/2014/main" id="{F55B0155-38A8-583E-8AB4-6E22757907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8539" y="541099"/>
            <a:ext cx="4487886" cy="3365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Kuva 9" descr="Suola ja pippuri tasaisella täytöllä">
            <a:extLst>
              <a:ext uri="{FF2B5EF4-FFF2-40B4-BE49-F238E27FC236}">
                <a16:creationId xmlns:a16="http://schemas.microsoft.com/office/drawing/2014/main" id="{35FB1C30-1AE8-7412-189E-795C6ED72F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987693">
            <a:off x="11648657" y="2304073"/>
            <a:ext cx="1155403" cy="1155403"/>
          </a:xfrm>
          <a:prstGeom prst="rect">
            <a:avLst/>
          </a:prstGeom>
        </p:spPr>
      </p:pic>
      <p:pic>
        <p:nvPicPr>
          <p:cNvPr id="11" name="Kuva 10" descr="Chilipippuri tasaisella täytöllä">
            <a:extLst>
              <a:ext uri="{FF2B5EF4-FFF2-40B4-BE49-F238E27FC236}">
                <a16:creationId xmlns:a16="http://schemas.microsoft.com/office/drawing/2014/main" id="{19573664-B02E-A11A-ED19-ECFD5EBC0A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356620">
            <a:off x="5479377" y="-2007394"/>
            <a:ext cx="4376403" cy="4376403"/>
          </a:xfrm>
          <a:prstGeom prst="rect">
            <a:avLst/>
          </a:prstGeom>
        </p:spPr>
      </p:pic>
      <p:pic>
        <p:nvPicPr>
          <p:cNvPr id="15" name="Kuva 14" descr="Kuva, joka sisältää kohteen henkilö, vaate, puu, Ihmisen kasvot&#10;&#10;Tekoälyn generoima sisältö voi olla virheellistä.">
            <a:extLst>
              <a:ext uri="{FF2B5EF4-FFF2-40B4-BE49-F238E27FC236}">
                <a16:creationId xmlns:a16="http://schemas.microsoft.com/office/drawing/2014/main" id="{17EC25EB-AC55-A82B-C444-8BCCE43F68F6}"/>
              </a:ext>
            </a:extLst>
          </p:cNvPr>
          <p:cNvPicPr>
            <a:picLocks noChangeAspect="1"/>
          </p:cNvPicPr>
          <p:nvPr/>
        </p:nvPicPr>
        <p:blipFill>
          <a:blip r:embed="rId9" cstate="print">
            <a:extLst>
              <a:ext uri="{28A0092B-C50C-407E-A947-70E740481C1C}">
                <a14:useLocalDpi xmlns:a14="http://schemas.microsoft.com/office/drawing/2010/main" val="0"/>
              </a:ext>
            </a:extLst>
          </a:blip>
          <a:srcRect l="3933" r="14426"/>
          <a:stretch/>
        </p:blipFill>
        <p:spPr>
          <a:xfrm rot="5400000">
            <a:off x="13084082" y="4677865"/>
            <a:ext cx="4876800" cy="4480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kstiruutu 15">
            <a:extLst>
              <a:ext uri="{FF2B5EF4-FFF2-40B4-BE49-F238E27FC236}">
                <a16:creationId xmlns:a16="http://schemas.microsoft.com/office/drawing/2014/main" id="{B9079C14-2EF5-B9BD-5B1F-18D9B49E9ACB}"/>
              </a:ext>
            </a:extLst>
          </p:cNvPr>
          <p:cNvSpPr txBox="1"/>
          <p:nvPr/>
        </p:nvSpPr>
        <p:spPr>
          <a:xfrm>
            <a:off x="13282437" y="9528375"/>
            <a:ext cx="4487886" cy="646331"/>
          </a:xfrm>
          <a:prstGeom prst="rect">
            <a:avLst/>
          </a:prstGeom>
          <a:noFill/>
        </p:spPr>
        <p:txBody>
          <a:bodyPr wrap="square" rtlCol="0">
            <a:spAutoFit/>
          </a:bodyPr>
          <a:lstStyle/>
          <a:p>
            <a:r>
              <a:rPr lang="fi-FI" i="1" dirty="0"/>
              <a:t>Vaniljanviljelyä Ecuadorissa. </a:t>
            </a:r>
          </a:p>
          <a:p>
            <a:r>
              <a:rPr lang="fi-FI" i="1" dirty="0"/>
              <a:t>Kuvat: Tiina Huvio, Jenny Öhman - FFD</a:t>
            </a:r>
          </a:p>
        </p:txBody>
      </p:sp>
      <p:sp>
        <p:nvSpPr>
          <p:cNvPr id="20" name="Tekstiruutu 19">
            <a:extLst>
              <a:ext uri="{FF2B5EF4-FFF2-40B4-BE49-F238E27FC236}">
                <a16:creationId xmlns:a16="http://schemas.microsoft.com/office/drawing/2014/main" id="{C3F96D7E-E656-E67F-9842-F1C6D722E328}"/>
              </a:ext>
            </a:extLst>
          </p:cNvPr>
          <p:cNvSpPr txBox="1"/>
          <p:nvPr/>
        </p:nvSpPr>
        <p:spPr>
          <a:xfrm>
            <a:off x="13274641" y="4008596"/>
            <a:ext cx="4487886" cy="369332"/>
          </a:xfrm>
          <a:prstGeom prst="rect">
            <a:avLst/>
          </a:prstGeom>
          <a:noFill/>
        </p:spPr>
        <p:txBody>
          <a:bodyPr wrap="square" rtlCol="0">
            <a:spAutoFit/>
          </a:bodyPr>
          <a:lstStyle/>
          <a:p>
            <a:r>
              <a:rPr lang="fi-FI" i="1" dirty="0"/>
              <a:t>Chilejä kuivumassa auringossa Nepalissa. </a:t>
            </a:r>
          </a:p>
        </p:txBody>
      </p:sp>
      <p:pic>
        <p:nvPicPr>
          <p:cNvPr id="21" name="Kuva 20">
            <a:hlinkClick r:id="rId10"/>
            <a:extLst>
              <a:ext uri="{FF2B5EF4-FFF2-40B4-BE49-F238E27FC236}">
                <a16:creationId xmlns:a16="http://schemas.microsoft.com/office/drawing/2014/main" id="{DDBFD926-07B6-51DB-1504-3D186EB58F55}"/>
              </a:ext>
            </a:extLst>
          </p:cNvPr>
          <p:cNvPicPr>
            <a:picLocks noChangeAspect="1"/>
          </p:cNvPicPr>
          <p:nvPr/>
        </p:nvPicPr>
        <p:blipFill>
          <a:blip r:embed="rId11"/>
          <a:stretch>
            <a:fillRect/>
          </a:stretch>
        </p:blipFill>
        <p:spPr>
          <a:xfrm>
            <a:off x="805860" y="8060004"/>
            <a:ext cx="3230107" cy="1807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kstiruutu 21">
            <a:extLst>
              <a:ext uri="{FF2B5EF4-FFF2-40B4-BE49-F238E27FC236}">
                <a16:creationId xmlns:a16="http://schemas.microsoft.com/office/drawing/2014/main" id="{D3A8CB7D-3C38-78D2-B7F6-D8E7EAF36E2E}"/>
              </a:ext>
            </a:extLst>
          </p:cNvPr>
          <p:cNvSpPr txBox="1"/>
          <p:nvPr/>
        </p:nvSpPr>
        <p:spPr>
          <a:xfrm>
            <a:off x="4056020" y="8059464"/>
            <a:ext cx="3560193" cy="1938992"/>
          </a:xfrm>
          <a:prstGeom prst="rect">
            <a:avLst/>
          </a:prstGeom>
          <a:noFill/>
        </p:spPr>
        <p:txBody>
          <a:bodyPr wrap="square" rtlCol="0">
            <a:spAutoFit/>
          </a:bodyPr>
          <a:lstStyle/>
          <a:p>
            <a:r>
              <a:rPr lang="fi-FI" sz="2400" i="1" dirty="0"/>
              <a:t>Inkiväärin viljely tuo </a:t>
            </a:r>
          </a:p>
          <a:p>
            <a:r>
              <a:rPr lang="fi-FI" sz="2400" i="1" dirty="0"/>
              <a:t>tuloja </a:t>
            </a:r>
            <a:r>
              <a:rPr lang="fi-FI" sz="2400" i="1" dirty="0" err="1"/>
              <a:t>Samwelille</a:t>
            </a:r>
            <a:r>
              <a:rPr lang="fi-FI" sz="2400" i="1" dirty="0"/>
              <a:t> Tansaniassa</a:t>
            </a:r>
          </a:p>
          <a:p>
            <a:r>
              <a:rPr lang="fi-FI" sz="2400" i="1" dirty="0"/>
              <a:t>– </a:t>
            </a:r>
            <a:r>
              <a:rPr lang="fi-FI" sz="2400" i="1" dirty="0">
                <a:hlinkClick r:id="rId10"/>
              </a:rPr>
              <a:t>katso video hänen </a:t>
            </a:r>
          </a:p>
          <a:p>
            <a:r>
              <a:rPr lang="fi-FI" sz="2400" i="1" dirty="0">
                <a:hlinkClick r:id="rId10"/>
              </a:rPr>
              <a:t>tarinastaan! </a:t>
            </a:r>
            <a:r>
              <a:rPr lang="fi-FI" i="1" dirty="0"/>
              <a:t>(1:29)</a:t>
            </a:r>
            <a:endParaRPr lang="fi-FI" sz="2400" i="1" dirty="0"/>
          </a:p>
        </p:txBody>
      </p:sp>
      <p:pic>
        <p:nvPicPr>
          <p:cNvPr id="23" name="Kuva 22" descr="Lehti tasaisella täytöllä">
            <a:extLst>
              <a:ext uri="{FF2B5EF4-FFF2-40B4-BE49-F238E27FC236}">
                <a16:creationId xmlns:a16="http://schemas.microsoft.com/office/drawing/2014/main" id="{7A8CB3EC-457F-B7AC-F6E8-B009B035D97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040873" y="5501800"/>
            <a:ext cx="914400" cy="914400"/>
          </a:xfrm>
          <a:prstGeom prst="rect">
            <a:avLst/>
          </a:prstGeom>
        </p:spPr>
      </p:pic>
    </p:spTree>
    <p:extLst>
      <p:ext uri="{BB962C8B-B14F-4D97-AF65-F5344CB8AC3E}">
        <p14:creationId xmlns:p14="http://schemas.microsoft.com/office/powerpoint/2010/main" val="4147222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F089F-28ED-AB00-4DD8-07D1BE106D8D}"/>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C27B6970-F346-DF50-11F4-9E9B074A34ED}"/>
              </a:ext>
            </a:extLst>
          </p:cNvPr>
          <p:cNvSpPr/>
          <p:nvPr/>
        </p:nvSpPr>
        <p:spPr>
          <a:xfrm>
            <a:off x="-4327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20" b="-120"/>
            </a:stretch>
          </a:blipFill>
        </p:spPr>
        <p:txBody>
          <a:bodyPr/>
          <a:lstStyle/>
          <a:p>
            <a:endParaRPr lang="fi-FI"/>
          </a:p>
        </p:txBody>
      </p:sp>
      <p:sp>
        <p:nvSpPr>
          <p:cNvPr id="5" name="TextBox 5">
            <a:extLst>
              <a:ext uri="{FF2B5EF4-FFF2-40B4-BE49-F238E27FC236}">
                <a16:creationId xmlns:a16="http://schemas.microsoft.com/office/drawing/2014/main" id="{F41A729D-B40C-A184-E60A-10519E06389D}"/>
              </a:ext>
            </a:extLst>
          </p:cNvPr>
          <p:cNvSpPr txBox="1"/>
          <p:nvPr/>
        </p:nvSpPr>
        <p:spPr>
          <a:xfrm>
            <a:off x="467562" y="266700"/>
            <a:ext cx="16601237" cy="1102866"/>
          </a:xfrm>
          <a:prstGeom prst="rect">
            <a:avLst/>
          </a:prstGeom>
        </p:spPr>
        <p:txBody>
          <a:bodyPr wrap="square" lIns="0" tIns="0" rIns="0" bIns="0" rtlCol="0" anchor="t">
            <a:spAutoFit/>
          </a:bodyPr>
          <a:lstStyle/>
          <a:p>
            <a:pPr marL="0" lvl="0" indent="0">
              <a:lnSpc>
                <a:spcPts val="8639"/>
              </a:lnSpc>
            </a:pPr>
            <a:r>
              <a:rPr lang="en-US" sz="7199" b="1" dirty="0" err="1">
                <a:solidFill>
                  <a:srgbClr val="359085"/>
                </a:solidFill>
                <a:latin typeface="Quicksand" pitchFamily="2" charset="0"/>
              </a:rPr>
              <a:t>Mehiläistarhaus</a:t>
            </a:r>
            <a:r>
              <a:rPr lang="en-US" sz="7199" b="1" dirty="0">
                <a:solidFill>
                  <a:srgbClr val="359085"/>
                </a:solidFill>
                <a:latin typeface="Quicksand" pitchFamily="2" charset="0"/>
              </a:rPr>
              <a:t> ja </a:t>
            </a:r>
            <a:r>
              <a:rPr lang="en-US" sz="7199" b="1" dirty="0" err="1">
                <a:solidFill>
                  <a:srgbClr val="359085"/>
                </a:solidFill>
                <a:latin typeface="Quicksand" pitchFamily="2" charset="0"/>
              </a:rPr>
              <a:t>hunaja</a:t>
            </a:r>
            <a:r>
              <a:rPr lang="en-US" sz="7199" b="1" dirty="0">
                <a:solidFill>
                  <a:srgbClr val="359085"/>
                </a:solidFill>
                <a:latin typeface="Quicksand" pitchFamily="2" charset="0"/>
              </a:rPr>
              <a:t> </a:t>
            </a:r>
          </a:p>
        </p:txBody>
      </p:sp>
      <p:sp>
        <p:nvSpPr>
          <p:cNvPr id="10" name="Tekstiruutu 9">
            <a:extLst>
              <a:ext uri="{FF2B5EF4-FFF2-40B4-BE49-F238E27FC236}">
                <a16:creationId xmlns:a16="http://schemas.microsoft.com/office/drawing/2014/main" id="{B8F784DE-8885-7824-9F95-F346E3024C39}"/>
              </a:ext>
            </a:extLst>
          </p:cNvPr>
          <p:cNvSpPr txBox="1"/>
          <p:nvPr/>
        </p:nvSpPr>
        <p:spPr>
          <a:xfrm>
            <a:off x="447509" y="1505947"/>
            <a:ext cx="9700117" cy="14311610"/>
          </a:xfrm>
          <a:prstGeom prst="rect">
            <a:avLst/>
          </a:prstGeom>
          <a:noFill/>
        </p:spPr>
        <p:txBody>
          <a:bodyPr wrap="square" rtlCol="0">
            <a:spAutoFit/>
          </a:bodyPr>
          <a:lstStyle/>
          <a:p>
            <a:pPr>
              <a:buNone/>
            </a:pPr>
            <a:r>
              <a:rPr lang="fi-FI" sz="2400" b="1" dirty="0">
                <a:latin typeface="Quicksand" pitchFamily="2" charset="0"/>
              </a:rPr>
              <a:t>Mehiläistarhaus tuo lisätuloja ja turvaa</a:t>
            </a:r>
          </a:p>
          <a:p>
            <a:r>
              <a:rPr lang="fi-FI" sz="2400" dirty="0"/>
              <a:t>Mehiläistarhaus on monelle pienviljelijälle tärkeä lisätulon lähde muun maatalouden ja metsänhoidon rinnalla. Hunajaa ja mehiläisvahaa voi myydä, ja niistä voidaan valmistaa monenlaisia tuotteita. Hunajantuotanto sopii myös esimerkiksi vammaisille viljelijöille tai syrjäisillä alueilla asuville.</a:t>
            </a:r>
          </a:p>
          <a:p>
            <a:pPr>
              <a:buNone/>
            </a:pPr>
            <a:endParaRPr lang="fi-FI" sz="2400" dirty="0"/>
          </a:p>
          <a:p>
            <a:pPr>
              <a:buNone/>
            </a:pPr>
            <a:r>
              <a:rPr lang="fi-FI" sz="2400" b="1" dirty="0">
                <a:latin typeface="Quicksand" pitchFamily="2" charset="0"/>
              </a:rPr>
              <a:t>Pölyttäjät pitävät luonnon toiminnassa</a:t>
            </a:r>
          </a:p>
          <a:p>
            <a:pPr>
              <a:buNone/>
            </a:pPr>
            <a:r>
              <a:rPr lang="fi-FI" sz="2400" dirty="0"/>
              <a:t>Mehiläiset pölyttävät viljelykasveja ja ylläpitävät luonnon monimuotoisuutta. Ilman niitä monet ruuat voisivat kadota lautasiltamme.</a:t>
            </a:r>
          </a:p>
          <a:p>
            <a:pPr>
              <a:buNone/>
            </a:pPr>
            <a:endParaRPr lang="fi-FI" sz="2400" dirty="0"/>
          </a:p>
          <a:p>
            <a:pPr>
              <a:buNone/>
            </a:pPr>
            <a:r>
              <a:rPr lang="fi-FI" sz="2400" b="1" dirty="0">
                <a:latin typeface="Quicksand" pitchFamily="2" charset="0"/>
              </a:rPr>
              <a:t>Esimerkkejä maailmalta: Vietnam ja Tansania</a:t>
            </a:r>
          </a:p>
          <a:p>
            <a:pPr marL="342900" indent="-342900">
              <a:buFont typeface="Arial" panose="020B0604020202020204" pitchFamily="34" charset="0"/>
              <a:buChar char="•"/>
            </a:pPr>
            <a:r>
              <a:rPr lang="fi-FI" sz="2200" b="1" dirty="0"/>
              <a:t>Vietnam</a:t>
            </a:r>
            <a:r>
              <a:rPr lang="fi-FI" sz="2200" dirty="0"/>
              <a:t>: </a:t>
            </a:r>
            <a:r>
              <a:rPr lang="fi-FI" sz="2200" dirty="0" err="1"/>
              <a:t>Quang</a:t>
            </a:r>
            <a:r>
              <a:rPr lang="fi-FI" sz="2200" dirty="0"/>
              <a:t> </a:t>
            </a:r>
            <a:r>
              <a:rPr lang="fi-FI" sz="2200" dirty="0" err="1"/>
              <a:t>Ngain</a:t>
            </a:r>
            <a:r>
              <a:rPr lang="fi-FI" sz="2200" dirty="0"/>
              <a:t> maakunnassa viljelijäperhe yhdistää riisiviljelyn, kanat, akaasiapuut ja mehiläiset. Akaasian kukat tuottavat siitepölyä hunajalle, mehiläiset pölyttävät kasveja ja kanat syövät maasta hyönteisiä. Malli tuo lisätuloja ja toimii kestävänä kokonaisuutena.</a:t>
            </a:r>
          </a:p>
          <a:p>
            <a:pPr marL="342900" indent="-342900">
              <a:buFont typeface="Arial" panose="020B0604020202020204" pitchFamily="34" charset="0"/>
              <a:buChar char="•"/>
            </a:pPr>
            <a:r>
              <a:rPr lang="fi-FI" sz="2200" b="1" dirty="0"/>
              <a:t>Tansania</a:t>
            </a:r>
            <a:r>
              <a:rPr lang="fi-FI" sz="2200" dirty="0"/>
              <a:t>: Mehiläistarhaus tarjoaa tuloja myös nuorille –                                    </a:t>
            </a:r>
            <a:r>
              <a:rPr lang="fi-FI" sz="2200" dirty="0">
                <a:hlinkClick r:id="rId4"/>
              </a:rPr>
              <a:t>katso video tansanialaisesta hunajatuottajasta! </a:t>
            </a:r>
            <a:r>
              <a:rPr lang="fi-FI" dirty="0"/>
              <a:t>(1:46)</a:t>
            </a:r>
          </a:p>
          <a:p>
            <a:endParaRPr lang="fi-FI" sz="2400" i="1" dirty="0"/>
          </a:p>
          <a:p>
            <a:pPr marL="457200" indent="-457200">
              <a:buFont typeface="Arial" panose="020B0604020202020204" pitchFamily="34" charset="0"/>
              <a:buChar char="•"/>
            </a:pPr>
            <a:endParaRPr lang="fi-FI" sz="2400" dirty="0"/>
          </a:p>
          <a:p>
            <a:pPr marL="457200" indent="-457200">
              <a:buFont typeface="Arial" panose="020B0604020202020204" pitchFamily="34" charset="0"/>
              <a:buChar char="•"/>
            </a:pPr>
            <a:endParaRPr lang="fi-FI" sz="3200" dirty="0"/>
          </a:p>
          <a:p>
            <a:r>
              <a:rPr lang="fi-FI" sz="3200" dirty="0"/>
              <a:t> </a:t>
            </a:r>
          </a:p>
          <a:p>
            <a:endParaRPr lang="fi-FI" sz="3200" dirty="0"/>
          </a:p>
          <a:p>
            <a:endParaRPr lang="fi-FI" sz="3200" dirty="0"/>
          </a:p>
          <a:p>
            <a:endParaRPr lang="fi-FI" sz="3200"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i="1" dirty="0"/>
          </a:p>
          <a:p>
            <a:endParaRPr lang="fi-FI" sz="3200" dirty="0"/>
          </a:p>
        </p:txBody>
      </p:sp>
      <p:pic>
        <p:nvPicPr>
          <p:cNvPr id="9" name="Kuva 8" descr="Kuva, joka sisältää kohteen maa, piha-, hunajakenno&#10;&#10;Tekoälyn generoima sisältö voi olla virheellistä.">
            <a:extLst>
              <a:ext uri="{FF2B5EF4-FFF2-40B4-BE49-F238E27FC236}">
                <a16:creationId xmlns:a16="http://schemas.microsoft.com/office/drawing/2014/main" id="{4B1E9244-4662-281A-B263-6915B3ED5A96}"/>
              </a:ext>
            </a:extLst>
          </p:cNvPr>
          <p:cNvPicPr>
            <a:picLocks noChangeAspect="1"/>
          </p:cNvPicPr>
          <p:nvPr/>
        </p:nvPicPr>
        <p:blipFill>
          <a:blip r:embed="rId5" cstate="print">
            <a:extLst>
              <a:ext uri="{28A0092B-C50C-407E-A947-70E740481C1C}">
                <a14:useLocalDpi xmlns:a14="http://schemas.microsoft.com/office/drawing/2010/main" val="0"/>
              </a:ext>
            </a:extLst>
          </a:blip>
          <a:srcRect l="33018" t="22314" r="18205"/>
          <a:stretch/>
        </p:blipFill>
        <p:spPr>
          <a:xfrm rot="5400000">
            <a:off x="14369281" y="21153"/>
            <a:ext cx="3145291" cy="3757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Kuva 12" descr="Kuva, joka sisältää kohteen piha-, viidakko, metsä, puu&#10;&#10;Tekoälyn generoima sisältö voi olla virheellistä.">
            <a:hlinkClick r:id="rId4"/>
            <a:extLst>
              <a:ext uri="{FF2B5EF4-FFF2-40B4-BE49-F238E27FC236}">
                <a16:creationId xmlns:a16="http://schemas.microsoft.com/office/drawing/2014/main" id="{09DD3174-41EA-92F9-1969-C13F49286F5D}"/>
              </a:ext>
            </a:extLst>
          </p:cNvPr>
          <p:cNvPicPr>
            <a:picLocks noChangeAspect="1"/>
          </p:cNvPicPr>
          <p:nvPr/>
        </p:nvPicPr>
        <p:blipFill>
          <a:blip r:embed="rId6" cstate="print">
            <a:extLst>
              <a:ext uri="{28A0092B-C50C-407E-A947-70E740481C1C}">
                <a14:useLocalDpi xmlns:a14="http://schemas.microsoft.com/office/drawing/2010/main" val="0"/>
              </a:ext>
            </a:extLst>
          </a:blip>
          <a:srcRect l="16131" r="35984"/>
          <a:stretch/>
        </p:blipFill>
        <p:spPr>
          <a:xfrm rot="5400000">
            <a:off x="11033552" y="2881279"/>
            <a:ext cx="3129121" cy="4900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Kuva 14" descr="Hunajapurkki tasaisella täytöllä">
            <a:extLst>
              <a:ext uri="{FF2B5EF4-FFF2-40B4-BE49-F238E27FC236}">
                <a16:creationId xmlns:a16="http://schemas.microsoft.com/office/drawing/2014/main" id="{C6BC1720-B1DD-9A38-C493-C62F5F912E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05928" y="190500"/>
            <a:ext cx="1179339" cy="1179339"/>
          </a:xfrm>
          <a:prstGeom prst="rect">
            <a:avLst/>
          </a:prstGeom>
        </p:spPr>
      </p:pic>
      <p:pic>
        <p:nvPicPr>
          <p:cNvPr id="14" name="Kuva 13" descr="Mehiläinen tasaisella täytöllä">
            <a:extLst>
              <a:ext uri="{FF2B5EF4-FFF2-40B4-BE49-F238E27FC236}">
                <a16:creationId xmlns:a16="http://schemas.microsoft.com/office/drawing/2014/main" id="{6EAAEC0B-BA50-DEB8-BCF1-2830FF8EA9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60068">
            <a:off x="9307718" y="2666730"/>
            <a:ext cx="1322452" cy="1322452"/>
          </a:xfrm>
          <a:prstGeom prst="rect">
            <a:avLst/>
          </a:prstGeom>
        </p:spPr>
      </p:pic>
      <p:pic>
        <p:nvPicPr>
          <p:cNvPr id="17" name="Kuva 16" descr="Mehiläispesä tasaisella täytöllä">
            <a:extLst>
              <a:ext uri="{FF2B5EF4-FFF2-40B4-BE49-F238E27FC236}">
                <a16:creationId xmlns:a16="http://schemas.microsoft.com/office/drawing/2014/main" id="{5A1AA6F3-254C-3E3B-58E1-C9D335F08E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28737" y="6362700"/>
            <a:ext cx="2505863" cy="2505863"/>
          </a:xfrm>
          <a:prstGeom prst="rect">
            <a:avLst/>
          </a:prstGeom>
        </p:spPr>
      </p:pic>
      <p:sp>
        <p:nvSpPr>
          <p:cNvPr id="18" name="Tekstiruutu 17">
            <a:extLst>
              <a:ext uri="{FF2B5EF4-FFF2-40B4-BE49-F238E27FC236}">
                <a16:creationId xmlns:a16="http://schemas.microsoft.com/office/drawing/2014/main" id="{CF93F137-FAE8-1818-17F9-332FB399E0C8}"/>
              </a:ext>
            </a:extLst>
          </p:cNvPr>
          <p:cNvSpPr txBox="1"/>
          <p:nvPr/>
        </p:nvSpPr>
        <p:spPr>
          <a:xfrm>
            <a:off x="6729" y="7970079"/>
            <a:ext cx="8991600" cy="1938992"/>
          </a:xfrm>
          <a:prstGeom prst="rect">
            <a:avLst/>
          </a:prstGeom>
          <a:noFill/>
        </p:spPr>
        <p:txBody>
          <a:bodyPr wrap="square" rtlCol="0">
            <a:spAutoFit/>
          </a:bodyPr>
          <a:lstStyle/>
          <a:p>
            <a:pPr algn="ctr"/>
            <a:r>
              <a:rPr lang="fi-FI" sz="3200" dirty="0">
                <a:latin typeface="Quicksand" pitchFamily="2" charset="0"/>
              </a:rPr>
              <a:t>Metsästä saa tuloja myös ilman puiden kaatamista – esimerkiksi hunajasta, mausteista, lääkekasveista ja lehdistä. </a:t>
            </a:r>
          </a:p>
          <a:p>
            <a:pPr algn="ctr"/>
            <a:r>
              <a:rPr lang="fi-FI" sz="2400" dirty="0">
                <a:latin typeface="Quicksand" pitchFamily="2" charset="0"/>
              </a:rPr>
              <a:t>Näitä kutsutaan NTFP-tuotteiksi (non-</a:t>
            </a:r>
            <a:r>
              <a:rPr lang="fi-FI" sz="2400" dirty="0" err="1">
                <a:latin typeface="Quicksand" pitchFamily="2" charset="0"/>
              </a:rPr>
              <a:t>timber</a:t>
            </a:r>
            <a:r>
              <a:rPr lang="fi-FI" sz="2400" dirty="0">
                <a:latin typeface="Quicksand" pitchFamily="2" charset="0"/>
              </a:rPr>
              <a:t> </a:t>
            </a:r>
            <a:r>
              <a:rPr lang="fi-FI" sz="2400" dirty="0" err="1">
                <a:latin typeface="Quicksand" pitchFamily="2" charset="0"/>
              </a:rPr>
              <a:t>forest</a:t>
            </a:r>
            <a:r>
              <a:rPr lang="fi-FI" sz="2400" dirty="0">
                <a:latin typeface="Quicksand" pitchFamily="2" charset="0"/>
              </a:rPr>
              <a:t> products).</a:t>
            </a:r>
            <a:endParaRPr lang="fi-FI" sz="3200" dirty="0">
              <a:latin typeface="Quicksand" pitchFamily="2" charset="0"/>
            </a:endParaRPr>
          </a:p>
        </p:txBody>
      </p:sp>
      <p:pic>
        <p:nvPicPr>
          <p:cNvPr id="20" name="Kuva 19" descr="Kuva, joka sisältää kohteen Ihmisen kasvot, henkilö, vaate, hymy&#10;&#10;Tekoälyn generoima sisältö voi olla virheellistä.">
            <a:extLst>
              <a:ext uri="{FF2B5EF4-FFF2-40B4-BE49-F238E27FC236}">
                <a16:creationId xmlns:a16="http://schemas.microsoft.com/office/drawing/2014/main" id="{C39E747C-9D75-F2B9-02BF-BFA600E04088}"/>
              </a:ext>
            </a:extLst>
          </p:cNvPr>
          <p:cNvPicPr>
            <a:picLocks noChangeAspect="1"/>
          </p:cNvPicPr>
          <p:nvPr/>
        </p:nvPicPr>
        <p:blipFill>
          <a:blip r:embed="rId13" cstate="print">
            <a:extLst>
              <a:ext uri="{28A0092B-C50C-407E-A947-70E740481C1C}">
                <a14:useLocalDpi xmlns:a14="http://schemas.microsoft.com/office/drawing/2010/main" val="0"/>
              </a:ext>
            </a:extLst>
          </a:blip>
          <a:srcRect l="8520" t="5556" r="7037" b="5556"/>
          <a:stretch/>
        </p:blipFill>
        <p:spPr>
          <a:xfrm rot="5400000">
            <a:off x="15020697" y="4096585"/>
            <a:ext cx="3129122" cy="247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Kuva 21" descr="Kuva, joka sisältää kohteen piha-, vaate, puu, henkilö&#10;&#10;Tekoälyn generoima sisältö voi olla virheellistä.">
            <a:extLst>
              <a:ext uri="{FF2B5EF4-FFF2-40B4-BE49-F238E27FC236}">
                <a16:creationId xmlns:a16="http://schemas.microsoft.com/office/drawing/2014/main" id="{C5FA7983-ACAE-2D10-1DEB-164B424A3595}"/>
              </a:ext>
            </a:extLst>
          </p:cNvPr>
          <p:cNvPicPr>
            <a:picLocks noChangeAspect="1"/>
          </p:cNvPicPr>
          <p:nvPr/>
        </p:nvPicPr>
        <p:blipFill>
          <a:blip r:embed="rId14" cstate="print">
            <a:extLst>
              <a:ext uri="{28A0092B-C50C-407E-A947-70E740481C1C}">
                <a14:useLocalDpi xmlns:a14="http://schemas.microsoft.com/office/drawing/2010/main" val="0"/>
              </a:ext>
            </a:extLst>
          </a:blip>
          <a:srcRect t="7602" b="21632"/>
          <a:stretch/>
        </p:blipFill>
        <p:spPr>
          <a:xfrm>
            <a:off x="11288901" y="1522512"/>
            <a:ext cx="2470360" cy="19396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Tekstiruutu 22">
            <a:extLst>
              <a:ext uri="{FF2B5EF4-FFF2-40B4-BE49-F238E27FC236}">
                <a16:creationId xmlns:a16="http://schemas.microsoft.com/office/drawing/2014/main" id="{B74ACE0D-7082-A69E-A517-990D99CE61F4}"/>
              </a:ext>
            </a:extLst>
          </p:cNvPr>
          <p:cNvSpPr txBox="1"/>
          <p:nvPr/>
        </p:nvSpPr>
        <p:spPr>
          <a:xfrm>
            <a:off x="10147625" y="7032188"/>
            <a:ext cx="8097097" cy="1200329"/>
          </a:xfrm>
          <a:prstGeom prst="rect">
            <a:avLst/>
          </a:prstGeom>
          <a:noFill/>
        </p:spPr>
        <p:txBody>
          <a:bodyPr wrap="square" rtlCol="0">
            <a:spAutoFit/>
          </a:bodyPr>
          <a:lstStyle/>
          <a:p>
            <a:r>
              <a:rPr lang="fi-FI" i="1" dirty="0"/>
              <a:t>1. Vietnamilainen </a:t>
            </a:r>
            <a:r>
              <a:rPr lang="fi-FI" i="1" dirty="0" err="1"/>
              <a:t>Tran</a:t>
            </a:r>
            <a:r>
              <a:rPr lang="fi-FI" i="1" dirty="0"/>
              <a:t> </a:t>
            </a:r>
            <a:r>
              <a:rPr lang="fi-FI" i="1" dirty="0" err="1"/>
              <a:t>Thi</a:t>
            </a:r>
            <a:r>
              <a:rPr lang="fi-FI" i="1" dirty="0"/>
              <a:t> </a:t>
            </a:r>
            <a:r>
              <a:rPr lang="fi-FI" i="1" dirty="0" err="1"/>
              <a:t>Lan</a:t>
            </a:r>
            <a:r>
              <a:rPr lang="fi-FI" i="1" dirty="0"/>
              <a:t> </a:t>
            </a:r>
            <a:r>
              <a:rPr lang="fi-FI" i="1" dirty="0" err="1"/>
              <a:t>Chinh</a:t>
            </a:r>
            <a:r>
              <a:rPr lang="fi-FI" i="1" dirty="0"/>
              <a:t> on aloittanut hunajatuotannon. 2. Juuri kerätyt vahakennot ovat täynnä hunajaa. 3. Perinteinen mehiläispesä puun rungosta Tansaniassa. 4. </a:t>
            </a:r>
            <a:r>
              <a:rPr lang="fi-FI" i="1" dirty="0" err="1"/>
              <a:t>Rapati</a:t>
            </a:r>
            <a:r>
              <a:rPr lang="fi-FI" i="1" dirty="0"/>
              <a:t> Chaudhary toimii nepalilaisessa lehtilautasyrityksessä tuotantovastaavana. Kuvat: Jenny Öhman – FFD, </a:t>
            </a:r>
            <a:r>
              <a:rPr lang="it-IT" i="1" dirty="0"/>
              <a:t>Quang Ngai Cooperative Alliance</a:t>
            </a:r>
            <a:endParaRPr lang="fi-FI" i="1" dirty="0"/>
          </a:p>
        </p:txBody>
      </p:sp>
      <p:sp>
        <p:nvSpPr>
          <p:cNvPr id="24" name="Tekstiruutu 23">
            <a:extLst>
              <a:ext uri="{FF2B5EF4-FFF2-40B4-BE49-F238E27FC236}">
                <a16:creationId xmlns:a16="http://schemas.microsoft.com/office/drawing/2014/main" id="{BB5C1603-297D-C5DC-CFDC-CDC200359775}"/>
              </a:ext>
            </a:extLst>
          </p:cNvPr>
          <p:cNvSpPr txBox="1"/>
          <p:nvPr/>
        </p:nvSpPr>
        <p:spPr>
          <a:xfrm>
            <a:off x="9093993" y="8245217"/>
            <a:ext cx="9150729" cy="2092881"/>
          </a:xfrm>
          <a:prstGeom prst="rect">
            <a:avLst/>
          </a:prstGeom>
          <a:noFill/>
        </p:spPr>
        <p:txBody>
          <a:bodyPr wrap="square" rtlCol="0">
            <a:spAutoFit/>
          </a:bodyPr>
          <a:lstStyle/>
          <a:p>
            <a:pPr algn="ctr"/>
            <a:r>
              <a:rPr lang="fi-FI" sz="2400" b="1" dirty="0">
                <a:solidFill>
                  <a:srgbClr val="2D5A53"/>
                </a:solidFill>
                <a:latin typeface="Quicksand" pitchFamily="2" charset="0"/>
              </a:rPr>
              <a:t>Vinkki! </a:t>
            </a:r>
          </a:p>
          <a:p>
            <a:pPr algn="ctr"/>
            <a:r>
              <a:rPr lang="fi-FI" sz="2400" dirty="0"/>
              <a:t>Kun ostat hunajaa, tarkista missä se on tuotettu – suosi </a:t>
            </a:r>
          </a:p>
          <a:p>
            <a:pPr algn="ctr">
              <a:buNone/>
            </a:pPr>
            <a:r>
              <a:rPr lang="fi-FI" sz="2400" dirty="0"/>
              <a:t>lähituotettua ja reilusti valmistettua hunajaa. Se tukee viljelijöitä </a:t>
            </a:r>
          </a:p>
          <a:p>
            <a:pPr algn="ctr">
              <a:buNone/>
            </a:pPr>
            <a:r>
              <a:rPr lang="fi-FI" sz="2400" dirty="0"/>
              <a:t>ja tekee hyvää myös luonnolle.</a:t>
            </a:r>
          </a:p>
          <a:p>
            <a:pPr algn="ctr"/>
            <a:r>
              <a:rPr lang="fi-FI" sz="1600" i="1" dirty="0">
                <a:hlinkClick r:id="rId15"/>
              </a:rPr>
              <a:t>Mistä tietää, että hunaja on oikeasti hunajaa? - Ylen artikkeli aitoudesta ja alkuperästä</a:t>
            </a:r>
            <a:r>
              <a:rPr lang="fi-FI" sz="1600" i="1" dirty="0"/>
              <a:t> (10/2024)</a:t>
            </a:r>
          </a:p>
          <a:p>
            <a:endParaRPr lang="fi-FI" dirty="0"/>
          </a:p>
        </p:txBody>
      </p:sp>
      <p:pic>
        <p:nvPicPr>
          <p:cNvPr id="25" name="Kuva 24" descr="Lehti tasaisella täytöllä">
            <a:extLst>
              <a:ext uri="{FF2B5EF4-FFF2-40B4-BE49-F238E27FC236}">
                <a16:creationId xmlns:a16="http://schemas.microsoft.com/office/drawing/2014/main" id="{585401E5-5FE2-9BE4-FD79-0D400FC2E0D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144202">
            <a:off x="17301699" y="8186794"/>
            <a:ext cx="914400" cy="914400"/>
          </a:xfrm>
          <a:prstGeom prst="rect">
            <a:avLst/>
          </a:prstGeom>
        </p:spPr>
      </p:pic>
    </p:spTree>
    <p:extLst>
      <p:ext uri="{BB962C8B-B14F-4D97-AF65-F5344CB8AC3E}">
        <p14:creationId xmlns:p14="http://schemas.microsoft.com/office/powerpoint/2010/main" val="360862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9718</TotalTime>
  <Words>2195</Words>
  <Application>Microsoft Office PowerPoint</Application>
  <PresentationFormat>Mukautettu</PresentationFormat>
  <Paragraphs>233</Paragraphs>
  <Slides>12</Slides>
  <Notes>4</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12</vt:i4>
      </vt:variant>
    </vt:vector>
  </HeadingPairs>
  <TitlesOfParts>
    <vt:vector size="19" baseType="lpstr">
      <vt:lpstr>Quicksand</vt:lpstr>
      <vt:lpstr>Quicksand Bold</vt:lpstr>
      <vt:lpstr>Wingdings</vt:lpstr>
      <vt:lpstr>Arial</vt:lpstr>
      <vt:lpstr>Calibri</vt:lpstr>
      <vt:lpstr>Aptos</vt:lpstr>
      <vt:lpstr>Office Theme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FFD PP malli basic 2024</dc:title>
  <dc:creator>Jenny Öhman</dc:creator>
  <cp:lastModifiedBy>Jenny Öhman</cp:lastModifiedBy>
  <cp:revision>106</cp:revision>
  <dcterms:created xsi:type="dcterms:W3CDTF">2006-08-16T00:00:00Z</dcterms:created>
  <dcterms:modified xsi:type="dcterms:W3CDTF">2025-06-19T12:08:30Z</dcterms:modified>
  <dc:identifier>DAGANhL-ru4</dc:identifier>
</cp:coreProperties>
</file>